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0693400" cy="75628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3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23D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69028"/>
            <a:ext cx="739140" cy="966469"/>
          </a:xfrm>
          <a:custGeom>
            <a:avLst/>
            <a:gdLst/>
            <a:ahLst/>
            <a:cxnLst/>
            <a:rect l="l" t="t" r="r" b="b"/>
            <a:pathLst>
              <a:path w="739140" h="966469">
                <a:moveTo>
                  <a:pt x="739140" y="966351"/>
                </a:moveTo>
                <a:lnTo>
                  <a:pt x="574548" y="966351"/>
                </a:lnTo>
                <a:lnTo>
                  <a:pt x="0" y="215187"/>
                </a:lnTo>
                <a:lnTo>
                  <a:pt x="0" y="0"/>
                </a:lnTo>
                <a:lnTo>
                  <a:pt x="739140" y="96635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36636"/>
            <a:ext cx="623570" cy="815340"/>
          </a:xfrm>
          <a:custGeom>
            <a:avLst/>
            <a:gdLst/>
            <a:ahLst/>
            <a:cxnLst/>
            <a:rect l="l" t="t" r="r" b="b"/>
            <a:pathLst>
              <a:path w="623570" h="815340">
                <a:moveTo>
                  <a:pt x="623316" y="814923"/>
                </a:moveTo>
                <a:lnTo>
                  <a:pt x="458724" y="814923"/>
                </a:lnTo>
                <a:lnTo>
                  <a:pt x="0" y="215187"/>
                </a:lnTo>
                <a:lnTo>
                  <a:pt x="0" y="0"/>
                </a:lnTo>
                <a:lnTo>
                  <a:pt x="623316" y="814923"/>
                </a:lnTo>
                <a:close/>
              </a:path>
            </a:pathLst>
          </a:custGeom>
          <a:solidFill>
            <a:srgbClr val="A1A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23" y="1524"/>
            <a:ext cx="631190" cy="792480"/>
          </a:xfrm>
          <a:custGeom>
            <a:avLst/>
            <a:gdLst/>
            <a:ahLst/>
            <a:cxnLst/>
            <a:rect l="l" t="t" r="r" b="b"/>
            <a:pathLst>
              <a:path w="631190" h="792480">
                <a:moveTo>
                  <a:pt x="630936" y="792479"/>
                </a:moveTo>
                <a:lnTo>
                  <a:pt x="0" y="0"/>
                </a:lnTo>
                <a:lnTo>
                  <a:pt x="630936" y="0"/>
                </a:lnTo>
                <a:lnTo>
                  <a:pt x="630936" y="792479"/>
                </a:lnTo>
                <a:close/>
              </a:path>
            </a:pathLst>
          </a:custGeom>
          <a:solidFill>
            <a:srgbClr val="565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23D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23D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330952" y="0"/>
            <a:ext cx="5361431" cy="7560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69028"/>
            <a:ext cx="739140" cy="966469"/>
          </a:xfrm>
          <a:custGeom>
            <a:avLst/>
            <a:gdLst/>
            <a:ahLst/>
            <a:cxnLst/>
            <a:rect l="l" t="t" r="r" b="b"/>
            <a:pathLst>
              <a:path w="739140" h="966469">
                <a:moveTo>
                  <a:pt x="739140" y="966351"/>
                </a:moveTo>
                <a:lnTo>
                  <a:pt x="574548" y="966351"/>
                </a:lnTo>
                <a:lnTo>
                  <a:pt x="0" y="215187"/>
                </a:lnTo>
                <a:lnTo>
                  <a:pt x="0" y="0"/>
                </a:lnTo>
                <a:lnTo>
                  <a:pt x="739140" y="96635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36636"/>
            <a:ext cx="623570" cy="815340"/>
          </a:xfrm>
          <a:custGeom>
            <a:avLst/>
            <a:gdLst/>
            <a:ahLst/>
            <a:cxnLst/>
            <a:rect l="l" t="t" r="r" b="b"/>
            <a:pathLst>
              <a:path w="623570" h="815340">
                <a:moveTo>
                  <a:pt x="623316" y="814923"/>
                </a:moveTo>
                <a:lnTo>
                  <a:pt x="458724" y="814923"/>
                </a:lnTo>
                <a:lnTo>
                  <a:pt x="0" y="215187"/>
                </a:lnTo>
                <a:lnTo>
                  <a:pt x="0" y="0"/>
                </a:lnTo>
                <a:lnTo>
                  <a:pt x="623316" y="814923"/>
                </a:lnTo>
                <a:close/>
              </a:path>
            </a:pathLst>
          </a:custGeom>
          <a:solidFill>
            <a:srgbClr val="A1A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23" y="1524"/>
            <a:ext cx="631190" cy="792480"/>
          </a:xfrm>
          <a:custGeom>
            <a:avLst/>
            <a:gdLst/>
            <a:ahLst/>
            <a:cxnLst/>
            <a:rect l="l" t="t" r="r" b="b"/>
            <a:pathLst>
              <a:path w="631190" h="792480">
                <a:moveTo>
                  <a:pt x="630936" y="792479"/>
                </a:moveTo>
                <a:lnTo>
                  <a:pt x="0" y="0"/>
                </a:lnTo>
                <a:lnTo>
                  <a:pt x="630936" y="0"/>
                </a:lnTo>
                <a:lnTo>
                  <a:pt x="630936" y="792479"/>
                </a:lnTo>
                <a:close/>
              </a:path>
            </a:pathLst>
          </a:custGeom>
          <a:solidFill>
            <a:srgbClr val="565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085" y="464274"/>
            <a:ext cx="8719229" cy="888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23D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5808" y="2277882"/>
            <a:ext cx="8941783" cy="277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2359" y="3381322"/>
            <a:ext cx="4505325" cy="1920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3100" b="1" spc="-5" dirty="0">
                <a:solidFill>
                  <a:srgbClr val="3D284D"/>
                </a:solidFill>
                <a:latin typeface="Arial"/>
                <a:cs typeface="Arial"/>
              </a:rPr>
              <a:t>АКК</a:t>
            </a:r>
            <a:r>
              <a:rPr sz="3100" b="1" spc="10" dirty="0">
                <a:solidFill>
                  <a:srgbClr val="3D284D"/>
                </a:solidFill>
                <a:latin typeface="Arial"/>
                <a:cs typeface="Arial"/>
              </a:rPr>
              <a:t>РЕ</a:t>
            </a:r>
            <a:r>
              <a:rPr sz="3100" b="1" spc="-5" dirty="0">
                <a:solidFill>
                  <a:srgbClr val="3D284D"/>
                </a:solidFill>
                <a:latin typeface="Arial"/>
                <a:cs typeface="Arial"/>
              </a:rPr>
              <a:t>Д</a:t>
            </a:r>
            <a:r>
              <a:rPr sz="3100" b="1" spc="5" dirty="0">
                <a:solidFill>
                  <a:srgbClr val="3D284D"/>
                </a:solidFill>
                <a:latin typeface="Arial"/>
                <a:cs typeface="Arial"/>
              </a:rPr>
              <a:t>И</a:t>
            </a:r>
            <a:r>
              <a:rPr sz="3100" b="1" spc="-190" dirty="0">
                <a:solidFill>
                  <a:srgbClr val="3D284D"/>
                </a:solidFill>
                <a:latin typeface="Arial"/>
                <a:cs typeface="Arial"/>
              </a:rPr>
              <a:t>Т</a:t>
            </a:r>
            <a:r>
              <a:rPr sz="3100" b="1" spc="-5" dirty="0">
                <a:solidFill>
                  <a:srgbClr val="3D284D"/>
                </a:solidFill>
                <a:latin typeface="Arial"/>
                <a:cs typeface="Arial"/>
              </a:rPr>
              <a:t>А</a:t>
            </a:r>
            <a:r>
              <a:rPr sz="3100" b="1" dirty="0">
                <a:solidFill>
                  <a:srgbClr val="3D284D"/>
                </a:solidFill>
                <a:latin typeface="Arial"/>
                <a:cs typeface="Arial"/>
              </a:rPr>
              <a:t>Ц</a:t>
            </a:r>
            <a:r>
              <a:rPr sz="3100" b="1" spc="5" dirty="0">
                <a:solidFill>
                  <a:srgbClr val="3D284D"/>
                </a:solidFill>
                <a:latin typeface="Arial"/>
                <a:cs typeface="Arial"/>
              </a:rPr>
              <a:t>И</a:t>
            </a:r>
            <a:r>
              <a:rPr sz="3100" b="1" spc="-20" dirty="0">
                <a:solidFill>
                  <a:srgbClr val="3D284D"/>
                </a:solidFill>
                <a:latin typeface="Arial"/>
                <a:cs typeface="Arial"/>
              </a:rPr>
              <a:t>О</a:t>
            </a:r>
            <a:r>
              <a:rPr sz="3100" b="1" spc="25" dirty="0">
                <a:solidFill>
                  <a:srgbClr val="3D284D"/>
                </a:solidFill>
                <a:latin typeface="Arial"/>
                <a:cs typeface="Arial"/>
              </a:rPr>
              <a:t>Н</a:t>
            </a:r>
            <a:r>
              <a:rPr sz="3100" b="1" spc="-5" dirty="0">
                <a:solidFill>
                  <a:srgbClr val="3D284D"/>
                </a:solidFill>
                <a:latin typeface="Arial"/>
                <a:cs typeface="Arial"/>
              </a:rPr>
              <a:t>Н</a:t>
            </a:r>
            <a:r>
              <a:rPr sz="3100" b="1" dirty="0">
                <a:solidFill>
                  <a:srgbClr val="3D284D"/>
                </a:solidFill>
                <a:latin typeface="Arial"/>
                <a:cs typeface="Arial"/>
              </a:rPr>
              <a:t>ЫЙ  </a:t>
            </a:r>
            <a:r>
              <a:rPr sz="3100" b="1" spc="-10" dirty="0">
                <a:solidFill>
                  <a:srgbClr val="3D284D"/>
                </a:solidFill>
                <a:latin typeface="Arial"/>
                <a:cs typeface="Arial"/>
              </a:rPr>
              <a:t>МОНИТОРИНГ </a:t>
            </a:r>
            <a:r>
              <a:rPr sz="3100" b="1" spc="5" dirty="0">
                <a:solidFill>
                  <a:srgbClr val="3D284D"/>
                </a:solidFill>
                <a:latin typeface="Arial"/>
                <a:cs typeface="Arial"/>
              </a:rPr>
              <a:t>В  </a:t>
            </a:r>
            <a:r>
              <a:rPr sz="3100" b="1" spc="-10" dirty="0">
                <a:solidFill>
                  <a:srgbClr val="3D284D"/>
                </a:solidFill>
                <a:latin typeface="Arial"/>
                <a:cs typeface="Arial"/>
              </a:rPr>
              <a:t>СИСТЕМЕ ОБЩЕГО  </a:t>
            </a:r>
            <a:r>
              <a:rPr sz="3100" b="1" spc="-45" dirty="0">
                <a:solidFill>
                  <a:srgbClr val="3D284D"/>
                </a:solidFill>
                <a:latin typeface="Arial"/>
                <a:cs typeface="Arial"/>
              </a:rPr>
              <a:t>ОБРАЗОВАНИЯ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9219" y="1190244"/>
            <a:ext cx="1386839" cy="1042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0452" y="2356104"/>
            <a:ext cx="1511807" cy="74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9700" y="2485644"/>
            <a:ext cx="1347215" cy="59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394102"/>
            <a:ext cx="1193800" cy="1317625"/>
          </a:xfrm>
          <a:custGeom>
            <a:avLst/>
            <a:gdLst/>
            <a:ahLst/>
            <a:cxnLst/>
            <a:rect l="l" t="t" r="r" b="b"/>
            <a:pathLst>
              <a:path w="1193800" h="1317625">
                <a:moveTo>
                  <a:pt x="1193292" y="1317593"/>
                </a:moveTo>
                <a:lnTo>
                  <a:pt x="922020" y="1317593"/>
                </a:lnTo>
                <a:lnTo>
                  <a:pt x="0" y="298467"/>
                </a:lnTo>
                <a:lnTo>
                  <a:pt x="0" y="0"/>
                </a:lnTo>
                <a:lnTo>
                  <a:pt x="1193292" y="1317593"/>
                </a:lnTo>
                <a:close/>
              </a:path>
            </a:pathLst>
          </a:custGeom>
          <a:solidFill>
            <a:srgbClr val="A1A1D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7538" y="464274"/>
            <a:ext cx="569849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КРИТЕРИИ </a:t>
            </a:r>
            <a:r>
              <a:rPr spc="-25" dirty="0"/>
              <a:t>ОТБОРА</a:t>
            </a:r>
            <a:r>
              <a:rPr spc="-90" dirty="0"/>
              <a:t> </a:t>
            </a:r>
            <a:r>
              <a:rPr spc="-20" dirty="0"/>
              <a:t>ПРОГРАММ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54252" y="1507236"/>
            <a:ext cx="2315210" cy="1163320"/>
            <a:chOff x="1254252" y="1507236"/>
            <a:chExt cx="2315210" cy="1163320"/>
          </a:xfrm>
        </p:grpSpPr>
        <p:sp>
          <p:nvSpPr>
            <p:cNvPr id="5" name="object 5"/>
            <p:cNvSpPr/>
            <p:nvPr/>
          </p:nvSpPr>
          <p:spPr>
            <a:xfrm>
              <a:off x="1257300" y="1511808"/>
              <a:ext cx="2307590" cy="1153795"/>
            </a:xfrm>
            <a:custGeom>
              <a:avLst/>
              <a:gdLst/>
              <a:ahLst/>
              <a:cxnLst/>
              <a:rect l="l" t="t" r="r" b="b"/>
              <a:pathLst>
                <a:path w="2307590" h="1153795">
                  <a:moveTo>
                    <a:pt x="2191512" y="1153668"/>
                  </a:moveTo>
                  <a:lnTo>
                    <a:pt x="115824" y="1153668"/>
                  </a:lnTo>
                  <a:lnTo>
                    <a:pt x="70723" y="1144571"/>
                  </a:lnTo>
                  <a:lnTo>
                    <a:pt x="33909" y="1119759"/>
                  </a:lnTo>
                  <a:lnTo>
                    <a:pt x="9096" y="1082944"/>
                  </a:lnTo>
                  <a:lnTo>
                    <a:pt x="0" y="1037844"/>
                  </a:lnTo>
                  <a:lnTo>
                    <a:pt x="0" y="115824"/>
                  </a:lnTo>
                  <a:lnTo>
                    <a:pt x="9096" y="70723"/>
                  </a:lnTo>
                  <a:lnTo>
                    <a:pt x="33909" y="33909"/>
                  </a:lnTo>
                  <a:lnTo>
                    <a:pt x="70723" y="9096"/>
                  </a:lnTo>
                  <a:lnTo>
                    <a:pt x="115824" y="0"/>
                  </a:lnTo>
                  <a:lnTo>
                    <a:pt x="2191512" y="0"/>
                  </a:lnTo>
                  <a:lnTo>
                    <a:pt x="2236612" y="9096"/>
                  </a:lnTo>
                  <a:lnTo>
                    <a:pt x="2273427" y="33909"/>
                  </a:lnTo>
                  <a:lnTo>
                    <a:pt x="2298239" y="70723"/>
                  </a:lnTo>
                  <a:lnTo>
                    <a:pt x="2307336" y="115824"/>
                  </a:lnTo>
                  <a:lnTo>
                    <a:pt x="2307336" y="1037844"/>
                  </a:lnTo>
                  <a:lnTo>
                    <a:pt x="2298239" y="1082944"/>
                  </a:lnTo>
                  <a:lnTo>
                    <a:pt x="2273427" y="1119759"/>
                  </a:lnTo>
                  <a:lnTo>
                    <a:pt x="2236612" y="1144571"/>
                  </a:lnTo>
                  <a:lnTo>
                    <a:pt x="2191512" y="1153668"/>
                  </a:lnTo>
                  <a:close/>
                </a:path>
              </a:pathLst>
            </a:custGeom>
            <a:solidFill>
              <a:srgbClr val="5B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4252" y="1507236"/>
              <a:ext cx="2315210" cy="1163320"/>
            </a:xfrm>
            <a:custGeom>
              <a:avLst/>
              <a:gdLst/>
              <a:ahLst/>
              <a:cxnLst/>
              <a:rect l="l" t="t" r="r" b="b"/>
              <a:pathLst>
                <a:path w="2315210" h="1163320">
                  <a:moveTo>
                    <a:pt x="2194560" y="1162812"/>
                  </a:moveTo>
                  <a:lnTo>
                    <a:pt x="118872" y="1162812"/>
                  </a:lnTo>
                  <a:lnTo>
                    <a:pt x="94488" y="1159764"/>
                  </a:lnTo>
                  <a:lnTo>
                    <a:pt x="51816" y="1141476"/>
                  </a:lnTo>
                  <a:lnTo>
                    <a:pt x="13716" y="1100328"/>
                  </a:lnTo>
                  <a:lnTo>
                    <a:pt x="0" y="1054608"/>
                  </a:lnTo>
                  <a:lnTo>
                    <a:pt x="0" y="108204"/>
                  </a:lnTo>
                  <a:lnTo>
                    <a:pt x="13716" y="62484"/>
                  </a:lnTo>
                  <a:lnTo>
                    <a:pt x="42672" y="27432"/>
                  </a:lnTo>
                  <a:lnTo>
                    <a:pt x="94488" y="3048"/>
                  </a:lnTo>
                  <a:lnTo>
                    <a:pt x="118872" y="0"/>
                  </a:lnTo>
                  <a:lnTo>
                    <a:pt x="2194560" y="0"/>
                  </a:lnTo>
                  <a:lnTo>
                    <a:pt x="2218944" y="3048"/>
                  </a:lnTo>
                  <a:lnTo>
                    <a:pt x="2229612" y="6096"/>
                  </a:lnTo>
                  <a:lnTo>
                    <a:pt x="2241804" y="9144"/>
                  </a:lnTo>
                  <a:lnTo>
                    <a:pt x="108204" y="9144"/>
                  </a:lnTo>
                  <a:lnTo>
                    <a:pt x="96012" y="12192"/>
                  </a:lnTo>
                  <a:lnTo>
                    <a:pt x="97536" y="12192"/>
                  </a:lnTo>
                  <a:lnTo>
                    <a:pt x="85344" y="13716"/>
                  </a:lnTo>
                  <a:lnTo>
                    <a:pt x="86868" y="13716"/>
                  </a:lnTo>
                  <a:lnTo>
                    <a:pt x="65532" y="22860"/>
                  </a:lnTo>
                  <a:lnTo>
                    <a:pt x="67056" y="22860"/>
                  </a:lnTo>
                  <a:lnTo>
                    <a:pt x="59055" y="27432"/>
                  </a:lnTo>
                  <a:lnTo>
                    <a:pt x="57912" y="27432"/>
                  </a:lnTo>
                  <a:lnTo>
                    <a:pt x="48768" y="35052"/>
                  </a:lnTo>
                  <a:lnTo>
                    <a:pt x="41148" y="41148"/>
                  </a:lnTo>
                  <a:lnTo>
                    <a:pt x="34798" y="48768"/>
                  </a:lnTo>
                  <a:lnTo>
                    <a:pt x="33528" y="48768"/>
                  </a:lnTo>
                  <a:lnTo>
                    <a:pt x="21336" y="67056"/>
                  </a:lnTo>
                  <a:lnTo>
                    <a:pt x="17417" y="76200"/>
                  </a:lnTo>
                  <a:lnTo>
                    <a:pt x="16764" y="76200"/>
                  </a:lnTo>
                  <a:lnTo>
                    <a:pt x="10668" y="97536"/>
                  </a:lnTo>
                  <a:lnTo>
                    <a:pt x="9334" y="108204"/>
                  </a:lnTo>
                  <a:lnTo>
                    <a:pt x="9144" y="108204"/>
                  </a:lnTo>
                  <a:lnTo>
                    <a:pt x="7620" y="120396"/>
                  </a:lnTo>
                  <a:lnTo>
                    <a:pt x="7620" y="1042416"/>
                  </a:lnTo>
                  <a:lnTo>
                    <a:pt x="9144" y="1054608"/>
                  </a:lnTo>
                  <a:lnTo>
                    <a:pt x="9334" y="1054608"/>
                  </a:lnTo>
                  <a:lnTo>
                    <a:pt x="10668" y="1065276"/>
                  </a:lnTo>
                  <a:lnTo>
                    <a:pt x="16764" y="1086612"/>
                  </a:lnTo>
                  <a:lnTo>
                    <a:pt x="17417" y="1086612"/>
                  </a:lnTo>
                  <a:lnTo>
                    <a:pt x="21336" y="1095756"/>
                  </a:lnTo>
                  <a:lnTo>
                    <a:pt x="33528" y="1114044"/>
                  </a:lnTo>
                  <a:lnTo>
                    <a:pt x="34798" y="1114044"/>
                  </a:lnTo>
                  <a:lnTo>
                    <a:pt x="41148" y="1121664"/>
                  </a:lnTo>
                  <a:lnTo>
                    <a:pt x="42672" y="1121664"/>
                  </a:lnTo>
                  <a:lnTo>
                    <a:pt x="48768" y="1127760"/>
                  </a:lnTo>
                  <a:lnTo>
                    <a:pt x="57912" y="1135380"/>
                  </a:lnTo>
                  <a:lnTo>
                    <a:pt x="59055" y="1135380"/>
                  </a:lnTo>
                  <a:lnTo>
                    <a:pt x="67056" y="1139952"/>
                  </a:lnTo>
                  <a:lnTo>
                    <a:pt x="65532" y="1139952"/>
                  </a:lnTo>
                  <a:lnTo>
                    <a:pt x="86868" y="1149096"/>
                  </a:lnTo>
                  <a:lnTo>
                    <a:pt x="85344" y="1149096"/>
                  </a:lnTo>
                  <a:lnTo>
                    <a:pt x="97536" y="1150620"/>
                  </a:lnTo>
                  <a:lnTo>
                    <a:pt x="96012" y="1150620"/>
                  </a:lnTo>
                  <a:lnTo>
                    <a:pt x="108204" y="1153668"/>
                  </a:lnTo>
                  <a:lnTo>
                    <a:pt x="2241804" y="1153668"/>
                  </a:lnTo>
                  <a:lnTo>
                    <a:pt x="2229612" y="1156716"/>
                  </a:lnTo>
                  <a:lnTo>
                    <a:pt x="2218944" y="1159764"/>
                  </a:lnTo>
                  <a:lnTo>
                    <a:pt x="2194560" y="1162812"/>
                  </a:lnTo>
                  <a:close/>
                </a:path>
                <a:path w="2315210" h="1163320">
                  <a:moveTo>
                    <a:pt x="2257044" y="28956"/>
                  </a:moveTo>
                  <a:lnTo>
                    <a:pt x="2247900" y="22860"/>
                  </a:lnTo>
                  <a:lnTo>
                    <a:pt x="2237232" y="18288"/>
                  </a:lnTo>
                  <a:lnTo>
                    <a:pt x="2238756" y="18288"/>
                  </a:lnTo>
                  <a:lnTo>
                    <a:pt x="2228088" y="13716"/>
                  </a:lnTo>
                  <a:lnTo>
                    <a:pt x="2217420" y="12192"/>
                  </a:lnTo>
                  <a:lnTo>
                    <a:pt x="2205228" y="9144"/>
                  </a:lnTo>
                  <a:lnTo>
                    <a:pt x="2241804" y="9144"/>
                  </a:lnTo>
                  <a:lnTo>
                    <a:pt x="2252472" y="15240"/>
                  </a:lnTo>
                  <a:lnTo>
                    <a:pt x="2270760" y="27432"/>
                  </a:lnTo>
                  <a:lnTo>
                    <a:pt x="2257044" y="27432"/>
                  </a:lnTo>
                  <a:lnTo>
                    <a:pt x="2257044" y="28956"/>
                  </a:lnTo>
                  <a:close/>
                </a:path>
                <a:path w="2315210" h="1163320">
                  <a:moveTo>
                    <a:pt x="56388" y="28956"/>
                  </a:moveTo>
                  <a:lnTo>
                    <a:pt x="57912" y="27432"/>
                  </a:lnTo>
                  <a:lnTo>
                    <a:pt x="59055" y="27432"/>
                  </a:lnTo>
                  <a:lnTo>
                    <a:pt x="56388" y="28956"/>
                  </a:lnTo>
                  <a:close/>
                </a:path>
                <a:path w="2315210" h="1163320">
                  <a:moveTo>
                    <a:pt x="2279904" y="50292"/>
                  </a:moveTo>
                  <a:lnTo>
                    <a:pt x="2272284" y="41148"/>
                  </a:lnTo>
                  <a:lnTo>
                    <a:pt x="2273808" y="41148"/>
                  </a:lnTo>
                  <a:lnTo>
                    <a:pt x="2264664" y="35052"/>
                  </a:lnTo>
                  <a:lnTo>
                    <a:pt x="2257044" y="27432"/>
                  </a:lnTo>
                  <a:lnTo>
                    <a:pt x="2270760" y="27432"/>
                  </a:lnTo>
                  <a:lnTo>
                    <a:pt x="2279904" y="35052"/>
                  </a:lnTo>
                  <a:lnTo>
                    <a:pt x="2287524" y="44196"/>
                  </a:lnTo>
                  <a:lnTo>
                    <a:pt x="2290572" y="48768"/>
                  </a:lnTo>
                  <a:lnTo>
                    <a:pt x="2279904" y="48768"/>
                  </a:lnTo>
                  <a:lnTo>
                    <a:pt x="2279904" y="50292"/>
                  </a:lnTo>
                  <a:close/>
                </a:path>
                <a:path w="2315210" h="1163320">
                  <a:moveTo>
                    <a:pt x="33528" y="50292"/>
                  </a:moveTo>
                  <a:lnTo>
                    <a:pt x="33528" y="48768"/>
                  </a:lnTo>
                  <a:lnTo>
                    <a:pt x="34798" y="48768"/>
                  </a:lnTo>
                  <a:lnTo>
                    <a:pt x="33528" y="50292"/>
                  </a:lnTo>
                  <a:close/>
                </a:path>
                <a:path w="2315210" h="1163320">
                  <a:moveTo>
                    <a:pt x="2296668" y="77724"/>
                  </a:moveTo>
                  <a:lnTo>
                    <a:pt x="2292096" y="67056"/>
                  </a:lnTo>
                  <a:lnTo>
                    <a:pt x="2279904" y="48768"/>
                  </a:lnTo>
                  <a:lnTo>
                    <a:pt x="2290572" y="48768"/>
                  </a:lnTo>
                  <a:lnTo>
                    <a:pt x="2299716" y="62484"/>
                  </a:lnTo>
                  <a:lnTo>
                    <a:pt x="2305812" y="73152"/>
                  </a:lnTo>
                  <a:lnTo>
                    <a:pt x="2306682" y="76200"/>
                  </a:lnTo>
                  <a:lnTo>
                    <a:pt x="2296668" y="76200"/>
                  </a:lnTo>
                  <a:lnTo>
                    <a:pt x="2296668" y="77724"/>
                  </a:lnTo>
                  <a:close/>
                </a:path>
                <a:path w="2315210" h="1163320">
                  <a:moveTo>
                    <a:pt x="16764" y="77724"/>
                  </a:moveTo>
                  <a:lnTo>
                    <a:pt x="16764" y="76200"/>
                  </a:lnTo>
                  <a:lnTo>
                    <a:pt x="17417" y="76200"/>
                  </a:lnTo>
                  <a:lnTo>
                    <a:pt x="16764" y="77724"/>
                  </a:lnTo>
                  <a:close/>
                </a:path>
                <a:path w="2315210" h="1163320">
                  <a:moveTo>
                    <a:pt x="2313622" y="109728"/>
                  </a:moveTo>
                  <a:lnTo>
                    <a:pt x="2305812" y="109728"/>
                  </a:lnTo>
                  <a:lnTo>
                    <a:pt x="2302764" y="97536"/>
                  </a:lnTo>
                  <a:lnTo>
                    <a:pt x="2301240" y="86868"/>
                  </a:lnTo>
                  <a:lnTo>
                    <a:pt x="2296668" y="76200"/>
                  </a:lnTo>
                  <a:lnTo>
                    <a:pt x="2306682" y="76200"/>
                  </a:lnTo>
                  <a:lnTo>
                    <a:pt x="2308860" y="83820"/>
                  </a:lnTo>
                  <a:lnTo>
                    <a:pt x="2311908" y="96012"/>
                  </a:lnTo>
                  <a:lnTo>
                    <a:pt x="2313622" y="109728"/>
                  </a:lnTo>
                  <a:close/>
                </a:path>
                <a:path w="2315210" h="1163320">
                  <a:moveTo>
                    <a:pt x="9144" y="109728"/>
                  </a:moveTo>
                  <a:lnTo>
                    <a:pt x="9144" y="108204"/>
                  </a:lnTo>
                  <a:lnTo>
                    <a:pt x="9334" y="108204"/>
                  </a:lnTo>
                  <a:lnTo>
                    <a:pt x="9144" y="109728"/>
                  </a:lnTo>
                  <a:close/>
                </a:path>
                <a:path w="2315210" h="1163320">
                  <a:moveTo>
                    <a:pt x="2304288" y="1054608"/>
                  </a:moveTo>
                  <a:lnTo>
                    <a:pt x="2305812" y="1042416"/>
                  </a:lnTo>
                  <a:lnTo>
                    <a:pt x="2305812" y="120396"/>
                  </a:lnTo>
                  <a:lnTo>
                    <a:pt x="2304288" y="108204"/>
                  </a:lnTo>
                  <a:lnTo>
                    <a:pt x="2305812" y="109728"/>
                  </a:lnTo>
                  <a:lnTo>
                    <a:pt x="2313622" y="109728"/>
                  </a:lnTo>
                  <a:lnTo>
                    <a:pt x="2314956" y="120396"/>
                  </a:lnTo>
                  <a:lnTo>
                    <a:pt x="2314956" y="1042416"/>
                  </a:lnTo>
                  <a:lnTo>
                    <a:pt x="2313622" y="1053084"/>
                  </a:lnTo>
                  <a:lnTo>
                    <a:pt x="2305812" y="1053084"/>
                  </a:lnTo>
                  <a:lnTo>
                    <a:pt x="2304288" y="1054608"/>
                  </a:lnTo>
                  <a:close/>
                </a:path>
                <a:path w="2315210" h="1163320">
                  <a:moveTo>
                    <a:pt x="9334" y="1054608"/>
                  </a:moveTo>
                  <a:lnTo>
                    <a:pt x="9144" y="1054608"/>
                  </a:lnTo>
                  <a:lnTo>
                    <a:pt x="9144" y="1053084"/>
                  </a:lnTo>
                  <a:lnTo>
                    <a:pt x="9334" y="1054608"/>
                  </a:lnTo>
                  <a:close/>
                </a:path>
                <a:path w="2315210" h="1163320">
                  <a:moveTo>
                    <a:pt x="2306682" y="1086612"/>
                  </a:moveTo>
                  <a:lnTo>
                    <a:pt x="2296668" y="1086612"/>
                  </a:lnTo>
                  <a:lnTo>
                    <a:pt x="2301240" y="1075944"/>
                  </a:lnTo>
                  <a:lnTo>
                    <a:pt x="2302764" y="1065276"/>
                  </a:lnTo>
                  <a:lnTo>
                    <a:pt x="2305812" y="1053084"/>
                  </a:lnTo>
                  <a:lnTo>
                    <a:pt x="2313622" y="1053084"/>
                  </a:lnTo>
                  <a:lnTo>
                    <a:pt x="2311908" y="1066800"/>
                  </a:lnTo>
                  <a:lnTo>
                    <a:pt x="2308860" y="1078992"/>
                  </a:lnTo>
                  <a:lnTo>
                    <a:pt x="2306682" y="1086612"/>
                  </a:lnTo>
                  <a:close/>
                </a:path>
                <a:path w="2315210" h="1163320">
                  <a:moveTo>
                    <a:pt x="17417" y="1086612"/>
                  </a:moveTo>
                  <a:lnTo>
                    <a:pt x="16764" y="1086612"/>
                  </a:lnTo>
                  <a:lnTo>
                    <a:pt x="16764" y="1085088"/>
                  </a:lnTo>
                  <a:lnTo>
                    <a:pt x="17417" y="1086612"/>
                  </a:lnTo>
                  <a:close/>
                </a:path>
                <a:path w="2315210" h="1163320">
                  <a:moveTo>
                    <a:pt x="2290572" y="1114044"/>
                  </a:moveTo>
                  <a:lnTo>
                    <a:pt x="2279904" y="1114044"/>
                  </a:lnTo>
                  <a:lnTo>
                    <a:pt x="2292096" y="1095756"/>
                  </a:lnTo>
                  <a:lnTo>
                    <a:pt x="2296668" y="1085088"/>
                  </a:lnTo>
                  <a:lnTo>
                    <a:pt x="2296668" y="1086612"/>
                  </a:lnTo>
                  <a:lnTo>
                    <a:pt x="2306682" y="1086612"/>
                  </a:lnTo>
                  <a:lnTo>
                    <a:pt x="2305812" y="1089660"/>
                  </a:lnTo>
                  <a:lnTo>
                    <a:pt x="2299716" y="1100328"/>
                  </a:lnTo>
                  <a:lnTo>
                    <a:pt x="2290572" y="1114044"/>
                  </a:lnTo>
                  <a:close/>
                </a:path>
                <a:path w="2315210" h="1163320">
                  <a:moveTo>
                    <a:pt x="34798" y="1114044"/>
                  </a:moveTo>
                  <a:lnTo>
                    <a:pt x="33528" y="1114044"/>
                  </a:lnTo>
                  <a:lnTo>
                    <a:pt x="33528" y="1112520"/>
                  </a:lnTo>
                  <a:lnTo>
                    <a:pt x="34798" y="1114044"/>
                  </a:lnTo>
                  <a:close/>
                </a:path>
                <a:path w="2315210" h="1163320">
                  <a:moveTo>
                    <a:pt x="2272976" y="1120832"/>
                  </a:moveTo>
                  <a:lnTo>
                    <a:pt x="2279904" y="1112520"/>
                  </a:lnTo>
                  <a:lnTo>
                    <a:pt x="2279904" y="1114044"/>
                  </a:lnTo>
                  <a:lnTo>
                    <a:pt x="2290572" y="1114044"/>
                  </a:lnTo>
                  <a:lnTo>
                    <a:pt x="2287524" y="1118616"/>
                  </a:lnTo>
                  <a:lnTo>
                    <a:pt x="2286254" y="1120140"/>
                  </a:lnTo>
                  <a:lnTo>
                    <a:pt x="2273808" y="1120140"/>
                  </a:lnTo>
                  <a:lnTo>
                    <a:pt x="2272976" y="1120832"/>
                  </a:lnTo>
                  <a:close/>
                </a:path>
                <a:path w="2315210" h="1163320">
                  <a:moveTo>
                    <a:pt x="42672" y="1121664"/>
                  </a:moveTo>
                  <a:lnTo>
                    <a:pt x="41148" y="1121664"/>
                  </a:lnTo>
                  <a:lnTo>
                    <a:pt x="41148" y="1120140"/>
                  </a:lnTo>
                  <a:lnTo>
                    <a:pt x="42672" y="1121664"/>
                  </a:lnTo>
                  <a:close/>
                </a:path>
                <a:path w="2315210" h="1163320">
                  <a:moveTo>
                    <a:pt x="2272284" y="1121664"/>
                  </a:moveTo>
                  <a:lnTo>
                    <a:pt x="2272976" y="1120832"/>
                  </a:lnTo>
                  <a:lnTo>
                    <a:pt x="2273808" y="1120140"/>
                  </a:lnTo>
                  <a:lnTo>
                    <a:pt x="2272284" y="1121664"/>
                  </a:lnTo>
                  <a:close/>
                </a:path>
                <a:path w="2315210" h="1163320">
                  <a:moveTo>
                    <a:pt x="2284984" y="1121664"/>
                  </a:moveTo>
                  <a:lnTo>
                    <a:pt x="2272284" y="1121664"/>
                  </a:lnTo>
                  <a:lnTo>
                    <a:pt x="2273808" y="1120140"/>
                  </a:lnTo>
                  <a:lnTo>
                    <a:pt x="2286254" y="1120140"/>
                  </a:lnTo>
                  <a:lnTo>
                    <a:pt x="2284984" y="1121664"/>
                  </a:lnTo>
                  <a:close/>
                </a:path>
                <a:path w="2315210" h="1163320">
                  <a:moveTo>
                    <a:pt x="2270760" y="1135380"/>
                  </a:moveTo>
                  <a:lnTo>
                    <a:pt x="2257044" y="1135380"/>
                  </a:lnTo>
                  <a:lnTo>
                    <a:pt x="2264664" y="1127760"/>
                  </a:lnTo>
                  <a:lnTo>
                    <a:pt x="2272976" y="1120832"/>
                  </a:lnTo>
                  <a:lnTo>
                    <a:pt x="2272284" y="1121664"/>
                  </a:lnTo>
                  <a:lnTo>
                    <a:pt x="2284984" y="1121664"/>
                  </a:lnTo>
                  <a:lnTo>
                    <a:pt x="2279904" y="1127760"/>
                  </a:lnTo>
                  <a:lnTo>
                    <a:pt x="2270760" y="1135380"/>
                  </a:lnTo>
                  <a:close/>
                </a:path>
                <a:path w="2315210" h="1163320">
                  <a:moveTo>
                    <a:pt x="59055" y="1135380"/>
                  </a:moveTo>
                  <a:lnTo>
                    <a:pt x="57912" y="1135380"/>
                  </a:lnTo>
                  <a:lnTo>
                    <a:pt x="56388" y="1133856"/>
                  </a:lnTo>
                  <a:lnTo>
                    <a:pt x="59055" y="1135380"/>
                  </a:lnTo>
                  <a:close/>
                </a:path>
                <a:path w="2315210" h="1163320">
                  <a:moveTo>
                    <a:pt x="2241804" y="1153668"/>
                  </a:moveTo>
                  <a:lnTo>
                    <a:pt x="2205228" y="1153668"/>
                  </a:lnTo>
                  <a:lnTo>
                    <a:pt x="2217420" y="1150620"/>
                  </a:lnTo>
                  <a:lnTo>
                    <a:pt x="2228088" y="1149096"/>
                  </a:lnTo>
                  <a:lnTo>
                    <a:pt x="2238756" y="1144524"/>
                  </a:lnTo>
                  <a:lnTo>
                    <a:pt x="2237232" y="1144524"/>
                  </a:lnTo>
                  <a:lnTo>
                    <a:pt x="2247900" y="1139952"/>
                  </a:lnTo>
                  <a:lnTo>
                    <a:pt x="2257044" y="1133856"/>
                  </a:lnTo>
                  <a:lnTo>
                    <a:pt x="2257044" y="1135380"/>
                  </a:lnTo>
                  <a:lnTo>
                    <a:pt x="2270760" y="1135380"/>
                  </a:lnTo>
                  <a:lnTo>
                    <a:pt x="2252472" y="1147572"/>
                  </a:lnTo>
                  <a:lnTo>
                    <a:pt x="2241804" y="1153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19454" y="1726201"/>
            <a:ext cx="1583055" cy="6686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32740" marR="5080" indent="-320675">
              <a:lnSpc>
                <a:spcPts val="2340"/>
              </a:lnSpc>
              <a:spcBef>
                <a:spcPts val="495"/>
              </a:spcBef>
            </a:pPr>
            <a:r>
              <a:rPr sz="2250" b="1" spc="5" dirty="0">
                <a:latin typeface="Arial"/>
                <a:cs typeface="Arial"/>
              </a:rPr>
              <a:t>Н</a:t>
            </a:r>
            <a:r>
              <a:rPr sz="2250" b="1" spc="-50" dirty="0">
                <a:latin typeface="Arial"/>
                <a:cs typeface="Arial"/>
              </a:rPr>
              <a:t>а</a:t>
            </a:r>
            <a:r>
              <a:rPr sz="2250" b="1" spc="5" dirty="0">
                <a:latin typeface="Arial"/>
                <a:cs typeface="Arial"/>
              </a:rPr>
              <a:t>ч</a:t>
            </a:r>
            <a:r>
              <a:rPr sz="2250" b="1" spc="15" dirty="0">
                <a:latin typeface="Arial"/>
                <a:cs typeface="Arial"/>
              </a:rPr>
              <a:t>а</a:t>
            </a:r>
            <a:r>
              <a:rPr sz="2250" b="1" spc="-5" dirty="0">
                <a:latin typeface="Arial"/>
                <a:cs typeface="Arial"/>
              </a:rPr>
              <a:t>л</a:t>
            </a:r>
            <a:r>
              <a:rPr sz="2250" b="1" spc="20" dirty="0">
                <a:latin typeface="Arial"/>
                <a:cs typeface="Arial"/>
              </a:rPr>
              <a:t>ь</a:t>
            </a:r>
            <a:r>
              <a:rPr sz="2250" b="1" dirty="0">
                <a:latin typeface="Arial"/>
                <a:cs typeface="Arial"/>
              </a:rPr>
              <a:t>н</a:t>
            </a:r>
            <a:r>
              <a:rPr sz="2250" b="1" spc="5" dirty="0">
                <a:latin typeface="Arial"/>
                <a:cs typeface="Arial"/>
              </a:rPr>
              <a:t>ое  общее</a:t>
            </a:r>
            <a:endParaRPr sz="22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84376" y="2948940"/>
            <a:ext cx="2085339" cy="1163320"/>
            <a:chOff x="1484376" y="2948940"/>
            <a:chExt cx="2085339" cy="1163320"/>
          </a:xfrm>
        </p:grpSpPr>
        <p:sp>
          <p:nvSpPr>
            <p:cNvPr id="9" name="object 9"/>
            <p:cNvSpPr/>
            <p:nvPr/>
          </p:nvSpPr>
          <p:spPr>
            <a:xfrm>
              <a:off x="1484376" y="3525024"/>
              <a:ext cx="234950" cy="9525"/>
            </a:xfrm>
            <a:custGeom>
              <a:avLst/>
              <a:gdLst/>
              <a:ahLst/>
              <a:cxnLst/>
              <a:rect l="l" t="t" r="r" b="b"/>
              <a:pathLst>
                <a:path w="234950" h="9525">
                  <a:moveTo>
                    <a:pt x="234696" y="0"/>
                  </a:moveTo>
                  <a:lnTo>
                    <a:pt x="9144" y="0"/>
                  </a:lnTo>
                  <a:lnTo>
                    <a:pt x="4572" y="0"/>
                  </a:lnTo>
                  <a:lnTo>
                    <a:pt x="8877" y="4305"/>
                  </a:lnTo>
                  <a:lnTo>
                    <a:pt x="0" y="4305"/>
                  </a:lnTo>
                  <a:lnTo>
                    <a:pt x="0" y="9385"/>
                  </a:lnTo>
                  <a:lnTo>
                    <a:pt x="234696" y="9385"/>
                  </a:lnTo>
                  <a:lnTo>
                    <a:pt x="234696" y="4572"/>
                  </a:lnTo>
                  <a:lnTo>
                    <a:pt x="234696" y="4305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4500" y="2948940"/>
              <a:ext cx="1854835" cy="1163320"/>
            </a:xfrm>
            <a:custGeom>
              <a:avLst/>
              <a:gdLst/>
              <a:ahLst/>
              <a:cxnLst/>
              <a:rect l="l" t="t" r="r" b="b"/>
              <a:pathLst>
                <a:path w="1854835" h="1163320">
                  <a:moveTo>
                    <a:pt x="1734312" y="1162812"/>
                  </a:moveTo>
                  <a:lnTo>
                    <a:pt x="120396" y="1162812"/>
                  </a:lnTo>
                  <a:lnTo>
                    <a:pt x="96012" y="1159764"/>
                  </a:lnTo>
                  <a:lnTo>
                    <a:pt x="44196" y="1135380"/>
                  </a:lnTo>
                  <a:lnTo>
                    <a:pt x="15240" y="1098804"/>
                  </a:lnTo>
                  <a:lnTo>
                    <a:pt x="9144" y="1089660"/>
                  </a:lnTo>
                  <a:lnTo>
                    <a:pt x="6096" y="1077468"/>
                  </a:lnTo>
                  <a:lnTo>
                    <a:pt x="3048" y="1066800"/>
                  </a:lnTo>
                  <a:lnTo>
                    <a:pt x="0" y="1042416"/>
                  </a:lnTo>
                  <a:lnTo>
                    <a:pt x="0" y="120396"/>
                  </a:lnTo>
                  <a:lnTo>
                    <a:pt x="3048" y="96012"/>
                  </a:lnTo>
                  <a:lnTo>
                    <a:pt x="27432" y="44196"/>
                  </a:lnTo>
                  <a:lnTo>
                    <a:pt x="62484" y="13716"/>
                  </a:lnTo>
                  <a:lnTo>
                    <a:pt x="96012" y="3048"/>
                  </a:lnTo>
                  <a:lnTo>
                    <a:pt x="108204" y="0"/>
                  </a:lnTo>
                  <a:lnTo>
                    <a:pt x="1746504" y="0"/>
                  </a:lnTo>
                  <a:lnTo>
                    <a:pt x="1758696" y="3048"/>
                  </a:lnTo>
                  <a:lnTo>
                    <a:pt x="1770888" y="4572"/>
                  </a:lnTo>
                  <a:lnTo>
                    <a:pt x="1781556" y="9144"/>
                  </a:lnTo>
                  <a:lnTo>
                    <a:pt x="109728" y="9144"/>
                  </a:lnTo>
                  <a:lnTo>
                    <a:pt x="97536" y="10668"/>
                  </a:lnTo>
                  <a:lnTo>
                    <a:pt x="86868" y="13716"/>
                  </a:lnTo>
                  <a:lnTo>
                    <a:pt x="76200" y="18288"/>
                  </a:lnTo>
                  <a:lnTo>
                    <a:pt x="77724" y="18288"/>
                  </a:lnTo>
                  <a:lnTo>
                    <a:pt x="67056" y="22860"/>
                  </a:lnTo>
                  <a:lnTo>
                    <a:pt x="57912" y="27432"/>
                  </a:lnTo>
                  <a:lnTo>
                    <a:pt x="50596" y="33528"/>
                  </a:lnTo>
                  <a:lnTo>
                    <a:pt x="50292" y="33528"/>
                  </a:lnTo>
                  <a:lnTo>
                    <a:pt x="41148" y="41148"/>
                  </a:lnTo>
                  <a:lnTo>
                    <a:pt x="42672" y="41148"/>
                  </a:lnTo>
                  <a:lnTo>
                    <a:pt x="35052" y="48768"/>
                  </a:lnTo>
                  <a:lnTo>
                    <a:pt x="27432" y="57912"/>
                  </a:lnTo>
                  <a:lnTo>
                    <a:pt x="28956" y="57912"/>
                  </a:lnTo>
                  <a:lnTo>
                    <a:pt x="22860" y="67056"/>
                  </a:lnTo>
                  <a:lnTo>
                    <a:pt x="18288" y="76200"/>
                  </a:lnTo>
                  <a:lnTo>
                    <a:pt x="13716" y="86868"/>
                  </a:lnTo>
                  <a:lnTo>
                    <a:pt x="12192" y="97536"/>
                  </a:lnTo>
                  <a:lnTo>
                    <a:pt x="9144" y="108204"/>
                  </a:lnTo>
                  <a:lnTo>
                    <a:pt x="9144" y="1054608"/>
                  </a:lnTo>
                  <a:lnTo>
                    <a:pt x="9525" y="1054608"/>
                  </a:lnTo>
                  <a:lnTo>
                    <a:pt x="12192" y="1065276"/>
                  </a:lnTo>
                  <a:lnTo>
                    <a:pt x="12382" y="1065276"/>
                  </a:lnTo>
                  <a:lnTo>
                    <a:pt x="13716" y="1075944"/>
                  </a:lnTo>
                  <a:lnTo>
                    <a:pt x="14369" y="1075944"/>
                  </a:lnTo>
                  <a:lnTo>
                    <a:pt x="22860" y="1095756"/>
                  </a:lnTo>
                  <a:lnTo>
                    <a:pt x="23730" y="1095756"/>
                  </a:lnTo>
                  <a:lnTo>
                    <a:pt x="28085" y="1103376"/>
                  </a:lnTo>
                  <a:lnTo>
                    <a:pt x="27432" y="1103376"/>
                  </a:lnTo>
                  <a:lnTo>
                    <a:pt x="35052" y="1112520"/>
                  </a:lnTo>
                  <a:lnTo>
                    <a:pt x="42672" y="1120140"/>
                  </a:lnTo>
                  <a:lnTo>
                    <a:pt x="41148" y="1120140"/>
                  </a:lnTo>
                  <a:lnTo>
                    <a:pt x="50292" y="1127760"/>
                  </a:lnTo>
                  <a:lnTo>
                    <a:pt x="48768" y="1127760"/>
                  </a:lnTo>
                  <a:lnTo>
                    <a:pt x="67056" y="1139952"/>
                  </a:lnTo>
                  <a:lnTo>
                    <a:pt x="77724" y="1144524"/>
                  </a:lnTo>
                  <a:lnTo>
                    <a:pt x="76200" y="1144524"/>
                  </a:lnTo>
                  <a:lnTo>
                    <a:pt x="97536" y="1150620"/>
                  </a:lnTo>
                  <a:lnTo>
                    <a:pt x="109728" y="1152144"/>
                  </a:lnTo>
                  <a:lnTo>
                    <a:pt x="108204" y="1152144"/>
                  </a:lnTo>
                  <a:lnTo>
                    <a:pt x="120396" y="1153668"/>
                  </a:lnTo>
                  <a:lnTo>
                    <a:pt x="1778000" y="1153668"/>
                  </a:lnTo>
                  <a:lnTo>
                    <a:pt x="1770888" y="1156716"/>
                  </a:lnTo>
                  <a:lnTo>
                    <a:pt x="1758696" y="1159764"/>
                  </a:lnTo>
                  <a:lnTo>
                    <a:pt x="1734312" y="1162812"/>
                  </a:lnTo>
                  <a:close/>
                </a:path>
                <a:path w="1854835" h="1163320">
                  <a:moveTo>
                    <a:pt x="1805940" y="35052"/>
                  </a:moveTo>
                  <a:lnTo>
                    <a:pt x="1796796" y="27432"/>
                  </a:lnTo>
                  <a:lnTo>
                    <a:pt x="1787652" y="22860"/>
                  </a:lnTo>
                  <a:lnTo>
                    <a:pt x="1776984" y="18288"/>
                  </a:lnTo>
                  <a:lnTo>
                    <a:pt x="1778508" y="18288"/>
                  </a:lnTo>
                  <a:lnTo>
                    <a:pt x="1767840" y="13716"/>
                  </a:lnTo>
                  <a:lnTo>
                    <a:pt x="1757172" y="10668"/>
                  </a:lnTo>
                  <a:lnTo>
                    <a:pt x="1744980" y="9144"/>
                  </a:lnTo>
                  <a:lnTo>
                    <a:pt x="1781556" y="9144"/>
                  </a:lnTo>
                  <a:lnTo>
                    <a:pt x="1792224" y="13716"/>
                  </a:lnTo>
                  <a:lnTo>
                    <a:pt x="1801368" y="19812"/>
                  </a:lnTo>
                  <a:lnTo>
                    <a:pt x="1817827" y="33528"/>
                  </a:lnTo>
                  <a:lnTo>
                    <a:pt x="1804416" y="33528"/>
                  </a:lnTo>
                  <a:lnTo>
                    <a:pt x="1805940" y="35052"/>
                  </a:lnTo>
                  <a:close/>
                </a:path>
                <a:path w="1854835" h="1163320">
                  <a:moveTo>
                    <a:pt x="48768" y="35052"/>
                  </a:moveTo>
                  <a:lnTo>
                    <a:pt x="50292" y="33528"/>
                  </a:lnTo>
                  <a:lnTo>
                    <a:pt x="50596" y="33528"/>
                  </a:lnTo>
                  <a:lnTo>
                    <a:pt x="48768" y="35052"/>
                  </a:lnTo>
                  <a:close/>
                </a:path>
                <a:path w="1854835" h="1163320">
                  <a:moveTo>
                    <a:pt x="1853184" y="1054608"/>
                  </a:moveTo>
                  <a:lnTo>
                    <a:pt x="1844040" y="1054608"/>
                  </a:lnTo>
                  <a:lnTo>
                    <a:pt x="1845564" y="1042416"/>
                  </a:lnTo>
                  <a:lnTo>
                    <a:pt x="1845564" y="120396"/>
                  </a:lnTo>
                  <a:lnTo>
                    <a:pt x="1836420" y="76200"/>
                  </a:lnTo>
                  <a:lnTo>
                    <a:pt x="1812036" y="41148"/>
                  </a:lnTo>
                  <a:lnTo>
                    <a:pt x="1813560" y="41148"/>
                  </a:lnTo>
                  <a:lnTo>
                    <a:pt x="1804416" y="33528"/>
                  </a:lnTo>
                  <a:lnTo>
                    <a:pt x="1817827" y="33528"/>
                  </a:lnTo>
                  <a:lnTo>
                    <a:pt x="1845564" y="73152"/>
                  </a:lnTo>
                  <a:lnTo>
                    <a:pt x="1854708" y="120396"/>
                  </a:lnTo>
                  <a:lnTo>
                    <a:pt x="1854708" y="1042416"/>
                  </a:lnTo>
                  <a:lnTo>
                    <a:pt x="1853184" y="1054608"/>
                  </a:lnTo>
                  <a:close/>
                </a:path>
                <a:path w="1854835" h="1163320">
                  <a:moveTo>
                    <a:pt x="9525" y="1054608"/>
                  </a:moveTo>
                  <a:lnTo>
                    <a:pt x="9144" y="1054608"/>
                  </a:lnTo>
                  <a:lnTo>
                    <a:pt x="9144" y="1053084"/>
                  </a:lnTo>
                  <a:lnTo>
                    <a:pt x="9525" y="1054608"/>
                  </a:lnTo>
                  <a:close/>
                </a:path>
                <a:path w="1854835" h="1163320">
                  <a:moveTo>
                    <a:pt x="1851850" y="1065276"/>
                  </a:moveTo>
                  <a:lnTo>
                    <a:pt x="1842516" y="1065276"/>
                  </a:lnTo>
                  <a:lnTo>
                    <a:pt x="1844040" y="1053084"/>
                  </a:lnTo>
                  <a:lnTo>
                    <a:pt x="1844040" y="1054608"/>
                  </a:lnTo>
                  <a:lnTo>
                    <a:pt x="1853184" y="1054608"/>
                  </a:lnTo>
                  <a:lnTo>
                    <a:pt x="1851850" y="1065276"/>
                  </a:lnTo>
                  <a:close/>
                </a:path>
                <a:path w="1854835" h="1163320">
                  <a:moveTo>
                    <a:pt x="12382" y="1065276"/>
                  </a:moveTo>
                  <a:lnTo>
                    <a:pt x="12192" y="1065276"/>
                  </a:lnTo>
                  <a:lnTo>
                    <a:pt x="12192" y="1063752"/>
                  </a:lnTo>
                  <a:lnTo>
                    <a:pt x="12382" y="1065276"/>
                  </a:lnTo>
                  <a:close/>
                </a:path>
                <a:path w="1854835" h="1163320">
                  <a:moveTo>
                    <a:pt x="1849047" y="1075944"/>
                  </a:moveTo>
                  <a:lnTo>
                    <a:pt x="1840992" y="1075944"/>
                  </a:lnTo>
                  <a:lnTo>
                    <a:pt x="1842516" y="1063752"/>
                  </a:lnTo>
                  <a:lnTo>
                    <a:pt x="1842516" y="1065276"/>
                  </a:lnTo>
                  <a:lnTo>
                    <a:pt x="1851850" y="1065276"/>
                  </a:lnTo>
                  <a:lnTo>
                    <a:pt x="1851660" y="1066800"/>
                  </a:lnTo>
                  <a:lnTo>
                    <a:pt x="1849047" y="1075944"/>
                  </a:lnTo>
                  <a:close/>
                </a:path>
                <a:path w="1854835" h="1163320">
                  <a:moveTo>
                    <a:pt x="14369" y="1075944"/>
                  </a:moveTo>
                  <a:lnTo>
                    <a:pt x="13716" y="1075944"/>
                  </a:lnTo>
                  <a:lnTo>
                    <a:pt x="13716" y="1074420"/>
                  </a:lnTo>
                  <a:lnTo>
                    <a:pt x="14369" y="1075944"/>
                  </a:lnTo>
                  <a:close/>
                </a:path>
                <a:path w="1854835" h="1163320">
                  <a:moveTo>
                    <a:pt x="1841500" y="1095756"/>
                  </a:moveTo>
                  <a:lnTo>
                    <a:pt x="1831848" y="1095756"/>
                  </a:lnTo>
                  <a:lnTo>
                    <a:pt x="1840992" y="1074420"/>
                  </a:lnTo>
                  <a:lnTo>
                    <a:pt x="1840992" y="1075944"/>
                  </a:lnTo>
                  <a:lnTo>
                    <a:pt x="1849047" y="1075944"/>
                  </a:lnTo>
                  <a:lnTo>
                    <a:pt x="1848612" y="1077468"/>
                  </a:lnTo>
                  <a:lnTo>
                    <a:pt x="1845564" y="1089660"/>
                  </a:lnTo>
                  <a:lnTo>
                    <a:pt x="1841500" y="1095756"/>
                  </a:lnTo>
                  <a:close/>
                </a:path>
                <a:path w="1854835" h="1163320">
                  <a:moveTo>
                    <a:pt x="23730" y="1095756"/>
                  </a:moveTo>
                  <a:lnTo>
                    <a:pt x="22860" y="1095756"/>
                  </a:lnTo>
                  <a:lnTo>
                    <a:pt x="22860" y="1094232"/>
                  </a:lnTo>
                  <a:lnTo>
                    <a:pt x="23730" y="1095756"/>
                  </a:lnTo>
                  <a:close/>
                </a:path>
                <a:path w="1854835" h="1163320">
                  <a:moveTo>
                    <a:pt x="1835984" y="1104900"/>
                  </a:moveTo>
                  <a:lnTo>
                    <a:pt x="1825752" y="1104900"/>
                  </a:lnTo>
                  <a:lnTo>
                    <a:pt x="1831848" y="1094232"/>
                  </a:lnTo>
                  <a:lnTo>
                    <a:pt x="1831848" y="1095756"/>
                  </a:lnTo>
                  <a:lnTo>
                    <a:pt x="1841500" y="1095756"/>
                  </a:lnTo>
                  <a:lnTo>
                    <a:pt x="1839468" y="1098804"/>
                  </a:lnTo>
                  <a:lnTo>
                    <a:pt x="1835984" y="1104900"/>
                  </a:lnTo>
                  <a:close/>
                </a:path>
                <a:path w="1854835" h="1163320">
                  <a:moveTo>
                    <a:pt x="28956" y="1104900"/>
                  </a:moveTo>
                  <a:lnTo>
                    <a:pt x="27432" y="1103376"/>
                  </a:lnTo>
                  <a:lnTo>
                    <a:pt x="28085" y="1103376"/>
                  </a:lnTo>
                  <a:lnTo>
                    <a:pt x="28956" y="1104900"/>
                  </a:lnTo>
                  <a:close/>
                </a:path>
                <a:path w="1854835" h="1163320">
                  <a:moveTo>
                    <a:pt x="1778000" y="1153668"/>
                  </a:moveTo>
                  <a:lnTo>
                    <a:pt x="1734312" y="1153668"/>
                  </a:lnTo>
                  <a:lnTo>
                    <a:pt x="1746504" y="1152144"/>
                  </a:lnTo>
                  <a:lnTo>
                    <a:pt x="1744980" y="1152144"/>
                  </a:lnTo>
                  <a:lnTo>
                    <a:pt x="1757172" y="1150620"/>
                  </a:lnTo>
                  <a:lnTo>
                    <a:pt x="1778508" y="1144524"/>
                  </a:lnTo>
                  <a:lnTo>
                    <a:pt x="1776984" y="1144524"/>
                  </a:lnTo>
                  <a:lnTo>
                    <a:pt x="1787652" y="1139952"/>
                  </a:lnTo>
                  <a:lnTo>
                    <a:pt x="1805940" y="1127760"/>
                  </a:lnTo>
                  <a:lnTo>
                    <a:pt x="1804416" y="1127760"/>
                  </a:lnTo>
                  <a:lnTo>
                    <a:pt x="1813560" y="1120140"/>
                  </a:lnTo>
                  <a:lnTo>
                    <a:pt x="1812036" y="1120140"/>
                  </a:lnTo>
                  <a:lnTo>
                    <a:pt x="1819656" y="1112520"/>
                  </a:lnTo>
                  <a:lnTo>
                    <a:pt x="1825752" y="1103376"/>
                  </a:lnTo>
                  <a:lnTo>
                    <a:pt x="1825752" y="1104900"/>
                  </a:lnTo>
                  <a:lnTo>
                    <a:pt x="1835984" y="1104900"/>
                  </a:lnTo>
                  <a:lnTo>
                    <a:pt x="1833372" y="1109472"/>
                  </a:lnTo>
                  <a:lnTo>
                    <a:pt x="1827276" y="1118616"/>
                  </a:lnTo>
                  <a:lnTo>
                    <a:pt x="1819656" y="1127760"/>
                  </a:lnTo>
                  <a:lnTo>
                    <a:pt x="1810512" y="1135380"/>
                  </a:lnTo>
                  <a:lnTo>
                    <a:pt x="1792224" y="1147572"/>
                  </a:lnTo>
                  <a:lnTo>
                    <a:pt x="1778000" y="1153668"/>
                  </a:lnTo>
                  <a:close/>
                </a:path>
              </a:pathLst>
            </a:custGeom>
            <a:solidFill>
              <a:srgbClr val="5B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799310" y="3201454"/>
            <a:ext cx="1682750" cy="6064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299720">
              <a:lnSpc>
                <a:spcPts val="2110"/>
              </a:lnSpc>
              <a:spcBef>
                <a:spcPts val="459"/>
              </a:spcBef>
            </a:pPr>
            <a:r>
              <a:rPr sz="2050" spc="-5" dirty="0">
                <a:latin typeface="Arial"/>
                <a:cs typeface="Arial"/>
              </a:rPr>
              <a:t>Наличие  </a:t>
            </a:r>
            <a:r>
              <a:rPr sz="2050" spc="5" dirty="0">
                <a:latin typeface="Arial"/>
                <a:cs typeface="Arial"/>
              </a:rPr>
              <a:t>а</a:t>
            </a:r>
            <a:r>
              <a:rPr sz="2050" spc="-20" dirty="0">
                <a:latin typeface="Arial"/>
                <a:cs typeface="Arial"/>
              </a:rPr>
              <a:t>к</a:t>
            </a:r>
            <a:r>
              <a:rPr sz="2050" spc="5" dirty="0">
                <a:latin typeface="Arial"/>
                <a:cs typeface="Arial"/>
              </a:rPr>
              <a:t>кр</a:t>
            </a:r>
            <a:r>
              <a:rPr sz="2050" spc="-55" dirty="0">
                <a:latin typeface="Arial"/>
                <a:cs typeface="Arial"/>
              </a:rPr>
              <a:t>е</a:t>
            </a:r>
            <a:r>
              <a:rPr sz="2050" spc="10" dirty="0">
                <a:latin typeface="Arial"/>
                <a:cs typeface="Arial"/>
              </a:rPr>
              <a:t>д</a:t>
            </a:r>
            <a:r>
              <a:rPr sz="2050" dirty="0">
                <a:latin typeface="Arial"/>
                <a:cs typeface="Arial"/>
              </a:rPr>
              <a:t>и</a:t>
            </a:r>
            <a:r>
              <a:rPr sz="2050" spc="-40" dirty="0">
                <a:latin typeface="Arial"/>
                <a:cs typeface="Arial"/>
              </a:rPr>
              <a:t>т</a:t>
            </a:r>
            <a:r>
              <a:rPr sz="2050" spc="5" dirty="0">
                <a:latin typeface="Arial"/>
                <a:cs typeface="Arial"/>
              </a:rPr>
              <a:t>а</a:t>
            </a:r>
            <a:r>
              <a:rPr sz="2050" spc="-10" dirty="0">
                <a:latin typeface="Arial"/>
                <a:cs typeface="Arial"/>
              </a:rPr>
              <a:t>ц</a:t>
            </a:r>
            <a:r>
              <a:rPr sz="2050" dirty="0">
                <a:latin typeface="Arial"/>
                <a:cs typeface="Arial"/>
              </a:rPr>
              <a:t>ии</a:t>
            </a:r>
            <a:endParaRPr sz="20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84376" y="4390644"/>
            <a:ext cx="2085339" cy="1161415"/>
            <a:chOff x="1484376" y="4390644"/>
            <a:chExt cx="2085339" cy="1161415"/>
          </a:xfrm>
        </p:grpSpPr>
        <p:sp>
          <p:nvSpPr>
            <p:cNvPr id="13" name="object 13"/>
            <p:cNvSpPr/>
            <p:nvPr/>
          </p:nvSpPr>
          <p:spPr>
            <a:xfrm>
              <a:off x="1484376" y="4966728"/>
              <a:ext cx="234950" cy="9525"/>
            </a:xfrm>
            <a:custGeom>
              <a:avLst/>
              <a:gdLst/>
              <a:ahLst/>
              <a:cxnLst/>
              <a:rect l="l" t="t" r="r" b="b"/>
              <a:pathLst>
                <a:path w="234950" h="9525">
                  <a:moveTo>
                    <a:pt x="234696" y="0"/>
                  </a:moveTo>
                  <a:lnTo>
                    <a:pt x="9144" y="0"/>
                  </a:lnTo>
                  <a:lnTo>
                    <a:pt x="4572" y="0"/>
                  </a:lnTo>
                  <a:lnTo>
                    <a:pt x="8623" y="4051"/>
                  </a:lnTo>
                  <a:lnTo>
                    <a:pt x="0" y="4051"/>
                  </a:lnTo>
                  <a:lnTo>
                    <a:pt x="0" y="9131"/>
                  </a:lnTo>
                  <a:lnTo>
                    <a:pt x="234696" y="9131"/>
                  </a:lnTo>
                  <a:lnTo>
                    <a:pt x="234696" y="4572"/>
                  </a:lnTo>
                  <a:lnTo>
                    <a:pt x="234696" y="4051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14500" y="4390644"/>
              <a:ext cx="1854835" cy="1161415"/>
            </a:xfrm>
            <a:custGeom>
              <a:avLst/>
              <a:gdLst/>
              <a:ahLst/>
              <a:cxnLst/>
              <a:rect l="l" t="t" r="r" b="b"/>
              <a:pathLst>
                <a:path w="1854835" h="1161414">
                  <a:moveTo>
                    <a:pt x="1746504" y="1161288"/>
                  </a:moveTo>
                  <a:lnTo>
                    <a:pt x="108204" y="1161288"/>
                  </a:lnTo>
                  <a:lnTo>
                    <a:pt x="96012" y="1159764"/>
                  </a:lnTo>
                  <a:lnTo>
                    <a:pt x="53340" y="1141476"/>
                  </a:lnTo>
                  <a:lnTo>
                    <a:pt x="21336" y="1109472"/>
                  </a:lnTo>
                  <a:lnTo>
                    <a:pt x="3048" y="1066800"/>
                  </a:lnTo>
                  <a:lnTo>
                    <a:pt x="0" y="1042416"/>
                  </a:lnTo>
                  <a:lnTo>
                    <a:pt x="0" y="118872"/>
                  </a:lnTo>
                  <a:lnTo>
                    <a:pt x="9144" y="73152"/>
                  </a:lnTo>
                  <a:lnTo>
                    <a:pt x="35052" y="35052"/>
                  </a:lnTo>
                  <a:lnTo>
                    <a:pt x="83820" y="4572"/>
                  </a:lnTo>
                  <a:lnTo>
                    <a:pt x="108204" y="0"/>
                  </a:lnTo>
                  <a:lnTo>
                    <a:pt x="1746504" y="0"/>
                  </a:lnTo>
                  <a:lnTo>
                    <a:pt x="1758696" y="1524"/>
                  </a:lnTo>
                  <a:lnTo>
                    <a:pt x="1770888" y="4572"/>
                  </a:lnTo>
                  <a:lnTo>
                    <a:pt x="1781556" y="9144"/>
                  </a:lnTo>
                  <a:lnTo>
                    <a:pt x="109728" y="9144"/>
                  </a:lnTo>
                  <a:lnTo>
                    <a:pt x="97536" y="10668"/>
                  </a:lnTo>
                  <a:lnTo>
                    <a:pt x="76200" y="16764"/>
                  </a:lnTo>
                  <a:lnTo>
                    <a:pt x="77724" y="16764"/>
                  </a:lnTo>
                  <a:lnTo>
                    <a:pt x="69723" y="21336"/>
                  </a:lnTo>
                  <a:lnTo>
                    <a:pt x="67056" y="21336"/>
                  </a:lnTo>
                  <a:lnTo>
                    <a:pt x="48768" y="33528"/>
                  </a:lnTo>
                  <a:lnTo>
                    <a:pt x="50292" y="33528"/>
                  </a:lnTo>
                  <a:lnTo>
                    <a:pt x="41148" y="41148"/>
                  </a:lnTo>
                  <a:lnTo>
                    <a:pt x="42672" y="41148"/>
                  </a:lnTo>
                  <a:lnTo>
                    <a:pt x="35052" y="48768"/>
                  </a:lnTo>
                  <a:lnTo>
                    <a:pt x="27432" y="57912"/>
                  </a:lnTo>
                  <a:lnTo>
                    <a:pt x="28956" y="57912"/>
                  </a:lnTo>
                  <a:lnTo>
                    <a:pt x="22860" y="67056"/>
                  </a:lnTo>
                  <a:lnTo>
                    <a:pt x="18288" y="76200"/>
                  </a:lnTo>
                  <a:lnTo>
                    <a:pt x="13716" y="86868"/>
                  </a:lnTo>
                  <a:lnTo>
                    <a:pt x="12192" y="97536"/>
                  </a:lnTo>
                  <a:lnTo>
                    <a:pt x="9144" y="108204"/>
                  </a:lnTo>
                  <a:lnTo>
                    <a:pt x="9144" y="1053084"/>
                  </a:lnTo>
                  <a:lnTo>
                    <a:pt x="12192" y="1065276"/>
                  </a:lnTo>
                  <a:lnTo>
                    <a:pt x="12382" y="1065276"/>
                  </a:lnTo>
                  <a:lnTo>
                    <a:pt x="13716" y="1075944"/>
                  </a:lnTo>
                  <a:lnTo>
                    <a:pt x="14369" y="1075944"/>
                  </a:lnTo>
                  <a:lnTo>
                    <a:pt x="22860" y="1095756"/>
                  </a:lnTo>
                  <a:lnTo>
                    <a:pt x="23876" y="1095756"/>
                  </a:lnTo>
                  <a:lnTo>
                    <a:pt x="28956" y="1103376"/>
                  </a:lnTo>
                  <a:lnTo>
                    <a:pt x="27432" y="1103376"/>
                  </a:lnTo>
                  <a:lnTo>
                    <a:pt x="35052" y="1112520"/>
                  </a:lnTo>
                  <a:lnTo>
                    <a:pt x="42672" y="1120140"/>
                  </a:lnTo>
                  <a:lnTo>
                    <a:pt x="41148" y="1120140"/>
                  </a:lnTo>
                  <a:lnTo>
                    <a:pt x="50292" y="1127760"/>
                  </a:lnTo>
                  <a:lnTo>
                    <a:pt x="48768" y="1127760"/>
                  </a:lnTo>
                  <a:lnTo>
                    <a:pt x="67056" y="1139952"/>
                  </a:lnTo>
                  <a:lnTo>
                    <a:pt x="77724" y="1144524"/>
                  </a:lnTo>
                  <a:lnTo>
                    <a:pt x="76200" y="1144524"/>
                  </a:lnTo>
                  <a:lnTo>
                    <a:pt x="97536" y="1150620"/>
                  </a:lnTo>
                  <a:lnTo>
                    <a:pt x="109728" y="1152144"/>
                  </a:lnTo>
                  <a:lnTo>
                    <a:pt x="1781556" y="1152144"/>
                  </a:lnTo>
                  <a:lnTo>
                    <a:pt x="1770888" y="1156716"/>
                  </a:lnTo>
                  <a:lnTo>
                    <a:pt x="1758696" y="1159764"/>
                  </a:lnTo>
                  <a:lnTo>
                    <a:pt x="1746504" y="1161288"/>
                  </a:lnTo>
                  <a:close/>
                </a:path>
                <a:path w="1854835" h="1161414">
                  <a:moveTo>
                    <a:pt x="1787652" y="22860"/>
                  </a:moveTo>
                  <a:lnTo>
                    <a:pt x="1776984" y="16764"/>
                  </a:lnTo>
                  <a:lnTo>
                    <a:pt x="1778508" y="16764"/>
                  </a:lnTo>
                  <a:lnTo>
                    <a:pt x="1757172" y="10668"/>
                  </a:lnTo>
                  <a:lnTo>
                    <a:pt x="1744980" y="9144"/>
                  </a:lnTo>
                  <a:lnTo>
                    <a:pt x="1781556" y="9144"/>
                  </a:lnTo>
                  <a:lnTo>
                    <a:pt x="1792224" y="13716"/>
                  </a:lnTo>
                  <a:lnTo>
                    <a:pt x="1801368" y="19812"/>
                  </a:lnTo>
                  <a:lnTo>
                    <a:pt x="1803196" y="21336"/>
                  </a:lnTo>
                  <a:lnTo>
                    <a:pt x="1787652" y="21336"/>
                  </a:lnTo>
                  <a:lnTo>
                    <a:pt x="1787652" y="22860"/>
                  </a:lnTo>
                  <a:close/>
                </a:path>
                <a:path w="1854835" h="1161414">
                  <a:moveTo>
                    <a:pt x="67056" y="22860"/>
                  </a:moveTo>
                  <a:lnTo>
                    <a:pt x="67056" y="21336"/>
                  </a:lnTo>
                  <a:lnTo>
                    <a:pt x="69723" y="21336"/>
                  </a:lnTo>
                  <a:lnTo>
                    <a:pt x="67056" y="22860"/>
                  </a:lnTo>
                  <a:close/>
                </a:path>
                <a:path w="1854835" h="1161414">
                  <a:moveTo>
                    <a:pt x="1845564" y="120396"/>
                  </a:moveTo>
                  <a:lnTo>
                    <a:pt x="1836420" y="76200"/>
                  </a:lnTo>
                  <a:lnTo>
                    <a:pt x="1812036" y="41148"/>
                  </a:lnTo>
                  <a:lnTo>
                    <a:pt x="1813560" y="41148"/>
                  </a:lnTo>
                  <a:lnTo>
                    <a:pt x="1804416" y="33528"/>
                  </a:lnTo>
                  <a:lnTo>
                    <a:pt x="1805940" y="33528"/>
                  </a:lnTo>
                  <a:lnTo>
                    <a:pt x="1787652" y="21336"/>
                  </a:lnTo>
                  <a:lnTo>
                    <a:pt x="1803196" y="21336"/>
                  </a:lnTo>
                  <a:lnTo>
                    <a:pt x="1819656" y="35052"/>
                  </a:lnTo>
                  <a:lnTo>
                    <a:pt x="1845564" y="73152"/>
                  </a:lnTo>
                  <a:lnTo>
                    <a:pt x="1854708" y="118872"/>
                  </a:lnTo>
                  <a:lnTo>
                    <a:pt x="1845564" y="118872"/>
                  </a:lnTo>
                  <a:lnTo>
                    <a:pt x="1845564" y="120396"/>
                  </a:lnTo>
                  <a:close/>
                </a:path>
                <a:path w="1854835" h="1161414">
                  <a:moveTo>
                    <a:pt x="1851850" y="1065276"/>
                  </a:moveTo>
                  <a:lnTo>
                    <a:pt x="1842516" y="1065276"/>
                  </a:lnTo>
                  <a:lnTo>
                    <a:pt x="1844040" y="1053084"/>
                  </a:lnTo>
                  <a:lnTo>
                    <a:pt x="1845564" y="1042416"/>
                  </a:lnTo>
                  <a:lnTo>
                    <a:pt x="1845564" y="118872"/>
                  </a:lnTo>
                  <a:lnTo>
                    <a:pt x="1854708" y="118872"/>
                  </a:lnTo>
                  <a:lnTo>
                    <a:pt x="1854708" y="1042416"/>
                  </a:lnTo>
                  <a:lnTo>
                    <a:pt x="1851850" y="1065276"/>
                  </a:lnTo>
                  <a:close/>
                </a:path>
                <a:path w="1854835" h="1161414">
                  <a:moveTo>
                    <a:pt x="12382" y="1065276"/>
                  </a:moveTo>
                  <a:lnTo>
                    <a:pt x="12192" y="1065276"/>
                  </a:lnTo>
                  <a:lnTo>
                    <a:pt x="12192" y="1063752"/>
                  </a:lnTo>
                  <a:lnTo>
                    <a:pt x="12382" y="1065276"/>
                  </a:lnTo>
                  <a:close/>
                </a:path>
                <a:path w="1854835" h="1161414">
                  <a:moveTo>
                    <a:pt x="1849047" y="1075944"/>
                  </a:moveTo>
                  <a:lnTo>
                    <a:pt x="1840992" y="1075944"/>
                  </a:lnTo>
                  <a:lnTo>
                    <a:pt x="1842516" y="1063752"/>
                  </a:lnTo>
                  <a:lnTo>
                    <a:pt x="1842516" y="1065276"/>
                  </a:lnTo>
                  <a:lnTo>
                    <a:pt x="1851850" y="1065276"/>
                  </a:lnTo>
                  <a:lnTo>
                    <a:pt x="1851660" y="1066800"/>
                  </a:lnTo>
                  <a:lnTo>
                    <a:pt x="1849047" y="1075944"/>
                  </a:lnTo>
                  <a:close/>
                </a:path>
                <a:path w="1854835" h="1161414">
                  <a:moveTo>
                    <a:pt x="14369" y="1075944"/>
                  </a:moveTo>
                  <a:lnTo>
                    <a:pt x="13716" y="1075944"/>
                  </a:lnTo>
                  <a:lnTo>
                    <a:pt x="13716" y="1074420"/>
                  </a:lnTo>
                  <a:lnTo>
                    <a:pt x="14369" y="1075944"/>
                  </a:lnTo>
                  <a:close/>
                </a:path>
                <a:path w="1854835" h="1161414">
                  <a:moveTo>
                    <a:pt x="1841209" y="1095756"/>
                  </a:moveTo>
                  <a:lnTo>
                    <a:pt x="1831848" y="1095756"/>
                  </a:lnTo>
                  <a:lnTo>
                    <a:pt x="1840992" y="1074420"/>
                  </a:lnTo>
                  <a:lnTo>
                    <a:pt x="1840992" y="1075944"/>
                  </a:lnTo>
                  <a:lnTo>
                    <a:pt x="1849047" y="1075944"/>
                  </a:lnTo>
                  <a:lnTo>
                    <a:pt x="1845564" y="1088136"/>
                  </a:lnTo>
                  <a:lnTo>
                    <a:pt x="1841209" y="1095756"/>
                  </a:lnTo>
                  <a:close/>
                </a:path>
                <a:path w="1854835" h="1161414">
                  <a:moveTo>
                    <a:pt x="23876" y="1095756"/>
                  </a:moveTo>
                  <a:lnTo>
                    <a:pt x="22860" y="1095756"/>
                  </a:lnTo>
                  <a:lnTo>
                    <a:pt x="22860" y="1094232"/>
                  </a:lnTo>
                  <a:lnTo>
                    <a:pt x="23876" y="1095756"/>
                  </a:lnTo>
                  <a:close/>
                </a:path>
                <a:path w="1854835" h="1161414">
                  <a:moveTo>
                    <a:pt x="1781556" y="1152144"/>
                  </a:moveTo>
                  <a:lnTo>
                    <a:pt x="1744980" y="1152144"/>
                  </a:lnTo>
                  <a:lnTo>
                    <a:pt x="1757172" y="1150620"/>
                  </a:lnTo>
                  <a:lnTo>
                    <a:pt x="1778508" y="1144524"/>
                  </a:lnTo>
                  <a:lnTo>
                    <a:pt x="1776984" y="1144524"/>
                  </a:lnTo>
                  <a:lnTo>
                    <a:pt x="1787652" y="1139952"/>
                  </a:lnTo>
                  <a:lnTo>
                    <a:pt x="1805940" y="1127760"/>
                  </a:lnTo>
                  <a:lnTo>
                    <a:pt x="1804416" y="1127760"/>
                  </a:lnTo>
                  <a:lnTo>
                    <a:pt x="1813560" y="1120140"/>
                  </a:lnTo>
                  <a:lnTo>
                    <a:pt x="1812036" y="1120140"/>
                  </a:lnTo>
                  <a:lnTo>
                    <a:pt x="1819656" y="1112520"/>
                  </a:lnTo>
                  <a:lnTo>
                    <a:pt x="1831848" y="1094232"/>
                  </a:lnTo>
                  <a:lnTo>
                    <a:pt x="1831848" y="1095756"/>
                  </a:lnTo>
                  <a:lnTo>
                    <a:pt x="1841209" y="1095756"/>
                  </a:lnTo>
                  <a:lnTo>
                    <a:pt x="1833372" y="1109472"/>
                  </a:lnTo>
                  <a:lnTo>
                    <a:pt x="1827276" y="1118616"/>
                  </a:lnTo>
                  <a:lnTo>
                    <a:pt x="1819656" y="1126236"/>
                  </a:lnTo>
                  <a:lnTo>
                    <a:pt x="1801368" y="1141476"/>
                  </a:lnTo>
                  <a:lnTo>
                    <a:pt x="1792224" y="1147572"/>
                  </a:lnTo>
                  <a:lnTo>
                    <a:pt x="1781556" y="1152144"/>
                  </a:lnTo>
                  <a:close/>
                </a:path>
              </a:pathLst>
            </a:custGeom>
            <a:solidFill>
              <a:srgbClr val="56B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903017" y="4643173"/>
            <a:ext cx="1476375" cy="6064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196215">
              <a:lnSpc>
                <a:spcPts val="2110"/>
              </a:lnSpc>
              <a:spcBef>
                <a:spcPts val="459"/>
              </a:spcBef>
            </a:pPr>
            <a:r>
              <a:rPr sz="2050" spc="-5" dirty="0">
                <a:latin typeface="Arial"/>
                <a:cs typeface="Arial"/>
              </a:rPr>
              <a:t>Наличие  </a:t>
            </a:r>
            <a:r>
              <a:rPr sz="2050" spc="25" dirty="0">
                <a:latin typeface="Arial"/>
                <a:cs typeface="Arial"/>
              </a:rPr>
              <a:t>к</a:t>
            </a:r>
            <a:r>
              <a:rPr sz="2050" spc="5" dirty="0">
                <a:latin typeface="Arial"/>
                <a:cs typeface="Arial"/>
              </a:rPr>
              <a:t>о</a:t>
            </a:r>
            <a:r>
              <a:rPr sz="2050" spc="-5" dirty="0">
                <a:latin typeface="Arial"/>
                <a:cs typeface="Arial"/>
              </a:rPr>
              <a:t>н</a:t>
            </a:r>
            <a:r>
              <a:rPr sz="2050" spc="-20" dirty="0">
                <a:latin typeface="Arial"/>
                <a:cs typeface="Arial"/>
              </a:rPr>
              <a:t>т</a:t>
            </a:r>
            <a:r>
              <a:rPr sz="2050" dirty="0">
                <a:latin typeface="Arial"/>
                <a:cs typeface="Arial"/>
              </a:rPr>
              <a:t>и</a:t>
            </a:r>
            <a:r>
              <a:rPr sz="2050" spc="-5" dirty="0">
                <a:latin typeface="Arial"/>
                <a:cs typeface="Arial"/>
              </a:rPr>
              <a:t>н</a:t>
            </a:r>
            <a:r>
              <a:rPr sz="2050" spc="-55" dirty="0">
                <a:latin typeface="Arial"/>
                <a:cs typeface="Arial"/>
              </a:rPr>
              <a:t>г</a:t>
            </a:r>
            <a:r>
              <a:rPr sz="2050" spc="5" dirty="0">
                <a:latin typeface="Arial"/>
                <a:cs typeface="Arial"/>
              </a:rPr>
              <a:t>е</a:t>
            </a:r>
            <a:r>
              <a:rPr sz="2050" spc="-5" dirty="0">
                <a:latin typeface="Arial"/>
                <a:cs typeface="Arial"/>
              </a:rPr>
              <a:t>н</a:t>
            </a:r>
            <a:r>
              <a:rPr sz="2050" spc="-40" dirty="0">
                <a:latin typeface="Arial"/>
                <a:cs typeface="Arial"/>
              </a:rPr>
              <a:t>т</a:t>
            </a:r>
            <a:r>
              <a:rPr sz="2050" dirty="0">
                <a:latin typeface="Arial"/>
                <a:cs typeface="Arial"/>
              </a:rPr>
              <a:t>а</a:t>
            </a:r>
            <a:endParaRPr sz="20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484376" y="2665729"/>
            <a:ext cx="2085339" cy="4328160"/>
            <a:chOff x="1484376" y="2665729"/>
            <a:chExt cx="2085339" cy="4328160"/>
          </a:xfrm>
        </p:grpSpPr>
        <p:sp>
          <p:nvSpPr>
            <p:cNvPr id="17" name="object 17"/>
            <p:cNvSpPr/>
            <p:nvPr/>
          </p:nvSpPr>
          <p:spPr>
            <a:xfrm>
              <a:off x="1484376" y="2665729"/>
              <a:ext cx="234950" cy="3751579"/>
            </a:xfrm>
            <a:custGeom>
              <a:avLst/>
              <a:gdLst/>
              <a:ahLst/>
              <a:cxnLst/>
              <a:rect l="l" t="t" r="r" b="b"/>
              <a:pathLst>
                <a:path w="234950" h="3751579">
                  <a:moveTo>
                    <a:pt x="234696" y="3742702"/>
                  </a:moveTo>
                  <a:lnTo>
                    <a:pt x="9144" y="3742702"/>
                  </a:lnTo>
                  <a:lnTo>
                    <a:pt x="9144" y="0"/>
                  </a:lnTo>
                  <a:lnTo>
                    <a:pt x="0" y="0"/>
                  </a:lnTo>
                  <a:lnTo>
                    <a:pt x="0" y="3747770"/>
                  </a:lnTo>
                  <a:lnTo>
                    <a:pt x="0" y="3751580"/>
                  </a:lnTo>
                  <a:lnTo>
                    <a:pt x="234696" y="3751580"/>
                  </a:lnTo>
                  <a:lnTo>
                    <a:pt x="234696" y="3747770"/>
                  </a:lnTo>
                  <a:lnTo>
                    <a:pt x="9144" y="3747770"/>
                  </a:lnTo>
                  <a:lnTo>
                    <a:pt x="9144" y="3747274"/>
                  </a:lnTo>
                  <a:lnTo>
                    <a:pt x="234696" y="3747274"/>
                  </a:lnTo>
                  <a:lnTo>
                    <a:pt x="234696" y="3742702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19072" y="5836920"/>
              <a:ext cx="1845945" cy="1152525"/>
            </a:xfrm>
            <a:custGeom>
              <a:avLst/>
              <a:gdLst/>
              <a:ahLst/>
              <a:cxnLst/>
              <a:rect l="l" t="t" r="r" b="b"/>
              <a:pathLst>
                <a:path w="1845945" h="1152525">
                  <a:moveTo>
                    <a:pt x="1729739" y="1152144"/>
                  </a:moveTo>
                  <a:lnTo>
                    <a:pt x="115824" y="1152144"/>
                  </a:lnTo>
                  <a:lnTo>
                    <a:pt x="70723" y="1143047"/>
                  </a:lnTo>
                  <a:lnTo>
                    <a:pt x="33909" y="1118235"/>
                  </a:lnTo>
                  <a:lnTo>
                    <a:pt x="9096" y="1081420"/>
                  </a:lnTo>
                  <a:lnTo>
                    <a:pt x="0" y="1036319"/>
                  </a:lnTo>
                  <a:lnTo>
                    <a:pt x="0" y="114300"/>
                  </a:lnTo>
                  <a:lnTo>
                    <a:pt x="9096" y="69437"/>
                  </a:lnTo>
                  <a:lnTo>
                    <a:pt x="33909" y="33146"/>
                  </a:lnTo>
                  <a:lnTo>
                    <a:pt x="70723" y="8858"/>
                  </a:lnTo>
                  <a:lnTo>
                    <a:pt x="115824" y="0"/>
                  </a:lnTo>
                  <a:lnTo>
                    <a:pt x="1729739" y="0"/>
                  </a:lnTo>
                  <a:lnTo>
                    <a:pt x="1774840" y="8858"/>
                  </a:lnTo>
                  <a:lnTo>
                    <a:pt x="1811655" y="33146"/>
                  </a:lnTo>
                  <a:lnTo>
                    <a:pt x="1836467" y="69437"/>
                  </a:lnTo>
                  <a:lnTo>
                    <a:pt x="1845564" y="114300"/>
                  </a:lnTo>
                  <a:lnTo>
                    <a:pt x="1845564" y="1036319"/>
                  </a:lnTo>
                  <a:lnTo>
                    <a:pt x="1836467" y="1081420"/>
                  </a:lnTo>
                  <a:lnTo>
                    <a:pt x="1811655" y="1118235"/>
                  </a:lnTo>
                  <a:lnTo>
                    <a:pt x="1774840" y="1143047"/>
                  </a:lnTo>
                  <a:lnTo>
                    <a:pt x="1729739" y="1152144"/>
                  </a:lnTo>
                  <a:close/>
                </a:path>
              </a:pathLst>
            </a:custGeom>
            <a:solidFill>
              <a:srgbClr val="FBE4D6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14500" y="5832348"/>
              <a:ext cx="1854835" cy="1161415"/>
            </a:xfrm>
            <a:custGeom>
              <a:avLst/>
              <a:gdLst/>
              <a:ahLst/>
              <a:cxnLst/>
              <a:rect l="l" t="t" r="r" b="b"/>
              <a:pathLst>
                <a:path w="1854835" h="1161415">
                  <a:moveTo>
                    <a:pt x="1746504" y="1161288"/>
                  </a:moveTo>
                  <a:lnTo>
                    <a:pt x="108204" y="1161288"/>
                  </a:lnTo>
                  <a:lnTo>
                    <a:pt x="96012" y="1159764"/>
                  </a:lnTo>
                  <a:lnTo>
                    <a:pt x="53340" y="1141476"/>
                  </a:lnTo>
                  <a:lnTo>
                    <a:pt x="21336" y="1107948"/>
                  </a:lnTo>
                  <a:lnTo>
                    <a:pt x="15240" y="1098804"/>
                  </a:lnTo>
                  <a:lnTo>
                    <a:pt x="1524" y="1054608"/>
                  </a:lnTo>
                  <a:lnTo>
                    <a:pt x="0" y="1042416"/>
                  </a:lnTo>
                  <a:lnTo>
                    <a:pt x="0" y="118872"/>
                  </a:lnTo>
                  <a:lnTo>
                    <a:pt x="9144" y="73152"/>
                  </a:lnTo>
                  <a:lnTo>
                    <a:pt x="44196" y="25908"/>
                  </a:lnTo>
                  <a:lnTo>
                    <a:pt x="83820" y="4572"/>
                  </a:lnTo>
                  <a:lnTo>
                    <a:pt x="108204" y="0"/>
                  </a:lnTo>
                  <a:lnTo>
                    <a:pt x="1746504" y="0"/>
                  </a:lnTo>
                  <a:lnTo>
                    <a:pt x="1758696" y="1524"/>
                  </a:lnTo>
                  <a:lnTo>
                    <a:pt x="1770888" y="4572"/>
                  </a:lnTo>
                  <a:lnTo>
                    <a:pt x="1778000" y="7620"/>
                  </a:lnTo>
                  <a:lnTo>
                    <a:pt x="120396" y="7620"/>
                  </a:lnTo>
                  <a:lnTo>
                    <a:pt x="108204" y="9144"/>
                  </a:lnTo>
                  <a:lnTo>
                    <a:pt x="109728" y="9144"/>
                  </a:lnTo>
                  <a:lnTo>
                    <a:pt x="97536" y="10668"/>
                  </a:lnTo>
                  <a:lnTo>
                    <a:pt x="76200" y="16764"/>
                  </a:lnTo>
                  <a:lnTo>
                    <a:pt x="77724" y="16764"/>
                  </a:lnTo>
                  <a:lnTo>
                    <a:pt x="67056" y="21336"/>
                  </a:lnTo>
                  <a:lnTo>
                    <a:pt x="48768" y="33528"/>
                  </a:lnTo>
                  <a:lnTo>
                    <a:pt x="50292" y="33528"/>
                  </a:lnTo>
                  <a:lnTo>
                    <a:pt x="41148" y="41148"/>
                  </a:lnTo>
                  <a:lnTo>
                    <a:pt x="42672" y="41148"/>
                  </a:lnTo>
                  <a:lnTo>
                    <a:pt x="35052" y="48768"/>
                  </a:lnTo>
                  <a:lnTo>
                    <a:pt x="27432" y="57912"/>
                  </a:lnTo>
                  <a:lnTo>
                    <a:pt x="28085" y="57912"/>
                  </a:lnTo>
                  <a:lnTo>
                    <a:pt x="23730" y="65532"/>
                  </a:lnTo>
                  <a:lnTo>
                    <a:pt x="22860" y="65532"/>
                  </a:lnTo>
                  <a:lnTo>
                    <a:pt x="14369" y="85344"/>
                  </a:lnTo>
                  <a:lnTo>
                    <a:pt x="13716" y="85344"/>
                  </a:lnTo>
                  <a:lnTo>
                    <a:pt x="12382" y="96012"/>
                  </a:lnTo>
                  <a:lnTo>
                    <a:pt x="12192" y="96012"/>
                  </a:lnTo>
                  <a:lnTo>
                    <a:pt x="9144" y="108204"/>
                  </a:lnTo>
                  <a:lnTo>
                    <a:pt x="9144" y="1053084"/>
                  </a:lnTo>
                  <a:lnTo>
                    <a:pt x="12192" y="1063752"/>
                  </a:lnTo>
                  <a:lnTo>
                    <a:pt x="13716" y="1074420"/>
                  </a:lnTo>
                  <a:lnTo>
                    <a:pt x="18288" y="1085088"/>
                  </a:lnTo>
                  <a:lnTo>
                    <a:pt x="22860" y="1094232"/>
                  </a:lnTo>
                  <a:lnTo>
                    <a:pt x="28956" y="1103376"/>
                  </a:lnTo>
                  <a:lnTo>
                    <a:pt x="27432" y="1103376"/>
                  </a:lnTo>
                  <a:lnTo>
                    <a:pt x="35052" y="1112520"/>
                  </a:lnTo>
                  <a:lnTo>
                    <a:pt x="42672" y="1120140"/>
                  </a:lnTo>
                  <a:lnTo>
                    <a:pt x="41148" y="1120140"/>
                  </a:lnTo>
                  <a:lnTo>
                    <a:pt x="50292" y="1127760"/>
                  </a:lnTo>
                  <a:lnTo>
                    <a:pt x="48768" y="1127760"/>
                  </a:lnTo>
                  <a:lnTo>
                    <a:pt x="67056" y="1139952"/>
                  </a:lnTo>
                  <a:lnTo>
                    <a:pt x="69723" y="1139952"/>
                  </a:lnTo>
                  <a:lnTo>
                    <a:pt x="77724" y="1144524"/>
                  </a:lnTo>
                  <a:lnTo>
                    <a:pt x="79756" y="1144524"/>
                  </a:lnTo>
                  <a:lnTo>
                    <a:pt x="86868" y="1147572"/>
                  </a:lnTo>
                  <a:lnTo>
                    <a:pt x="97536" y="1150620"/>
                  </a:lnTo>
                  <a:lnTo>
                    <a:pt x="109728" y="1152144"/>
                  </a:lnTo>
                  <a:lnTo>
                    <a:pt x="1781556" y="1152144"/>
                  </a:lnTo>
                  <a:lnTo>
                    <a:pt x="1770888" y="1156716"/>
                  </a:lnTo>
                  <a:lnTo>
                    <a:pt x="1758696" y="1159764"/>
                  </a:lnTo>
                  <a:lnTo>
                    <a:pt x="1746504" y="1161288"/>
                  </a:lnTo>
                  <a:close/>
                </a:path>
                <a:path w="1854835" h="1161415">
                  <a:moveTo>
                    <a:pt x="1825752" y="57912"/>
                  </a:moveTo>
                  <a:lnTo>
                    <a:pt x="1819656" y="48768"/>
                  </a:lnTo>
                  <a:lnTo>
                    <a:pt x="1812036" y="41148"/>
                  </a:lnTo>
                  <a:lnTo>
                    <a:pt x="1813560" y="41148"/>
                  </a:lnTo>
                  <a:lnTo>
                    <a:pt x="1804416" y="33528"/>
                  </a:lnTo>
                  <a:lnTo>
                    <a:pt x="1805940" y="33528"/>
                  </a:lnTo>
                  <a:lnTo>
                    <a:pt x="1787652" y="21336"/>
                  </a:lnTo>
                  <a:lnTo>
                    <a:pt x="1776984" y="16764"/>
                  </a:lnTo>
                  <a:lnTo>
                    <a:pt x="1778508" y="16764"/>
                  </a:lnTo>
                  <a:lnTo>
                    <a:pt x="1757172" y="10668"/>
                  </a:lnTo>
                  <a:lnTo>
                    <a:pt x="1744980" y="9144"/>
                  </a:lnTo>
                  <a:lnTo>
                    <a:pt x="1746504" y="9144"/>
                  </a:lnTo>
                  <a:lnTo>
                    <a:pt x="1734312" y="7620"/>
                  </a:lnTo>
                  <a:lnTo>
                    <a:pt x="1778000" y="7620"/>
                  </a:lnTo>
                  <a:lnTo>
                    <a:pt x="1792224" y="13716"/>
                  </a:lnTo>
                  <a:lnTo>
                    <a:pt x="1810512" y="25908"/>
                  </a:lnTo>
                  <a:lnTo>
                    <a:pt x="1827276" y="42672"/>
                  </a:lnTo>
                  <a:lnTo>
                    <a:pt x="1833372" y="51816"/>
                  </a:lnTo>
                  <a:lnTo>
                    <a:pt x="1835984" y="56388"/>
                  </a:lnTo>
                  <a:lnTo>
                    <a:pt x="1825752" y="56388"/>
                  </a:lnTo>
                  <a:lnTo>
                    <a:pt x="1825752" y="57912"/>
                  </a:lnTo>
                  <a:close/>
                </a:path>
                <a:path w="1854835" h="1161415">
                  <a:moveTo>
                    <a:pt x="28085" y="57912"/>
                  </a:moveTo>
                  <a:lnTo>
                    <a:pt x="27432" y="57912"/>
                  </a:lnTo>
                  <a:lnTo>
                    <a:pt x="28956" y="56388"/>
                  </a:lnTo>
                  <a:lnTo>
                    <a:pt x="28085" y="57912"/>
                  </a:lnTo>
                  <a:close/>
                </a:path>
                <a:path w="1854835" h="1161415">
                  <a:moveTo>
                    <a:pt x="1831848" y="67056"/>
                  </a:moveTo>
                  <a:lnTo>
                    <a:pt x="1825752" y="56388"/>
                  </a:lnTo>
                  <a:lnTo>
                    <a:pt x="1835984" y="56388"/>
                  </a:lnTo>
                  <a:lnTo>
                    <a:pt x="1841209" y="65532"/>
                  </a:lnTo>
                  <a:lnTo>
                    <a:pt x="1831848" y="65532"/>
                  </a:lnTo>
                  <a:lnTo>
                    <a:pt x="1831848" y="67056"/>
                  </a:lnTo>
                  <a:close/>
                </a:path>
                <a:path w="1854835" h="1161415">
                  <a:moveTo>
                    <a:pt x="22860" y="67056"/>
                  </a:moveTo>
                  <a:lnTo>
                    <a:pt x="22860" y="65532"/>
                  </a:lnTo>
                  <a:lnTo>
                    <a:pt x="23730" y="65532"/>
                  </a:lnTo>
                  <a:lnTo>
                    <a:pt x="22860" y="67056"/>
                  </a:lnTo>
                  <a:close/>
                </a:path>
                <a:path w="1854835" h="1161415">
                  <a:moveTo>
                    <a:pt x="1840992" y="86868"/>
                  </a:moveTo>
                  <a:lnTo>
                    <a:pt x="1831848" y="65532"/>
                  </a:lnTo>
                  <a:lnTo>
                    <a:pt x="1841209" y="65532"/>
                  </a:lnTo>
                  <a:lnTo>
                    <a:pt x="1845564" y="73152"/>
                  </a:lnTo>
                  <a:lnTo>
                    <a:pt x="1849047" y="85344"/>
                  </a:lnTo>
                  <a:lnTo>
                    <a:pt x="1840992" y="85344"/>
                  </a:lnTo>
                  <a:lnTo>
                    <a:pt x="1840992" y="86868"/>
                  </a:lnTo>
                  <a:close/>
                </a:path>
                <a:path w="1854835" h="1161415">
                  <a:moveTo>
                    <a:pt x="13716" y="86868"/>
                  </a:moveTo>
                  <a:lnTo>
                    <a:pt x="13716" y="85344"/>
                  </a:lnTo>
                  <a:lnTo>
                    <a:pt x="14369" y="85344"/>
                  </a:lnTo>
                  <a:lnTo>
                    <a:pt x="13716" y="86868"/>
                  </a:lnTo>
                  <a:close/>
                </a:path>
                <a:path w="1854835" h="1161415">
                  <a:moveTo>
                    <a:pt x="1842516" y="97536"/>
                  </a:moveTo>
                  <a:lnTo>
                    <a:pt x="1840992" y="85344"/>
                  </a:lnTo>
                  <a:lnTo>
                    <a:pt x="1849047" y="85344"/>
                  </a:lnTo>
                  <a:lnTo>
                    <a:pt x="1851660" y="94488"/>
                  </a:lnTo>
                  <a:lnTo>
                    <a:pt x="1851850" y="96012"/>
                  </a:lnTo>
                  <a:lnTo>
                    <a:pt x="1842516" y="96012"/>
                  </a:lnTo>
                  <a:lnTo>
                    <a:pt x="1842516" y="97536"/>
                  </a:lnTo>
                  <a:close/>
                </a:path>
                <a:path w="1854835" h="1161415">
                  <a:moveTo>
                    <a:pt x="12192" y="97536"/>
                  </a:moveTo>
                  <a:lnTo>
                    <a:pt x="12192" y="96012"/>
                  </a:lnTo>
                  <a:lnTo>
                    <a:pt x="12382" y="96012"/>
                  </a:lnTo>
                  <a:lnTo>
                    <a:pt x="12192" y="97536"/>
                  </a:lnTo>
                  <a:close/>
                </a:path>
                <a:path w="1854835" h="1161415">
                  <a:moveTo>
                    <a:pt x="1854708" y="1042416"/>
                  </a:moveTo>
                  <a:lnTo>
                    <a:pt x="1845564" y="1042416"/>
                  </a:lnTo>
                  <a:lnTo>
                    <a:pt x="1845564" y="118872"/>
                  </a:lnTo>
                  <a:lnTo>
                    <a:pt x="1844040" y="108204"/>
                  </a:lnTo>
                  <a:lnTo>
                    <a:pt x="1842516" y="96012"/>
                  </a:lnTo>
                  <a:lnTo>
                    <a:pt x="1851850" y="96012"/>
                  </a:lnTo>
                  <a:lnTo>
                    <a:pt x="1854708" y="118872"/>
                  </a:lnTo>
                  <a:lnTo>
                    <a:pt x="1854708" y="1042416"/>
                  </a:lnTo>
                  <a:close/>
                </a:path>
                <a:path w="1854835" h="1161415">
                  <a:moveTo>
                    <a:pt x="1803196" y="1139952"/>
                  </a:moveTo>
                  <a:lnTo>
                    <a:pt x="1787652" y="1139952"/>
                  </a:lnTo>
                  <a:lnTo>
                    <a:pt x="1805940" y="1127760"/>
                  </a:lnTo>
                  <a:lnTo>
                    <a:pt x="1804416" y="1127760"/>
                  </a:lnTo>
                  <a:lnTo>
                    <a:pt x="1813560" y="1120140"/>
                  </a:lnTo>
                  <a:lnTo>
                    <a:pt x="1812036" y="1120140"/>
                  </a:lnTo>
                  <a:lnTo>
                    <a:pt x="1819656" y="1112520"/>
                  </a:lnTo>
                  <a:lnTo>
                    <a:pt x="1840992" y="1074420"/>
                  </a:lnTo>
                  <a:lnTo>
                    <a:pt x="1845564" y="1040892"/>
                  </a:lnTo>
                  <a:lnTo>
                    <a:pt x="1845564" y="1042416"/>
                  </a:lnTo>
                  <a:lnTo>
                    <a:pt x="1854708" y="1042416"/>
                  </a:lnTo>
                  <a:lnTo>
                    <a:pt x="1853184" y="1054608"/>
                  </a:lnTo>
                  <a:lnTo>
                    <a:pt x="1839468" y="1098804"/>
                  </a:lnTo>
                  <a:lnTo>
                    <a:pt x="1833372" y="1107948"/>
                  </a:lnTo>
                  <a:lnTo>
                    <a:pt x="1827276" y="1118616"/>
                  </a:lnTo>
                  <a:lnTo>
                    <a:pt x="1819656" y="1126236"/>
                  </a:lnTo>
                  <a:lnTo>
                    <a:pt x="1803196" y="1139952"/>
                  </a:lnTo>
                  <a:close/>
                </a:path>
                <a:path w="1854835" h="1161415">
                  <a:moveTo>
                    <a:pt x="69723" y="1139952"/>
                  </a:moveTo>
                  <a:lnTo>
                    <a:pt x="67056" y="1139952"/>
                  </a:lnTo>
                  <a:lnTo>
                    <a:pt x="67056" y="1138428"/>
                  </a:lnTo>
                  <a:lnTo>
                    <a:pt x="69723" y="1139952"/>
                  </a:lnTo>
                  <a:close/>
                </a:path>
                <a:path w="1854835" h="1161415">
                  <a:moveTo>
                    <a:pt x="1796796" y="1144524"/>
                  </a:moveTo>
                  <a:lnTo>
                    <a:pt x="1776984" y="1144524"/>
                  </a:lnTo>
                  <a:lnTo>
                    <a:pt x="1787652" y="1138428"/>
                  </a:lnTo>
                  <a:lnTo>
                    <a:pt x="1787652" y="1139952"/>
                  </a:lnTo>
                  <a:lnTo>
                    <a:pt x="1803196" y="1139952"/>
                  </a:lnTo>
                  <a:lnTo>
                    <a:pt x="1801368" y="1141476"/>
                  </a:lnTo>
                  <a:lnTo>
                    <a:pt x="1796796" y="1144524"/>
                  </a:lnTo>
                  <a:close/>
                </a:path>
                <a:path w="1854835" h="1161415">
                  <a:moveTo>
                    <a:pt x="79756" y="1144524"/>
                  </a:moveTo>
                  <a:lnTo>
                    <a:pt x="77724" y="1144524"/>
                  </a:lnTo>
                  <a:lnTo>
                    <a:pt x="76200" y="1143000"/>
                  </a:lnTo>
                  <a:lnTo>
                    <a:pt x="79756" y="1144524"/>
                  </a:lnTo>
                  <a:close/>
                </a:path>
                <a:path w="1854835" h="1161415">
                  <a:moveTo>
                    <a:pt x="1781556" y="1152144"/>
                  </a:moveTo>
                  <a:lnTo>
                    <a:pt x="1744980" y="1152144"/>
                  </a:lnTo>
                  <a:lnTo>
                    <a:pt x="1757172" y="1150620"/>
                  </a:lnTo>
                  <a:lnTo>
                    <a:pt x="1767840" y="1147572"/>
                  </a:lnTo>
                  <a:lnTo>
                    <a:pt x="1778508" y="1143000"/>
                  </a:lnTo>
                  <a:lnTo>
                    <a:pt x="1776984" y="1144524"/>
                  </a:lnTo>
                  <a:lnTo>
                    <a:pt x="1796796" y="1144524"/>
                  </a:lnTo>
                  <a:lnTo>
                    <a:pt x="1792224" y="1147572"/>
                  </a:lnTo>
                  <a:lnTo>
                    <a:pt x="1781556" y="1152144"/>
                  </a:lnTo>
                  <a:close/>
                </a:path>
              </a:pathLst>
            </a:custGeom>
            <a:solidFill>
              <a:srgbClr val="54C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66369" y="6218884"/>
            <a:ext cx="154940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5" dirty="0" err="1">
                <a:latin typeface="Arial"/>
                <a:cs typeface="Arial"/>
              </a:rPr>
              <a:t>Выпуск</a:t>
            </a:r>
            <a:r>
              <a:rPr sz="2050" spc="-75" dirty="0">
                <a:latin typeface="Arial"/>
                <a:cs typeface="Arial"/>
              </a:rPr>
              <a:t> </a:t>
            </a:r>
            <a:r>
              <a:rPr sz="2050" spc="-10" dirty="0">
                <a:latin typeface="Arial"/>
                <a:cs typeface="Arial"/>
              </a:rPr>
              <a:t>202</a:t>
            </a:r>
            <a:r>
              <a:rPr lang="ru-RU" sz="2050" spc="-10" dirty="0">
                <a:latin typeface="Arial"/>
                <a:cs typeface="Arial"/>
              </a:rPr>
              <a:t>3</a:t>
            </a:r>
            <a:endParaRPr sz="205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36135" y="1507236"/>
            <a:ext cx="2315210" cy="1163320"/>
            <a:chOff x="4136135" y="1507236"/>
            <a:chExt cx="2315210" cy="1163320"/>
          </a:xfrm>
        </p:grpSpPr>
        <p:sp>
          <p:nvSpPr>
            <p:cNvPr id="22" name="object 22"/>
            <p:cNvSpPr/>
            <p:nvPr/>
          </p:nvSpPr>
          <p:spPr>
            <a:xfrm>
              <a:off x="4140707" y="1511808"/>
              <a:ext cx="2306320" cy="1153795"/>
            </a:xfrm>
            <a:custGeom>
              <a:avLst/>
              <a:gdLst/>
              <a:ahLst/>
              <a:cxnLst/>
              <a:rect l="l" t="t" r="r" b="b"/>
              <a:pathLst>
                <a:path w="2306320" h="1153795">
                  <a:moveTo>
                    <a:pt x="2191512" y="1153668"/>
                  </a:moveTo>
                  <a:lnTo>
                    <a:pt x="115824" y="1153668"/>
                  </a:lnTo>
                  <a:lnTo>
                    <a:pt x="70723" y="1144571"/>
                  </a:lnTo>
                  <a:lnTo>
                    <a:pt x="33909" y="1119759"/>
                  </a:lnTo>
                  <a:lnTo>
                    <a:pt x="9096" y="1082944"/>
                  </a:lnTo>
                  <a:lnTo>
                    <a:pt x="0" y="1037844"/>
                  </a:lnTo>
                  <a:lnTo>
                    <a:pt x="0" y="115824"/>
                  </a:lnTo>
                  <a:lnTo>
                    <a:pt x="9096" y="70723"/>
                  </a:lnTo>
                  <a:lnTo>
                    <a:pt x="33909" y="33909"/>
                  </a:lnTo>
                  <a:lnTo>
                    <a:pt x="70723" y="9096"/>
                  </a:lnTo>
                  <a:lnTo>
                    <a:pt x="115824" y="0"/>
                  </a:lnTo>
                  <a:lnTo>
                    <a:pt x="2191512" y="0"/>
                  </a:lnTo>
                  <a:lnTo>
                    <a:pt x="2235731" y="9096"/>
                  </a:lnTo>
                  <a:lnTo>
                    <a:pt x="2272093" y="33909"/>
                  </a:lnTo>
                  <a:lnTo>
                    <a:pt x="2296739" y="70723"/>
                  </a:lnTo>
                  <a:lnTo>
                    <a:pt x="2305812" y="115824"/>
                  </a:lnTo>
                  <a:lnTo>
                    <a:pt x="2305812" y="1037844"/>
                  </a:lnTo>
                  <a:lnTo>
                    <a:pt x="2296739" y="1082944"/>
                  </a:lnTo>
                  <a:lnTo>
                    <a:pt x="2272093" y="1119759"/>
                  </a:lnTo>
                  <a:lnTo>
                    <a:pt x="2235731" y="1144571"/>
                  </a:lnTo>
                  <a:lnTo>
                    <a:pt x="2191512" y="1153668"/>
                  </a:lnTo>
                  <a:close/>
                </a:path>
              </a:pathLst>
            </a:custGeom>
            <a:solidFill>
              <a:srgbClr val="4DC4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36135" y="1507236"/>
              <a:ext cx="2315210" cy="1163320"/>
            </a:xfrm>
            <a:custGeom>
              <a:avLst/>
              <a:gdLst/>
              <a:ahLst/>
              <a:cxnLst/>
              <a:rect l="l" t="t" r="r" b="b"/>
              <a:pathLst>
                <a:path w="2315210" h="1163320">
                  <a:moveTo>
                    <a:pt x="2196084" y="1162812"/>
                  </a:moveTo>
                  <a:lnTo>
                    <a:pt x="120396" y="1162812"/>
                  </a:lnTo>
                  <a:lnTo>
                    <a:pt x="96012" y="1159764"/>
                  </a:lnTo>
                  <a:lnTo>
                    <a:pt x="44196" y="1135380"/>
                  </a:lnTo>
                  <a:lnTo>
                    <a:pt x="15240" y="1100328"/>
                  </a:lnTo>
                  <a:lnTo>
                    <a:pt x="0" y="1042416"/>
                  </a:lnTo>
                  <a:lnTo>
                    <a:pt x="0" y="120396"/>
                  </a:lnTo>
                  <a:lnTo>
                    <a:pt x="9144" y="73152"/>
                  </a:lnTo>
                  <a:lnTo>
                    <a:pt x="35052" y="35052"/>
                  </a:lnTo>
                  <a:lnTo>
                    <a:pt x="73152" y="9144"/>
                  </a:lnTo>
                  <a:lnTo>
                    <a:pt x="120396" y="0"/>
                  </a:lnTo>
                  <a:lnTo>
                    <a:pt x="2196084" y="0"/>
                  </a:lnTo>
                  <a:lnTo>
                    <a:pt x="2220468" y="3048"/>
                  </a:lnTo>
                  <a:lnTo>
                    <a:pt x="2241804" y="9144"/>
                  </a:lnTo>
                  <a:lnTo>
                    <a:pt x="108204" y="9144"/>
                  </a:lnTo>
                  <a:lnTo>
                    <a:pt x="97536" y="12192"/>
                  </a:lnTo>
                  <a:lnTo>
                    <a:pt x="86868" y="13716"/>
                  </a:lnTo>
                  <a:lnTo>
                    <a:pt x="76200" y="18288"/>
                  </a:lnTo>
                  <a:lnTo>
                    <a:pt x="77724" y="18288"/>
                  </a:lnTo>
                  <a:lnTo>
                    <a:pt x="67056" y="22860"/>
                  </a:lnTo>
                  <a:lnTo>
                    <a:pt x="60198" y="27432"/>
                  </a:lnTo>
                  <a:lnTo>
                    <a:pt x="57912" y="27432"/>
                  </a:lnTo>
                  <a:lnTo>
                    <a:pt x="48768" y="35052"/>
                  </a:lnTo>
                  <a:lnTo>
                    <a:pt x="50292" y="35052"/>
                  </a:lnTo>
                  <a:lnTo>
                    <a:pt x="41148" y="41148"/>
                  </a:lnTo>
                  <a:lnTo>
                    <a:pt x="33528" y="50292"/>
                  </a:lnTo>
                  <a:lnTo>
                    <a:pt x="33782" y="50292"/>
                  </a:lnTo>
                  <a:lnTo>
                    <a:pt x="27432" y="57912"/>
                  </a:lnTo>
                  <a:lnTo>
                    <a:pt x="28956" y="57912"/>
                  </a:lnTo>
                  <a:lnTo>
                    <a:pt x="22860" y="67056"/>
                  </a:lnTo>
                  <a:lnTo>
                    <a:pt x="18941" y="76200"/>
                  </a:lnTo>
                  <a:lnTo>
                    <a:pt x="18288" y="76200"/>
                  </a:lnTo>
                  <a:lnTo>
                    <a:pt x="13716" y="86868"/>
                  </a:lnTo>
                  <a:lnTo>
                    <a:pt x="10668" y="97536"/>
                  </a:lnTo>
                  <a:lnTo>
                    <a:pt x="12192" y="97536"/>
                  </a:lnTo>
                  <a:lnTo>
                    <a:pt x="9525" y="108204"/>
                  </a:lnTo>
                  <a:lnTo>
                    <a:pt x="9144" y="108204"/>
                  </a:lnTo>
                  <a:lnTo>
                    <a:pt x="9144" y="1054608"/>
                  </a:lnTo>
                  <a:lnTo>
                    <a:pt x="9525" y="1054608"/>
                  </a:lnTo>
                  <a:lnTo>
                    <a:pt x="12192" y="1065276"/>
                  </a:lnTo>
                  <a:lnTo>
                    <a:pt x="10668" y="1065276"/>
                  </a:lnTo>
                  <a:lnTo>
                    <a:pt x="13716" y="1075944"/>
                  </a:lnTo>
                  <a:lnTo>
                    <a:pt x="18288" y="1086612"/>
                  </a:lnTo>
                  <a:lnTo>
                    <a:pt x="18941" y="1086612"/>
                  </a:lnTo>
                  <a:lnTo>
                    <a:pt x="22860" y="1095756"/>
                  </a:lnTo>
                  <a:lnTo>
                    <a:pt x="28956" y="1104900"/>
                  </a:lnTo>
                  <a:lnTo>
                    <a:pt x="27432" y="1104900"/>
                  </a:lnTo>
                  <a:lnTo>
                    <a:pt x="33782" y="1112520"/>
                  </a:lnTo>
                  <a:lnTo>
                    <a:pt x="33528" y="1112520"/>
                  </a:lnTo>
                  <a:lnTo>
                    <a:pt x="41148" y="1121664"/>
                  </a:lnTo>
                  <a:lnTo>
                    <a:pt x="42976" y="1121664"/>
                  </a:lnTo>
                  <a:lnTo>
                    <a:pt x="50292" y="1127760"/>
                  </a:lnTo>
                  <a:lnTo>
                    <a:pt x="48768" y="1127760"/>
                  </a:lnTo>
                  <a:lnTo>
                    <a:pt x="57912" y="1135380"/>
                  </a:lnTo>
                  <a:lnTo>
                    <a:pt x="60198" y="1135380"/>
                  </a:lnTo>
                  <a:lnTo>
                    <a:pt x="67056" y="1139952"/>
                  </a:lnTo>
                  <a:lnTo>
                    <a:pt x="77724" y="1144524"/>
                  </a:lnTo>
                  <a:lnTo>
                    <a:pt x="76200" y="1144524"/>
                  </a:lnTo>
                  <a:lnTo>
                    <a:pt x="86868" y="1149096"/>
                  </a:lnTo>
                  <a:lnTo>
                    <a:pt x="97536" y="1150620"/>
                  </a:lnTo>
                  <a:lnTo>
                    <a:pt x="108204" y="1153668"/>
                  </a:lnTo>
                  <a:lnTo>
                    <a:pt x="2241804" y="1153668"/>
                  </a:lnTo>
                  <a:lnTo>
                    <a:pt x="2220468" y="1159764"/>
                  </a:lnTo>
                  <a:lnTo>
                    <a:pt x="2196084" y="1162812"/>
                  </a:lnTo>
                  <a:close/>
                </a:path>
                <a:path w="2315210" h="1163320">
                  <a:moveTo>
                    <a:pt x="2257044" y="28956"/>
                  </a:moveTo>
                  <a:lnTo>
                    <a:pt x="2247900" y="22860"/>
                  </a:lnTo>
                  <a:lnTo>
                    <a:pt x="2238756" y="18288"/>
                  </a:lnTo>
                  <a:lnTo>
                    <a:pt x="2228088" y="13716"/>
                  </a:lnTo>
                  <a:lnTo>
                    <a:pt x="2217420" y="12192"/>
                  </a:lnTo>
                  <a:lnTo>
                    <a:pt x="2206752" y="9144"/>
                  </a:lnTo>
                  <a:lnTo>
                    <a:pt x="2241804" y="9144"/>
                  </a:lnTo>
                  <a:lnTo>
                    <a:pt x="2263140" y="21336"/>
                  </a:lnTo>
                  <a:lnTo>
                    <a:pt x="2272284" y="27432"/>
                  </a:lnTo>
                  <a:lnTo>
                    <a:pt x="2257044" y="27432"/>
                  </a:lnTo>
                  <a:lnTo>
                    <a:pt x="2257044" y="28956"/>
                  </a:lnTo>
                  <a:close/>
                </a:path>
                <a:path w="2315210" h="1163320">
                  <a:moveTo>
                    <a:pt x="57912" y="28956"/>
                  </a:moveTo>
                  <a:lnTo>
                    <a:pt x="57912" y="27432"/>
                  </a:lnTo>
                  <a:lnTo>
                    <a:pt x="60198" y="27432"/>
                  </a:lnTo>
                  <a:lnTo>
                    <a:pt x="57912" y="28956"/>
                  </a:lnTo>
                  <a:close/>
                </a:path>
                <a:path w="2315210" h="1163320">
                  <a:moveTo>
                    <a:pt x="2281428" y="50292"/>
                  </a:moveTo>
                  <a:lnTo>
                    <a:pt x="2273808" y="41148"/>
                  </a:lnTo>
                  <a:lnTo>
                    <a:pt x="2266188" y="35052"/>
                  </a:lnTo>
                  <a:lnTo>
                    <a:pt x="2257044" y="27432"/>
                  </a:lnTo>
                  <a:lnTo>
                    <a:pt x="2272284" y="27432"/>
                  </a:lnTo>
                  <a:lnTo>
                    <a:pt x="2279904" y="35052"/>
                  </a:lnTo>
                  <a:lnTo>
                    <a:pt x="2291334" y="48768"/>
                  </a:lnTo>
                  <a:lnTo>
                    <a:pt x="2281428" y="48768"/>
                  </a:lnTo>
                  <a:lnTo>
                    <a:pt x="2281428" y="50292"/>
                  </a:lnTo>
                  <a:close/>
                </a:path>
                <a:path w="2315210" h="1163320">
                  <a:moveTo>
                    <a:pt x="33782" y="50292"/>
                  </a:moveTo>
                  <a:lnTo>
                    <a:pt x="33528" y="50292"/>
                  </a:lnTo>
                  <a:lnTo>
                    <a:pt x="35052" y="48768"/>
                  </a:lnTo>
                  <a:lnTo>
                    <a:pt x="33782" y="50292"/>
                  </a:lnTo>
                  <a:close/>
                </a:path>
                <a:path w="2315210" h="1163320">
                  <a:moveTo>
                    <a:pt x="2298192" y="77724"/>
                  </a:moveTo>
                  <a:lnTo>
                    <a:pt x="2293620" y="67056"/>
                  </a:lnTo>
                  <a:lnTo>
                    <a:pt x="2281428" y="48768"/>
                  </a:lnTo>
                  <a:lnTo>
                    <a:pt x="2291334" y="48768"/>
                  </a:lnTo>
                  <a:lnTo>
                    <a:pt x="2295144" y="53340"/>
                  </a:lnTo>
                  <a:lnTo>
                    <a:pt x="2301240" y="62484"/>
                  </a:lnTo>
                  <a:lnTo>
                    <a:pt x="2307118" y="76200"/>
                  </a:lnTo>
                  <a:lnTo>
                    <a:pt x="2298192" y="76200"/>
                  </a:lnTo>
                  <a:lnTo>
                    <a:pt x="2298192" y="77724"/>
                  </a:lnTo>
                  <a:close/>
                </a:path>
                <a:path w="2315210" h="1163320">
                  <a:moveTo>
                    <a:pt x="18288" y="77724"/>
                  </a:moveTo>
                  <a:lnTo>
                    <a:pt x="18288" y="76200"/>
                  </a:lnTo>
                  <a:lnTo>
                    <a:pt x="18941" y="76200"/>
                  </a:lnTo>
                  <a:lnTo>
                    <a:pt x="18288" y="77724"/>
                  </a:lnTo>
                  <a:close/>
                </a:path>
                <a:path w="2315210" h="1163320">
                  <a:moveTo>
                    <a:pt x="2305812" y="109728"/>
                  </a:moveTo>
                  <a:lnTo>
                    <a:pt x="2304288" y="97536"/>
                  </a:lnTo>
                  <a:lnTo>
                    <a:pt x="2298192" y="76200"/>
                  </a:lnTo>
                  <a:lnTo>
                    <a:pt x="2307118" y="76200"/>
                  </a:lnTo>
                  <a:lnTo>
                    <a:pt x="2310384" y="83820"/>
                  </a:lnTo>
                  <a:lnTo>
                    <a:pt x="2313432" y="96012"/>
                  </a:lnTo>
                  <a:lnTo>
                    <a:pt x="2314956" y="108204"/>
                  </a:lnTo>
                  <a:lnTo>
                    <a:pt x="2305812" y="108204"/>
                  </a:lnTo>
                  <a:lnTo>
                    <a:pt x="2305812" y="109728"/>
                  </a:lnTo>
                  <a:close/>
                </a:path>
                <a:path w="2315210" h="1163320">
                  <a:moveTo>
                    <a:pt x="9144" y="109728"/>
                  </a:moveTo>
                  <a:lnTo>
                    <a:pt x="9144" y="108204"/>
                  </a:lnTo>
                  <a:lnTo>
                    <a:pt x="9525" y="108204"/>
                  </a:lnTo>
                  <a:lnTo>
                    <a:pt x="9144" y="109728"/>
                  </a:lnTo>
                  <a:close/>
                </a:path>
                <a:path w="2315210" h="1163320">
                  <a:moveTo>
                    <a:pt x="2314956" y="1054608"/>
                  </a:moveTo>
                  <a:lnTo>
                    <a:pt x="2305812" y="1054608"/>
                  </a:lnTo>
                  <a:lnTo>
                    <a:pt x="2305812" y="108204"/>
                  </a:lnTo>
                  <a:lnTo>
                    <a:pt x="2314956" y="108204"/>
                  </a:lnTo>
                  <a:lnTo>
                    <a:pt x="2314956" y="1054608"/>
                  </a:lnTo>
                  <a:close/>
                </a:path>
                <a:path w="2315210" h="1163320">
                  <a:moveTo>
                    <a:pt x="9525" y="1054608"/>
                  </a:moveTo>
                  <a:lnTo>
                    <a:pt x="9144" y="1054608"/>
                  </a:lnTo>
                  <a:lnTo>
                    <a:pt x="9144" y="1053084"/>
                  </a:lnTo>
                  <a:lnTo>
                    <a:pt x="9525" y="1054608"/>
                  </a:lnTo>
                  <a:close/>
                </a:path>
                <a:path w="2315210" h="1163320">
                  <a:moveTo>
                    <a:pt x="2307118" y="1086612"/>
                  </a:moveTo>
                  <a:lnTo>
                    <a:pt x="2298192" y="1086612"/>
                  </a:lnTo>
                  <a:lnTo>
                    <a:pt x="2304288" y="1065276"/>
                  </a:lnTo>
                  <a:lnTo>
                    <a:pt x="2305812" y="1053084"/>
                  </a:lnTo>
                  <a:lnTo>
                    <a:pt x="2305812" y="1054608"/>
                  </a:lnTo>
                  <a:lnTo>
                    <a:pt x="2314956" y="1054608"/>
                  </a:lnTo>
                  <a:lnTo>
                    <a:pt x="2313432" y="1066800"/>
                  </a:lnTo>
                  <a:lnTo>
                    <a:pt x="2310384" y="1078992"/>
                  </a:lnTo>
                  <a:lnTo>
                    <a:pt x="2307118" y="1086612"/>
                  </a:lnTo>
                  <a:close/>
                </a:path>
                <a:path w="2315210" h="1163320">
                  <a:moveTo>
                    <a:pt x="18941" y="1086612"/>
                  </a:moveTo>
                  <a:lnTo>
                    <a:pt x="18288" y="1086612"/>
                  </a:lnTo>
                  <a:lnTo>
                    <a:pt x="18288" y="1085088"/>
                  </a:lnTo>
                  <a:lnTo>
                    <a:pt x="18941" y="1086612"/>
                  </a:lnTo>
                  <a:close/>
                </a:path>
                <a:path w="2315210" h="1163320">
                  <a:moveTo>
                    <a:pt x="2291334" y="1114044"/>
                  </a:moveTo>
                  <a:lnTo>
                    <a:pt x="2281428" y="1114044"/>
                  </a:lnTo>
                  <a:lnTo>
                    <a:pt x="2293620" y="1095756"/>
                  </a:lnTo>
                  <a:lnTo>
                    <a:pt x="2298192" y="1085088"/>
                  </a:lnTo>
                  <a:lnTo>
                    <a:pt x="2298192" y="1086612"/>
                  </a:lnTo>
                  <a:lnTo>
                    <a:pt x="2307118" y="1086612"/>
                  </a:lnTo>
                  <a:lnTo>
                    <a:pt x="2301240" y="1100328"/>
                  </a:lnTo>
                  <a:lnTo>
                    <a:pt x="2295144" y="1109472"/>
                  </a:lnTo>
                  <a:lnTo>
                    <a:pt x="2291334" y="1114044"/>
                  </a:lnTo>
                  <a:close/>
                </a:path>
                <a:path w="2315210" h="1163320">
                  <a:moveTo>
                    <a:pt x="35052" y="1114044"/>
                  </a:moveTo>
                  <a:lnTo>
                    <a:pt x="33528" y="1112520"/>
                  </a:lnTo>
                  <a:lnTo>
                    <a:pt x="33782" y="1112520"/>
                  </a:lnTo>
                  <a:lnTo>
                    <a:pt x="35052" y="1114044"/>
                  </a:lnTo>
                  <a:close/>
                </a:path>
                <a:path w="2315210" h="1163320">
                  <a:moveTo>
                    <a:pt x="2284984" y="1121664"/>
                  </a:moveTo>
                  <a:lnTo>
                    <a:pt x="2273808" y="1121664"/>
                  </a:lnTo>
                  <a:lnTo>
                    <a:pt x="2281428" y="1112520"/>
                  </a:lnTo>
                  <a:lnTo>
                    <a:pt x="2281428" y="1114044"/>
                  </a:lnTo>
                  <a:lnTo>
                    <a:pt x="2291334" y="1114044"/>
                  </a:lnTo>
                  <a:lnTo>
                    <a:pt x="2284984" y="1121664"/>
                  </a:lnTo>
                  <a:close/>
                </a:path>
                <a:path w="2315210" h="1163320">
                  <a:moveTo>
                    <a:pt x="42976" y="1121664"/>
                  </a:moveTo>
                  <a:lnTo>
                    <a:pt x="41148" y="1121664"/>
                  </a:lnTo>
                  <a:lnTo>
                    <a:pt x="41148" y="1120140"/>
                  </a:lnTo>
                  <a:lnTo>
                    <a:pt x="42976" y="1121664"/>
                  </a:lnTo>
                  <a:close/>
                </a:path>
                <a:path w="2315210" h="1163320">
                  <a:moveTo>
                    <a:pt x="2272284" y="1135380"/>
                  </a:moveTo>
                  <a:lnTo>
                    <a:pt x="2257044" y="1135380"/>
                  </a:lnTo>
                  <a:lnTo>
                    <a:pt x="2266188" y="1127760"/>
                  </a:lnTo>
                  <a:lnTo>
                    <a:pt x="2273808" y="1120140"/>
                  </a:lnTo>
                  <a:lnTo>
                    <a:pt x="2273808" y="1121664"/>
                  </a:lnTo>
                  <a:lnTo>
                    <a:pt x="2284984" y="1121664"/>
                  </a:lnTo>
                  <a:lnTo>
                    <a:pt x="2279904" y="1127760"/>
                  </a:lnTo>
                  <a:lnTo>
                    <a:pt x="2272284" y="1135380"/>
                  </a:lnTo>
                  <a:close/>
                </a:path>
                <a:path w="2315210" h="1163320">
                  <a:moveTo>
                    <a:pt x="60198" y="1135380"/>
                  </a:moveTo>
                  <a:lnTo>
                    <a:pt x="57912" y="1135380"/>
                  </a:lnTo>
                  <a:lnTo>
                    <a:pt x="57912" y="1133856"/>
                  </a:lnTo>
                  <a:lnTo>
                    <a:pt x="60198" y="1135380"/>
                  </a:lnTo>
                  <a:close/>
                </a:path>
                <a:path w="2315210" h="1163320">
                  <a:moveTo>
                    <a:pt x="2241804" y="1153668"/>
                  </a:moveTo>
                  <a:lnTo>
                    <a:pt x="2206752" y="1153668"/>
                  </a:lnTo>
                  <a:lnTo>
                    <a:pt x="2217420" y="1150620"/>
                  </a:lnTo>
                  <a:lnTo>
                    <a:pt x="2228088" y="1149096"/>
                  </a:lnTo>
                  <a:lnTo>
                    <a:pt x="2238756" y="1144524"/>
                  </a:lnTo>
                  <a:lnTo>
                    <a:pt x="2247900" y="1139952"/>
                  </a:lnTo>
                  <a:lnTo>
                    <a:pt x="2257044" y="1133856"/>
                  </a:lnTo>
                  <a:lnTo>
                    <a:pt x="2257044" y="1135380"/>
                  </a:lnTo>
                  <a:lnTo>
                    <a:pt x="2272284" y="1135380"/>
                  </a:lnTo>
                  <a:lnTo>
                    <a:pt x="2263140" y="1141476"/>
                  </a:lnTo>
                  <a:lnTo>
                    <a:pt x="2241804" y="1153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69990" y="1726201"/>
            <a:ext cx="1444625" cy="6686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4160" marR="5080" indent="-252095">
              <a:lnSpc>
                <a:spcPts val="2340"/>
              </a:lnSpc>
              <a:spcBef>
                <a:spcPts val="495"/>
              </a:spcBef>
            </a:pPr>
            <a:r>
              <a:rPr sz="2250" b="1" spc="10" dirty="0">
                <a:latin typeface="Arial"/>
                <a:cs typeface="Arial"/>
              </a:rPr>
              <a:t>О</a:t>
            </a:r>
            <a:r>
              <a:rPr sz="2250" b="1" spc="-5" dirty="0">
                <a:latin typeface="Arial"/>
                <a:cs typeface="Arial"/>
              </a:rPr>
              <a:t>с</a:t>
            </a:r>
            <a:r>
              <a:rPr sz="2250" b="1" spc="20" dirty="0">
                <a:latin typeface="Arial"/>
                <a:cs typeface="Arial"/>
              </a:rPr>
              <a:t>н</a:t>
            </a:r>
            <a:r>
              <a:rPr sz="2250" b="1" spc="-15" dirty="0">
                <a:latin typeface="Arial"/>
                <a:cs typeface="Arial"/>
              </a:rPr>
              <a:t>о</a:t>
            </a:r>
            <a:r>
              <a:rPr sz="2250" b="1" spc="20" dirty="0">
                <a:latin typeface="Arial"/>
                <a:cs typeface="Arial"/>
              </a:rPr>
              <a:t>в</a:t>
            </a:r>
            <a:r>
              <a:rPr sz="2250" b="1" dirty="0">
                <a:latin typeface="Arial"/>
                <a:cs typeface="Arial"/>
              </a:rPr>
              <a:t>н</a:t>
            </a:r>
            <a:r>
              <a:rPr sz="2250" b="1" spc="5" dirty="0">
                <a:latin typeface="Arial"/>
                <a:cs typeface="Arial"/>
              </a:rPr>
              <a:t>ое  общее</a:t>
            </a:r>
            <a:endParaRPr sz="22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366260" y="2948940"/>
            <a:ext cx="2085339" cy="1163320"/>
            <a:chOff x="4366260" y="2948940"/>
            <a:chExt cx="2085339" cy="1163320"/>
          </a:xfrm>
        </p:grpSpPr>
        <p:sp>
          <p:nvSpPr>
            <p:cNvPr id="26" name="object 26"/>
            <p:cNvSpPr/>
            <p:nvPr/>
          </p:nvSpPr>
          <p:spPr>
            <a:xfrm>
              <a:off x="4366260" y="3525024"/>
              <a:ext cx="236220" cy="9525"/>
            </a:xfrm>
            <a:custGeom>
              <a:avLst/>
              <a:gdLst/>
              <a:ahLst/>
              <a:cxnLst/>
              <a:rect l="l" t="t" r="r" b="b"/>
              <a:pathLst>
                <a:path w="236220" h="9525">
                  <a:moveTo>
                    <a:pt x="236220" y="0"/>
                  </a:moveTo>
                  <a:lnTo>
                    <a:pt x="9144" y="0"/>
                  </a:lnTo>
                  <a:lnTo>
                    <a:pt x="4572" y="0"/>
                  </a:lnTo>
                  <a:lnTo>
                    <a:pt x="8877" y="4305"/>
                  </a:lnTo>
                  <a:lnTo>
                    <a:pt x="0" y="4305"/>
                  </a:lnTo>
                  <a:lnTo>
                    <a:pt x="0" y="9385"/>
                  </a:lnTo>
                  <a:lnTo>
                    <a:pt x="236220" y="9385"/>
                  </a:lnTo>
                  <a:lnTo>
                    <a:pt x="236220" y="4572"/>
                  </a:lnTo>
                  <a:lnTo>
                    <a:pt x="236220" y="4305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97908" y="2948940"/>
              <a:ext cx="1853564" cy="1163320"/>
            </a:xfrm>
            <a:custGeom>
              <a:avLst/>
              <a:gdLst/>
              <a:ahLst/>
              <a:cxnLst/>
              <a:rect l="l" t="t" r="r" b="b"/>
              <a:pathLst>
                <a:path w="1853564" h="1163320">
                  <a:moveTo>
                    <a:pt x="1734312" y="1162812"/>
                  </a:moveTo>
                  <a:lnTo>
                    <a:pt x="118872" y="1162812"/>
                  </a:lnTo>
                  <a:lnTo>
                    <a:pt x="106680" y="1161288"/>
                  </a:lnTo>
                  <a:lnTo>
                    <a:pt x="62484" y="1147572"/>
                  </a:lnTo>
                  <a:lnTo>
                    <a:pt x="19812" y="1109472"/>
                  </a:lnTo>
                  <a:lnTo>
                    <a:pt x="1524" y="1066800"/>
                  </a:lnTo>
                  <a:lnTo>
                    <a:pt x="0" y="1054608"/>
                  </a:lnTo>
                  <a:lnTo>
                    <a:pt x="0" y="108204"/>
                  </a:lnTo>
                  <a:lnTo>
                    <a:pt x="13716" y="62484"/>
                  </a:lnTo>
                  <a:lnTo>
                    <a:pt x="42672" y="27432"/>
                  </a:lnTo>
                  <a:lnTo>
                    <a:pt x="83820" y="4572"/>
                  </a:lnTo>
                  <a:lnTo>
                    <a:pt x="96012" y="3048"/>
                  </a:lnTo>
                  <a:lnTo>
                    <a:pt x="106680" y="0"/>
                  </a:lnTo>
                  <a:lnTo>
                    <a:pt x="1746504" y="0"/>
                  </a:lnTo>
                  <a:lnTo>
                    <a:pt x="1758696" y="3048"/>
                  </a:lnTo>
                  <a:lnTo>
                    <a:pt x="1769364" y="4572"/>
                  </a:lnTo>
                  <a:lnTo>
                    <a:pt x="1780032" y="9144"/>
                  </a:lnTo>
                  <a:lnTo>
                    <a:pt x="108204" y="9144"/>
                  </a:lnTo>
                  <a:lnTo>
                    <a:pt x="97536" y="10668"/>
                  </a:lnTo>
                  <a:lnTo>
                    <a:pt x="86868" y="13716"/>
                  </a:lnTo>
                  <a:lnTo>
                    <a:pt x="76200" y="18288"/>
                  </a:lnTo>
                  <a:lnTo>
                    <a:pt x="57912" y="27432"/>
                  </a:lnTo>
                  <a:lnTo>
                    <a:pt x="50596" y="33528"/>
                  </a:lnTo>
                  <a:lnTo>
                    <a:pt x="48768" y="33528"/>
                  </a:lnTo>
                  <a:lnTo>
                    <a:pt x="33528" y="48768"/>
                  </a:lnTo>
                  <a:lnTo>
                    <a:pt x="21336" y="67056"/>
                  </a:lnTo>
                  <a:lnTo>
                    <a:pt x="22860" y="67056"/>
                  </a:lnTo>
                  <a:lnTo>
                    <a:pt x="16764" y="76200"/>
                  </a:lnTo>
                  <a:lnTo>
                    <a:pt x="10668" y="97536"/>
                  </a:lnTo>
                  <a:lnTo>
                    <a:pt x="9144" y="108204"/>
                  </a:lnTo>
                  <a:lnTo>
                    <a:pt x="9144" y="1054608"/>
                  </a:lnTo>
                  <a:lnTo>
                    <a:pt x="9334" y="1054608"/>
                  </a:lnTo>
                  <a:lnTo>
                    <a:pt x="10668" y="1065276"/>
                  </a:lnTo>
                  <a:lnTo>
                    <a:pt x="11049" y="1065276"/>
                  </a:lnTo>
                  <a:lnTo>
                    <a:pt x="13716" y="1075944"/>
                  </a:lnTo>
                  <a:lnTo>
                    <a:pt x="14151" y="1075944"/>
                  </a:lnTo>
                  <a:lnTo>
                    <a:pt x="16764" y="1085088"/>
                  </a:lnTo>
                  <a:lnTo>
                    <a:pt x="21989" y="1094232"/>
                  </a:lnTo>
                  <a:lnTo>
                    <a:pt x="21336" y="1094232"/>
                  </a:lnTo>
                  <a:lnTo>
                    <a:pt x="27432" y="1104900"/>
                  </a:lnTo>
                  <a:lnTo>
                    <a:pt x="28448" y="1104900"/>
                  </a:lnTo>
                  <a:lnTo>
                    <a:pt x="33528" y="1112520"/>
                  </a:lnTo>
                  <a:lnTo>
                    <a:pt x="67056" y="1139952"/>
                  </a:lnTo>
                  <a:lnTo>
                    <a:pt x="108204" y="1152144"/>
                  </a:lnTo>
                  <a:lnTo>
                    <a:pt x="120396" y="1153668"/>
                  </a:lnTo>
                  <a:lnTo>
                    <a:pt x="1776476" y="1153668"/>
                  </a:lnTo>
                  <a:lnTo>
                    <a:pt x="1769364" y="1156716"/>
                  </a:lnTo>
                  <a:lnTo>
                    <a:pt x="1758696" y="1159764"/>
                  </a:lnTo>
                  <a:lnTo>
                    <a:pt x="1734312" y="1162812"/>
                  </a:lnTo>
                  <a:close/>
                </a:path>
                <a:path w="1853564" h="1163320">
                  <a:moveTo>
                    <a:pt x="1804416" y="35052"/>
                  </a:moveTo>
                  <a:lnTo>
                    <a:pt x="1795272" y="27432"/>
                  </a:lnTo>
                  <a:lnTo>
                    <a:pt x="1786128" y="22860"/>
                  </a:lnTo>
                  <a:lnTo>
                    <a:pt x="1787652" y="22860"/>
                  </a:lnTo>
                  <a:lnTo>
                    <a:pt x="1766316" y="13716"/>
                  </a:lnTo>
                  <a:lnTo>
                    <a:pt x="1767840" y="13716"/>
                  </a:lnTo>
                  <a:lnTo>
                    <a:pt x="1755648" y="10668"/>
                  </a:lnTo>
                  <a:lnTo>
                    <a:pt x="1757172" y="10668"/>
                  </a:lnTo>
                  <a:lnTo>
                    <a:pt x="1744980" y="9144"/>
                  </a:lnTo>
                  <a:lnTo>
                    <a:pt x="1780032" y="9144"/>
                  </a:lnTo>
                  <a:lnTo>
                    <a:pt x="1790700" y="13716"/>
                  </a:lnTo>
                  <a:lnTo>
                    <a:pt x="1801368" y="19812"/>
                  </a:lnTo>
                  <a:lnTo>
                    <a:pt x="1810512" y="27432"/>
                  </a:lnTo>
                  <a:lnTo>
                    <a:pt x="1816608" y="33528"/>
                  </a:lnTo>
                  <a:lnTo>
                    <a:pt x="1804416" y="33528"/>
                  </a:lnTo>
                  <a:lnTo>
                    <a:pt x="1804416" y="35052"/>
                  </a:lnTo>
                  <a:close/>
                </a:path>
                <a:path w="1853564" h="1163320">
                  <a:moveTo>
                    <a:pt x="48768" y="35052"/>
                  </a:moveTo>
                  <a:lnTo>
                    <a:pt x="48768" y="33528"/>
                  </a:lnTo>
                  <a:lnTo>
                    <a:pt x="50596" y="33528"/>
                  </a:lnTo>
                  <a:lnTo>
                    <a:pt x="48768" y="35052"/>
                  </a:lnTo>
                  <a:close/>
                </a:path>
                <a:path w="1853564" h="1163320">
                  <a:moveTo>
                    <a:pt x="1853184" y="1054608"/>
                  </a:moveTo>
                  <a:lnTo>
                    <a:pt x="1844040" y="1054608"/>
                  </a:lnTo>
                  <a:lnTo>
                    <a:pt x="1844040" y="108204"/>
                  </a:lnTo>
                  <a:lnTo>
                    <a:pt x="1842516" y="97536"/>
                  </a:lnTo>
                  <a:lnTo>
                    <a:pt x="1836420" y="76200"/>
                  </a:lnTo>
                  <a:lnTo>
                    <a:pt x="1831848" y="67056"/>
                  </a:lnTo>
                  <a:lnTo>
                    <a:pt x="1819656" y="48768"/>
                  </a:lnTo>
                  <a:lnTo>
                    <a:pt x="1804416" y="33528"/>
                  </a:lnTo>
                  <a:lnTo>
                    <a:pt x="1816608" y="33528"/>
                  </a:lnTo>
                  <a:lnTo>
                    <a:pt x="1848612" y="83820"/>
                  </a:lnTo>
                  <a:lnTo>
                    <a:pt x="1853184" y="108204"/>
                  </a:lnTo>
                  <a:lnTo>
                    <a:pt x="1853184" y="1054608"/>
                  </a:lnTo>
                  <a:close/>
                </a:path>
                <a:path w="1853564" h="1163320">
                  <a:moveTo>
                    <a:pt x="9334" y="1054608"/>
                  </a:moveTo>
                  <a:lnTo>
                    <a:pt x="9144" y="1054608"/>
                  </a:lnTo>
                  <a:lnTo>
                    <a:pt x="9144" y="1053084"/>
                  </a:lnTo>
                  <a:lnTo>
                    <a:pt x="9334" y="1054608"/>
                  </a:lnTo>
                  <a:close/>
                </a:path>
                <a:path w="1853564" h="1163320">
                  <a:moveTo>
                    <a:pt x="1851850" y="1065276"/>
                  </a:moveTo>
                  <a:lnTo>
                    <a:pt x="1842516" y="1065276"/>
                  </a:lnTo>
                  <a:lnTo>
                    <a:pt x="1844040" y="1053084"/>
                  </a:lnTo>
                  <a:lnTo>
                    <a:pt x="1844040" y="1054608"/>
                  </a:lnTo>
                  <a:lnTo>
                    <a:pt x="1853184" y="1054608"/>
                  </a:lnTo>
                  <a:lnTo>
                    <a:pt x="1851850" y="1065276"/>
                  </a:lnTo>
                  <a:close/>
                </a:path>
                <a:path w="1853564" h="1163320">
                  <a:moveTo>
                    <a:pt x="11049" y="1065276"/>
                  </a:moveTo>
                  <a:lnTo>
                    <a:pt x="10668" y="1065276"/>
                  </a:lnTo>
                  <a:lnTo>
                    <a:pt x="10668" y="1063752"/>
                  </a:lnTo>
                  <a:lnTo>
                    <a:pt x="11049" y="1065276"/>
                  </a:lnTo>
                  <a:close/>
                </a:path>
                <a:path w="1853564" h="1163320">
                  <a:moveTo>
                    <a:pt x="1849047" y="1075944"/>
                  </a:moveTo>
                  <a:lnTo>
                    <a:pt x="1839468" y="1075944"/>
                  </a:lnTo>
                  <a:lnTo>
                    <a:pt x="1842516" y="1063752"/>
                  </a:lnTo>
                  <a:lnTo>
                    <a:pt x="1842516" y="1065276"/>
                  </a:lnTo>
                  <a:lnTo>
                    <a:pt x="1851850" y="1065276"/>
                  </a:lnTo>
                  <a:lnTo>
                    <a:pt x="1851660" y="1066800"/>
                  </a:lnTo>
                  <a:lnTo>
                    <a:pt x="1849047" y="1075944"/>
                  </a:lnTo>
                  <a:close/>
                </a:path>
                <a:path w="1853564" h="1163320">
                  <a:moveTo>
                    <a:pt x="14151" y="1075944"/>
                  </a:moveTo>
                  <a:lnTo>
                    <a:pt x="13716" y="1075944"/>
                  </a:lnTo>
                  <a:lnTo>
                    <a:pt x="13716" y="1074420"/>
                  </a:lnTo>
                  <a:lnTo>
                    <a:pt x="14151" y="1075944"/>
                  </a:lnTo>
                  <a:close/>
                </a:path>
                <a:path w="1853564" h="1163320">
                  <a:moveTo>
                    <a:pt x="1840992" y="1095756"/>
                  </a:moveTo>
                  <a:lnTo>
                    <a:pt x="1831848" y="1095756"/>
                  </a:lnTo>
                  <a:lnTo>
                    <a:pt x="1836420" y="1085088"/>
                  </a:lnTo>
                  <a:lnTo>
                    <a:pt x="1839468" y="1074420"/>
                  </a:lnTo>
                  <a:lnTo>
                    <a:pt x="1839468" y="1075944"/>
                  </a:lnTo>
                  <a:lnTo>
                    <a:pt x="1849047" y="1075944"/>
                  </a:lnTo>
                  <a:lnTo>
                    <a:pt x="1848612" y="1077468"/>
                  </a:lnTo>
                  <a:lnTo>
                    <a:pt x="1844040" y="1089660"/>
                  </a:lnTo>
                  <a:lnTo>
                    <a:pt x="1840992" y="1095756"/>
                  </a:lnTo>
                  <a:close/>
                </a:path>
                <a:path w="1853564" h="1163320">
                  <a:moveTo>
                    <a:pt x="22860" y="1095756"/>
                  </a:moveTo>
                  <a:lnTo>
                    <a:pt x="21336" y="1094232"/>
                  </a:lnTo>
                  <a:lnTo>
                    <a:pt x="21989" y="1094232"/>
                  </a:lnTo>
                  <a:lnTo>
                    <a:pt x="22860" y="1095756"/>
                  </a:lnTo>
                  <a:close/>
                </a:path>
                <a:path w="1853564" h="1163320">
                  <a:moveTo>
                    <a:pt x="1835984" y="1104900"/>
                  </a:moveTo>
                  <a:lnTo>
                    <a:pt x="1825752" y="1104900"/>
                  </a:lnTo>
                  <a:lnTo>
                    <a:pt x="1831848" y="1094232"/>
                  </a:lnTo>
                  <a:lnTo>
                    <a:pt x="1831848" y="1095756"/>
                  </a:lnTo>
                  <a:lnTo>
                    <a:pt x="1840992" y="1095756"/>
                  </a:lnTo>
                  <a:lnTo>
                    <a:pt x="1839468" y="1098804"/>
                  </a:lnTo>
                  <a:lnTo>
                    <a:pt x="1835984" y="1104900"/>
                  </a:lnTo>
                  <a:close/>
                </a:path>
                <a:path w="1853564" h="1163320">
                  <a:moveTo>
                    <a:pt x="28448" y="1104900"/>
                  </a:moveTo>
                  <a:lnTo>
                    <a:pt x="27432" y="1104900"/>
                  </a:lnTo>
                  <a:lnTo>
                    <a:pt x="27432" y="1103376"/>
                  </a:lnTo>
                  <a:lnTo>
                    <a:pt x="28448" y="1104900"/>
                  </a:lnTo>
                  <a:close/>
                </a:path>
                <a:path w="1853564" h="1163320">
                  <a:moveTo>
                    <a:pt x="1776476" y="1153668"/>
                  </a:moveTo>
                  <a:lnTo>
                    <a:pt x="1734312" y="1153668"/>
                  </a:lnTo>
                  <a:lnTo>
                    <a:pt x="1744980" y="1152144"/>
                  </a:lnTo>
                  <a:lnTo>
                    <a:pt x="1757172" y="1150620"/>
                  </a:lnTo>
                  <a:lnTo>
                    <a:pt x="1755648" y="1150620"/>
                  </a:lnTo>
                  <a:lnTo>
                    <a:pt x="1767840" y="1147572"/>
                  </a:lnTo>
                  <a:lnTo>
                    <a:pt x="1766316" y="1147572"/>
                  </a:lnTo>
                  <a:lnTo>
                    <a:pt x="1776984" y="1144524"/>
                  </a:lnTo>
                  <a:lnTo>
                    <a:pt x="1787652" y="1139952"/>
                  </a:lnTo>
                  <a:lnTo>
                    <a:pt x="1786128" y="1139952"/>
                  </a:lnTo>
                  <a:lnTo>
                    <a:pt x="1804416" y="1127760"/>
                  </a:lnTo>
                  <a:lnTo>
                    <a:pt x="1819656" y="1112520"/>
                  </a:lnTo>
                  <a:lnTo>
                    <a:pt x="1825752" y="1103376"/>
                  </a:lnTo>
                  <a:lnTo>
                    <a:pt x="1825752" y="1104900"/>
                  </a:lnTo>
                  <a:lnTo>
                    <a:pt x="1835984" y="1104900"/>
                  </a:lnTo>
                  <a:lnTo>
                    <a:pt x="1833372" y="1109472"/>
                  </a:lnTo>
                  <a:lnTo>
                    <a:pt x="1818132" y="1127760"/>
                  </a:lnTo>
                  <a:lnTo>
                    <a:pt x="1810512" y="1135380"/>
                  </a:lnTo>
                  <a:lnTo>
                    <a:pt x="1801368" y="1141476"/>
                  </a:lnTo>
                  <a:lnTo>
                    <a:pt x="1790700" y="1147572"/>
                  </a:lnTo>
                  <a:lnTo>
                    <a:pt x="1776476" y="1153668"/>
                  </a:lnTo>
                  <a:close/>
                </a:path>
              </a:pathLst>
            </a:custGeom>
            <a:solidFill>
              <a:srgbClr val="50C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681220" y="3201454"/>
            <a:ext cx="1682750" cy="6064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299720">
              <a:lnSpc>
                <a:spcPts val="2110"/>
              </a:lnSpc>
              <a:spcBef>
                <a:spcPts val="459"/>
              </a:spcBef>
            </a:pPr>
            <a:r>
              <a:rPr sz="2050" spc="-5" dirty="0">
                <a:latin typeface="Arial"/>
                <a:cs typeface="Arial"/>
              </a:rPr>
              <a:t>Наличие  </a:t>
            </a:r>
            <a:r>
              <a:rPr sz="2050" spc="5" dirty="0">
                <a:latin typeface="Arial"/>
                <a:cs typeface="Arial"/>
              </a:rPr>
              <a:t>а</a:t>
            </a:r>
            <a:r>
              <a:rPr sz="2050" spc="-20" dirty="0">
                <a:latin typeface="Arial"/>
                <a:cs typeface="Arial"/>
              </a:rPr>
              <a:t>к</a:t>
            </a:r>
            <a:r>
              <a:rPr sz="2050" spc="5" dirty="0">
                <a:latin typeface="Arial"/>
                <a:cs typeface="Arial"/>
              </a:rPr>
              <a:t>кр</a:t>
            </a:r>
            <a:r>
              <a:rPr sz="2050" spc="-55" dirty="0">
                <a:latin typeface="Arial"/>
                <a:cs typeface="Arial"/>
              </a:rPr>
              <a:t>е</a:t>
            </a:r>
            <a:r>
              <a:rPr sz="2050" spc="10" dirty="0">
                <a:latin typeface="Arial"/>
                <a:cs typeface="Arial"/>
              </a:rPr>
              <a:t>д</a:t>
            </a:r>
            <a:r>
              <a:rPr sz="2050" dirty="0">
                <a:latin typeface="Arial"/>
                <a:cs typeface="Arial"/>
              </a:rPr>
              <a:t>и</a:t>
            </a:r>
            <a:r>
              <a:rPr sz="2050" spc="-40" dirty="0">
                <a:latin typeface="Arial"/>
                <a:cs typeface="Arial"/>
              </a:rPr>
              <a:t>т</a:t>
            </a:r>
            <a:r>
              <a:rPr sz="2050" spc="5" dirty="0">
                <a:latin typeface="Arial"/>
                <a:cs typeface="Arial"/>
              </a:rPr>
              <a:t>а</a:t>
            </a:r>
            <a:r>
              <a:rPr sz="2050" spc="-10" dirty="0">
                <a:latin typeface="Arial"/>
                <a:cs typeface="Arial"/>
              </a:rPr>
              <a:t>ц</a:t>
            </a:r>
            <a:r>
              <a:rPr sz="2050" dirty="0">
                <a:latin typeface="Arial"/>
                <a:cs typeface="Arial"/>
              </a:rPr>
              <a:t>ии</a:t>
            </a:r>
            <a:endParaRPr sz="20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366260" y="4390644"/>
            <a:ext cx="2085339" cy="1161415"/>
            <a:chOff x="4366260" y="4390644"/>
            <a:chExt cx="2085339" cy="1161415"/>
          </a:xfrm>
        </p:grpSpPr>
        <p:sp>
          <p:nvSpPr>
            <p:cNvPr id="30" name="object 30"/>
            <p:cNvSpPr/>
            <p:nvPr/>
          </p:nvSpPr>
          <p:spPr>
            <a:xfrm>
              <a:off x="4366260" y="4966728"/>
              <a:ext cx="236220" cy="9525"/>
            </a:xfrm>
            <a:custGeom>
              <a:avLst/>
              <a:gdLst/>
              <a:ahLst/>
              <a:cxnLst/>
              <a:rect l="l" t="t" r="r" b="b"/>
              <a:pathLst>
                <a:path w="236220" h="9525">
                  <a:moveTo>
                    <a:pt x="236220" y="0"/>
                  </a:moveTo>
                  <a:lnTo>
                    <a:pt x="9144" y="0"/>
                  </a:lnTo>
                  <a:lnTo>
                    <a:pt x="4572" y="0"/>
                  </a:lnTo>
                  <a:lnTo>
                    <a:pt x="8623" y="4051"/>
                  </a:lnTo>
                  <a:lnTo>
                    <a:pt x="0" y="4051"/>
                  </a:lnTo>
                  <a:lnTo>
                    <a:pt x="0" y="9131"/>
                  </a:lnTo>
                  <a:lnTo>
                    <a:pt x="236220" y="9131"/>
                  </a:lnTo>
                  <a:lnTo>
                    <a:pt x="236220" y="4572"/>
                  </a:lnTo>
                  <a:lnTo>
                    <a:pt x="236220" y="4051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97908" y="4390644"/>
              <a:ext cx="1853564" cy="1161415"/>
            </a:xfrm>
            <a:custGeom>
              <a:avLst/>
              <a:gdLst/>
              <a:ahLst/>
              <a:cxnLst/>
              <a:rect l="l" t="t" r="r" b="b"/>
              <a:pathLst>
                <a:path w="1853564" h="1161414">
                  <a:moveTo>
                    <a:pt x="1746504" y="1161288"/>
                  </a:moveTo>
                  <a:lnTo>
                    <a:pt x="106680" y="1161288"/>
                  </a:lnTo>
                  <a:lnTo>
                    <a:pt x="96012" y="1159764"/>
                  </a:lnTo>
                  <a:lnTo>
                    <a:pt x="51816" y="1141476"/>
                  </a:lnTo>
                  <a:lnTo>
                    <a:pt x="19812" y="1109472"/>
                  </a:lnTo>
                  <a:lnTo>
                    <a:pt x="1524" y="1066800"/>
                  </a:lnTo>
                  <a:lnTo>
                    <a:pt x="0" y="1054608"/>
                  </a:lnTo>
                  <a:lnTo>
                    <a:pt x="0" y="106680"/>
                  </a:lnTo>
                  <a:lnTo>
                    <a:pt x="13716" y="62484"/>
                  </a:lnTo>
                  <a:lnTo>
                    <a:pt x="42672" y="27432"/>
                  </a:lnTo>
                  <a:lnTo>
                    <a:pt x="83820" y="4572"/>
                  </a:lnTo>
                  <a:lnTo>
                    <a:pt x="106680" y="0"/>
                  </a:lnTo>
                  <a:lnTo>
                    <a:pt x="1746504" y="0"/>
                  </a:lnTo>
                  <a:lnTo>
                    <a:pt x="1758696" y="1524"/>
                  </a:lnTo>
                  <a:lnTo>
                    <a:pt x="1769364" y="4572"/>
                  </a:lnTo>
                  <a:lnTo>
                    <a:pt x="1780032" y="9144"/>
                  </a:lnTo>
                  <a:lnTo>
                    <a:pt x="108204" y="9144"/>
                  </a:lnTo>
                  <a:lnTo>
                    <a:pt x="97536" y="10668"/>
                  </a:lnTo>
                  <a:lnTo>
                    <a:pt x="76200" y="16764"/>
                  </a:lnTo>
                  <a:lnTo>
                    <a:pt x="69342" y="21336"/>
                  </a:lnTo>
                  <a:lnTo>
                    <a:pt x="67056" y="21336"/>
                  </a:lnTo>
                  <a:lnTo>
                    <a:pt x="48768" y="33528"/>
                  </a:lnTo>
                  <a:lnTo>
                    <a:pt x="33528" y="48768"/>
                  </a:lnTo>
                  <a:lnTo>
                    <a:pt x="21336" y="67056"/>
                  </a:lnTo>
                  <a:lnTo>
                    <a:pt x="22860" y="67056"/>
                  </a:lnTo>
                  <a:lnTo>
                    <a:pt x="16764" y="76200"/>
                  </a:lnTo>
                  <a:lnTo>
                    <a:pt x="10668" y="97536"/>
                  </a:lnTo>
                  <a:lnTo>
                    <a:pt x="9144" y="108204"/>
                  </a:lnTo>
                  <a:lnTo>
                    <a:pt x="9144" y="1053084"/>
                  </a:lnTo>
                  <a:lnTo>
                    <a:pt x="10668" y="1065276"/>
                  </a:lnTo>
                  <a:lnTo>
                    <a:pt x="11049" y="1065276"/>
                  </a:lnTo>
                  <a:lnTo>
                    <a:pt x="13716" y="1075944"/>
                  </a:lnTo>
                  <a:lnTo>
                    <a:pt x="14151" y="1075944"/>
                  </a:lnTo>
                  <a:lnTo>
                    <a:pt x="16764" y="1085088"/>
                  </a:lnTo>
                  <a:lnTo>
                    <a:pt x="21989" y="1094232"/>
                  </a:lnTo>
                  <a:lnTo>
                    <a:pt x="21336" y="1094232"/>
                  </a:lnTo>
                  <a:lnTo>
                    <a:pt x="33528" y="1112520"/>
                  </a:lnTo>
                  <a:lnTo>
                    <a:pt x="67056" y="1139952"/>
                  </a:lnTo>
                  <a:lnTo>
                    <a:pt x="108204" y="1152144"/>
                  </a:lnTo>
                  <a:lnTo>
                    <a:pt x="1780032" y="1152144"/>
                  </a:lnTo>
                  <a:lnTo>
                    <a:pt x="1769364" y="1156716"/>
                  </a:lnTo>
                  <a:lnTo>
                    <a:pt x="1758696" y="1159764"/>
                  </a:lnTo>
                  <a:lnTo>
                    <a:pt x="1746504" y="1161288"/>
                  </a:lnTo>
                  <a:close/>
                </a:path>
                <a:path w="1853564" h="1161414">
                  <a:moveTo>
                    <a:pt x="1787652" y="22860"/>
                  </a:moveTo>
                  <a:lnTo>
                    <a:pt x="1776984" y="16764"/>
                  </a:lnTo>
                  <a:lnTo>
                    <a:pt x="1766316" y="13716"/>
                  </a:lnTo>
                  <a:lnTo>
                    <a:pt x="1767840" y="13716"/>
                  </a:lnTo>
                  <a:lnTo>
                    <a:pt x="1755648" y="10668"/>
                  </a:lnTo>
                  <a:lnTo>
                    <a:pt x="1757172" y="10668"/>
                  </a:lnTo>
                  <a:lnTo>
                    <a:pt x="1744980" y="9144"/>
                  </a:lnTo>
                  <a:lnTo>
                    <a:pt x="1780032" y="9144"/>
                  </a:lnTo>
                  <a:lnTo>
                    <a:pt x="1790700" y="13716"/>
                  </a:lnTo>
                  <a:lnTo>
                    <a:pt x="1801368" y="19812"/>
                  </a:lnTo>
                  <a:lnTo>
                    <a:pt x="1803196" y="21336"/>
                  </a:lnTo>
                  <a:lnTo>
                    <a:pt x="1786128" y="21336"/>
                  </a:lnTo>
                  <a:lnTo>
                    <a:pt x="1787652" y="22860"/>
                  </a:lnTo>
                  <a:close/>
                </a:path>
                <a:path w="1853564" h="1161414">
                  <a:moveTo>
                    <a:pt x="67056" y="22860"/>
                  </a:moveTo>
                  <a:lnTo>
                    <a:pt x="67056" y="21336"/>
                  </a:lnTo>
                  <a:lnTo>
                    <a:pt x="69342" y="21336"/>
                  </a:lnTo>
                  <a:lnTo>
                    <a:pt x="67056" y="22860"/>
                  </a:lnTo>
                  <a:close/>
                </a:path>
                <a:path w="1853564" h="1161414">
                  <a:moveTo>
                    <a:pt x="1851850" y="1065276"/>
                  </a:moveTo>
                  <a:lnTo>
                    <a:pt x="1842516" y="1065276"/>
                  </a:lnTo>
                  <a:lnTo>
                    <a:pt x="1844040" y="1053084"/>
                  </a:lnTo>
                  <a:lnTo>
                    <a:pt x="1844040" y="108204"/>
                  </a:lnTo>
                  <a:lnTo>
                    <a:pt x="1831848" y="67056"/>
                  </a:lnTo>
                  <a:lnTo>
                    <a:pt x="1804416" y="33528"/>
                  </a:lnTo>
                  <a:lnTo>
                    <a:pt x="1786128" y="21336"/>
                  </a:lnTo>
                  <a:lnTo>
                    <a:pt x="1803196" y="21336"/>
                  </a:lnTo>
                  <a:lnTo>
                    <a:pt x="1833372" y="51816"/>
                  </a:lnTo>
                  <a:lnTo>
                    <a:pt x="1851660" y="96012"/>
                  </a:lnTo>
                  <a:lnTo>
                    <a:pt x="1853184" y="106680"/>
                  </a:lnTo>
                  <a:lnTo>
                    <a:pt x="1853184" y="1054608"/>
                  </a:lnTo>
                  <a:lnTo>
                    <a:pt x="1851850" y="1065276"/>
                  </a:lnTo>
                  <a:close/>
                </a:path>
                <a:path w="1853564" h="1161414">
                  <a:moveTo>
                    <a:pt x="11049" y="1065276"/>
                  </a:moveTo>
                  <a:lnTo>
                    <a:pt x="10668" y="1065276"/>
                  </a:lnTo>
                  <a:lnTo>
                    <a:pt x="10668" y="1063752"/>
                  </a:lnTo>
                  <a:lnTo>
                    <a:pt x="11049" y="1065276"/>
                  </a:lnTo>
                  <a:close/>
                </a:path>
                <a:path w="1853564" h="1161414">
                  <a:moveTo>
                    <a:pt x="1849047" y="1075944"/>
                  </a:moveTo>
                  <a:lnTo>
                    <a:pt x="1839468" y="1075944"/>
                  </a:lnTo>
                  <a:lnTo>
                    <a:pt x="1842516" y="1063752"/>
                  </a:lnTo>
                  <a:lnTo>
                    <a:pt x="1842516" y="1065276"/>
                  </a:lnTo>
                  <a:lnTo>
                    <a:pt x="1851850" y="1065276"/>
                  </a:lnTo>
                  <a:lnTo>
                    <a:pt x="1851660" y="1066800"/>
                  </a:lnTo>
                  <a:lnTo>
                    <a:pt x="1849047" y="1075944"/>
                  </a:lnTo>
                  <a:close/>
                </a:path>
                <a:path w="1853564" h="1161414">
                  <a:moveTo>
                    <a:pt x="14151" y="1075944"/>
                  </a:moveTo>
                  <a:lnTo>
                    <a:pt x="13716" y="1075944"/>
                  </a:lnTo>
                  <a:lnTo>
                    <a:pt x="13716" y="1074420"/>
                  </a:lnTo>
                  <a:lnTo>
                    <a:pt x="14151" y="1075944"/>
                  </a:lnTo>
                  <a:close/>
                </a:path>
                <a:path w="1853564" h="1161414">
                  <a:moveTo>
                    <a:pt x="1840774" y="1095756"/>
                  </a:moveTo>
                  <a:lnTo>
                    <a:pt x="1831848" y="1095756"/>
                  </a:lnTo>
                  <a:lnTo>
                    <a:pt x="1836420" y="1085088"/>
                  </a:lnTo>
                  <a:lnTo>
                    <a:pt x="1839468" y="1074420"/>
                  </a:lnTo>
                  <a:lnTo>
                    <a:pt x="1839468" y="1075944"/>
                  </a:lnTo>
                  <a:lnTo>
                    <a:pt x="1849047" y="1075944"/>
                  </a:lnTo>
                  <a:lnTo>
                    <a:pt x="1848612" y="1077468"/>
                  </a:lnTo>
                  <a:lnTo>
                    <a:pt x="1840774" y="1095756"/>
                  </a:lnTo>
                  <a:close/>
                </a:path>
                <a:path w="1853564" h="1161414">
                  <a:moveTo>
                    <a:pt x="22860" y="1095756"/>
                  </a:moveTo>
                  <a:lnTo>
                    <a:pt x="21336" y="1094232"/>
                  </a:lnTo>
                  <a:lnTo>
                    <a:pt x="21989" y="1094232"/>
                  </a:lnTo>
                  <a:lnTo>
                    <a:pt x="22860" y="1095756"/>
                  </a:lnTo>
                  <a:close/>
                </a:path>
                <a:path w="1853564" h="1161414">
                  <a:moveTo>
                    <a:pt x="1780032" y="1152144"/>
                  </a:moveTo>
                  <a:lnTo>
                    <a:pt x="1744980" y="1152144"/>
                  </a:lnTo>
                  <a:lnTo>
                    <a:pt x="1757172" y="1150620"/>
                  </a:lnTo>
                  <a:lnTo>
                    <a:pt x="1755648" y="1150620"/>
                  </a:lnTo>
                  <a:lnTo>
                    <a:pt x="1767840" y="1147572"/>
                  </a:lnTo>
                  <a:lnTo>
                    <a:pt x="1766316" y="1147572"/>
                  </a:lnTo>
                  <a:lnTo>
                    <a:pt x="1776984" y="1144524"/>
                  </a:lnTo>
                  <a:lnTo>
                    <a:pt x="1787652" y="1139952"/>
                  </a:lnTo>
                  <a:lnTo>
                    <a:pt x="1786128" y="1139952"/>
                  </a:lnTo>
                  <a:lnTo>
                    <a:pt x="1804416" y="1127760"/>
                  </a:lnTo>
                  <a:lnTo>
                    <a:pt x="1819656" y="1112520"/>
                  </a:lnTo>
                  <a:lnTo>
                    <a:pt x="1831848" y="1094232"/>
                  </a:lnTo>
                  <a:lnTo>
                    <a:pt x="1831848" y="1095756"/>
                  </a:lnTo>
                  <a:lnTo>
                    <a:pt x="1840774" y="1095756"/>
                  </a:lnTo>
                  <a:lnTo>
                    <a:pt x="1839468" y="1098804"/>
                  </a:lnTo>
                  <a:lnTo>
                    <a:pt x="1810512" y="1133856"/>
                  </a:lnTo>
                  <a:lnTo>
                    <a:pt x="1790700" y="1147572"/>
                  </a:lnTo>
                  <a:lnTo>
                    <a:pt x="1780032" y="1152144"/>
                  </a:lnTo>
                  <a:close/>
                </a:path>
              </a:pathLst>
            </a:custGeom>
            <a:solidFill>
              <a:srgbClr val="4DC4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784800" y="4643173"/>
            <a:ext cx="1476375" cy="6064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196215">
              <a:lnSpc>
                <a:spcPts val="2110"/>
              </a:lnSpc>
              <a:spcBef>
                <a:spcPts val="459"/>
              </a:spcBef>
            </a:pPr>
            <a:r>
              <a:rPr sz="2050" spc="-5" dirty="0">
                <a:latin typeface="Arial"/>
                <a:cs typeface="Arial"/>
              </a:rPr>
              <a:t>Наличие  </a:t>
            </a:r>
            <a:r>
              <a:rPr sz="2050" spc="25" dirty="0">
                <a:latin typeface="Arial"/>
                <a:cs typeface="Arial"/>
              </a:rPr>
              <a:t>к</a:t>
            </a:r>
            <a:r>
              <a:rPr sz="2050" spc="5" dirty="0">
                <a:latin typeface="Arial"/>
                <a:cs typeface="Arial"/>
              </a:rPr>
              <a:t>о</a:t>
            </a:r>
            <a:r>
              <a:rPr sz="2050" spc="-5" dirty="0">
                <a:latin typeface="Arial"/>
                <a:cs typeface="Arial"/>
              </a:rPr>
              <a:t>н</a:t>
            </a:r>
            <a:r>
              <a:rPr sz="2050" spc="-20" dirty="0">
                <a:latin typeface="Arial"/>
                <a:cs typeface="Arial"/>
              </a:rPr>
              <a:t>т</a:t>
            </a:r>
            <a:r>
              <a:rPr sz="2050" dirty="0">
                <a:latin typeface="Arial"/>
                <a:cs typeface="Arial"/>
              </a:rPr>
              <a:t>и</a:t>
            </a:r>
            <a:r>
              <a:rPr sz="2050" spc="-5" dirty="0">
                <a:latin typeface="Arial"/>
                <a:cs typeface="Arial"/>
              </a:rPr>
              <a:t>н</a:t>
            </a:r>
            <a:r>
              <a:rPr sz="2050" spc="-55" dirty="0">
                <a:latin typeface="Arial"/>
                <a:cs typeface="Arial"/>
              </a:rPr>
              <a:t>г</a:t>
            </a:r>
            <a:r>
              <a:rPr sz="2050" spc="5" dirty="0">
                <a:latin typeface="Arial"/>
                <a:cs typeface="Arial"/>
              </a:rPr>
              <a:t>е</a:t>
            </a:r>
            <a:r>
              <a:rPr sz="2050" spc="-5" dirty="0">
                <a:latin typeface="Arial"/>
                <a:cs typeface="Arial"/>
              </a:rPr>
              <a:t>н</a:t>
            </a:r>
            <a:r>
              <a:rPr sz="2050" spc="-40" dirty="0">
                <a:latin typeface="Arial"/>
                <a:cs typeface="Arial"/>
              </a:rPr>
              <a:t>т</a:t>
            </a:r>
            <a:r>
              <a:rPr sz="2050" dirty="0">
                <a:latin typeface="Arial"/>
                <a:cs typeface="Arial"/>
              </a:rPr>
              <a:t>а</a:t>
            </a:r>
            <a:endParaRPr sz="205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365386" y="2726207"/>
            <a:ext cx="2085212" cy="4500091"/>
            <a:chOff x="4366260" y="2665729"/>
            <a:chExt cx="2085212" cy="4500091"/>
          </a:xfrm>
        </p:grpSpPr>
        <p:sp>
          <p:nvSpPr>
            <p:cNvPr id="34" name="object 34"/>
            <p:cNvSpPr/>
            <p:nvPr/>
          </p:nvSpPr>
          <p:spPr>
            <a:xfrm>
              <a:off x="4366260" y="2665729"/>
              <a:ext cx="236220" cy="3751579"/>
            </a:xfrm>
            <a:custGeom>
              <a:avLst/>
              <a:gdLst/>
              <a:ahLst/>
              <a:cxnLst/>
              <a:rect l="l" t="t" r="r" b="b"/>
              <a:pathLst>
                <a:path w="236220" h="3751579">
                  <a:moveTo>
                    <a:pt x="236220" y="3742702"/>
                  </a:moveTo>
                  <a:lnTo>
                    <a:pt x="9144" y="3742702"/>
                  </a:lnTo>
                  <a:lnTo>
                    <a:pt x="9144" y="0"/>
                  </a:lnTo>
                  <a:lnTo>
                    <a:pt x="0" y="0"/>
                  </a:lnTo>
                  <a:lnTo>
                    <a:pt x="0" y="3747770"/>
                  </a:lnTo>
                  <a:lnTo>
                    <a:pt x="0" y="3751580"/>
                  </a:lnTo>
                  <a:lnTo>
                    <a:pt x="236220" y="3751580"/>
                  </a:lnTo>
                  <a:lnTo>
                    <a:pt x="236220" y="3747770"/>
                  </a:lnTo>
                  <a:lnTo>
                    <a:pt x="9144" y="3747770"/>
                  </a:lnTo>
                  <a:lnTo>
                    <a:pt x="9144" y="3747274"/>
                  </a:lnTo>
                  <a:lnTo>
                    <a:pt x="236220" y="3747274"/>
                  </a:lnTo>
                  <a:lnTo>
                    <a:pt x="236220" y="3742702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72871" y="5841873"/>
              <a:ext cx="1791974" cy="1323947"/>
            </a:xfrm>
            <a:custGeom>
              <a:avLst/>
              <a:gdLst/>
              <a:ahLst/>
              <a:cxnLst/>
              <a:rect l="l" t="t" r="r" b="b"/>
              <a:pathLst>
                <a:path w="1844039" h="1152525">
                  <a:moveTo>
                    <a:pt x="1729739" y="1152144"/>
                  </a:moveTo>
                  <a:lnTo>
                    <a:pt x="114300" y="1152144"/>
                  </a:lnTo>
                  <a:lnTo>
                    <a:pt x="70080" y="1143047"/>
                  </a:lnTo>
                  <a:lnTo>
                    <a:pt x="33718" y="1118235"/>
                  </a:lnTo>
                  <a:lnTo>
                    <a:pt x="9072" y="1081420"/>
                  </a:lnTo>
                  <a:lnTo>
                    <a:pt x="0" y="1036319"/>
                  </a:lnTo>
                  <a:lnTo>
                    <a:pt x="0" y="114300"/>
                  </a:lnTo>
                  <a:lnTo>
                    <a:pt x="9072" y="69437"/>
                  </a:lnTo>
                  <a:lnTo>
                    <a:pt x="33718" y="33146"/>
                  </a:lnTo>
                  <a:lnTo>
                    <a:pt x="70080" y="8858"/>
                  </a:lnTo>
                  <a:lnTo>
                    <a:pt x="114300" y="0"/>
                  </a:lnTo>
                  <a:lnTo>
                    <a:pt x="1729739" y="0"/>
                  </a:lnTo>
                  <a:lnTo>
                    <a:pt x="1773959" y="8858"/>
                  </a:lnTo>
                  <a:lnTo>
                    <a:pt x="1810321" y="33146"/>
                  </a:lnTo>
                  <a:lnTo>
                    <a:pt x="1834967" y="69437"/>
                  </a:lnTo>
                  <a:lnTo>
                    <a:pt x="1844039" y="114300"/>
                  </a:lnTo>
                  <a:lnTo>
                    <a:pt x="1844039" y="1036319"/>
                  </a:lnTo>
                  <a:lnTo>
                    <a:pt x="1834967" y="1081420"/>
                  </a:lnTo>
                  <a:lnTo>
                    <a:pt x="1810321" y="1118235"/>
                  </a:lnTo>
                  <a:lnTo>
                    <a:pt x="1773959" y="1143047"/>
                  </a:lnTo>
                  <a:lnTo>
                    <a:pt x="1729739" y="1152144"/>
                  </a:lnTo>
                  <a:close/>
                </a:path>
              </a:pathLst>
            </a:custGeom>
            <a:solidFill>
              <a:srgbClr val="FBE4D6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97908" y="5832348"/>
              <a:ext cx="1853564" cy="1161415"/>
            </a:xfrm>
            <a:custGeom>
              <a:avLst/>
              <a:gdLst/>
              <a:ahLst/>
              <a:cxnLst/>
              <a:rect l="l" t="t" r="r" b="b"/>
              <a:pathLst>
                <a:path w="1853564" h="1161415">
                  <a:moveTo>
                    <a:pt x="1746504" y="1161288"/>
                  </a:moveTo>
                  <a:lnTo>
                    <a:pt x="106680" y="1161288"/>
                  </a:lnTo>
                  <a:lnTo>
                    <a:pt x="96012" y="1159764"/>
                  </a:lnTo>
                  <a:lnTo>
                    <a:pt x="51816" y="1141476"/>
                  </a:lnTo>
                  <a:lnTo>
                    <a:pt x="19812" y="1107948"/>
                  </a:lnTo>
                  <a:lnTo>
                    <a:pt x="1524" y="1065276"/>
                  </a:lnTo>
                  <a:lnTo>
                    <a:pt x="0" y="1054608"/>
                  </a:lnTo>
                  <a:lnTo>
                    <a:pt x="0" y="106680"/>
                  </a:lnTo>
                  <a:lnTo>
                    <a:pt x="13716" y="62484"/>
                  </a:lnTo>
                  <a:lnTo>
                    <a:pt x="35052" y="35052"/>
                  </a:lnTo>
                  <a:lnTo>
                    <a:pt x="42672" y="25908"/>
                  </a:lnTo>
                  <a:lnTo>
                    <a:pt x="83820" y="4572"/>
                  </a:lnTo>
                  <a:lnTo>
                    <a:pt x="106680" y="0"/>
                  </a:lnTo>
                  <a:lnTo>
                    <a:pt x="1746504" y="0"/>
                  </a:lnTo>
                  <a:lnTo>
                    <a:pt x="1758696" y="1524"/>
                  </a:lnTo>
                  <a:lnTo>
                    <a:pt x="1769364" y="4572"/>
                  </a:lnTo>
                  <a:lnTo>
                    <a:pt x="1776476" y="7620"/>
                  </a:lnTo>
                  <a:lnTo>
                    <a:pt x="120396" y="7620"/>
                  </a:lnTo>
                  <a:lnTo>
                    <a:pt x="108204" y="9144"/>
                  </a:lnTo>
                  <a:lnTo>
                    <a:pt x="67056" y="21336"/>
                  </a:lnTo>
                  <a:lnTo>
                    <a:pt x="33528" y="48768"/>
                  </a:lnTo>
                  <a:lnTo>
                    <a:pt x="28448" y="56388"/>
                  </a:lnTo>
                  <a:lnTo>
                    <a:pt x="27432" y="56388"/>
                  </a:lnTo>
                  <a:lnTo>
                    <a:pt x="21336" y="67056"/>
                  </a:lnTo>
                  <a:lnTo>
                    <a:pt x="21989" y="67056"/>
                  </a:lnTo>
                  <a:lnTo>
                    <a:pt x="16764" y="76200"/>
                  </a:lnTo>
                  <a:lnTo>
                    <a:pt x="14151" y="85344"/>
                  </a:lnTo>
                  <a:lnTo>
                    <a:pt x="13716" y="85344"/>
                  </a:lnTo>
                  <a:lnTo>
                    <a:pt x="11049" y="96012"/>
                  </a:lnTo>
                  <a:lnTo>
                    <a:pt x="10668" y="96012"/>
                  </a:lnTo>
                  <a:lnTo>
                    <a:pt x="9144" y="108204"/>
                  </a:lnTo>
                  <a:lnTo>
                    <a:pt x="9144" y="1053084"/>
                  </a:lnTo>
                  <a:lnTo>
                    <a:pt x="10668" y="1063752"/>
                  </a:lnTo>
                  <a:lnTo>
                    <a:pt x="16764" y="1085088"/>
                  </a:lnTo>
                  <a:lnTo>
                    <a:pt x="22860" y="1094232"/>
                  </a:lnTo>
                  <a:lnTo>
                    <a:pt x="21336" y="1094232"/>
                  </a:lnTo>
                  <a:lnTo>
                    <a:pt x="33528" y="1112520"/>
                  </a:lnTo>
                  <a:lnTo>
                    <a:pt x="48768" y="1127760"/>
                  </a:lnTo>
                  <a:lnTo>
                    <a:pt x="67056" y="1139952"/>
                  </a:lnTo>
                  <a:lnTo>
                    <a:pt x="69342" y="1139952"/>
                  </a:lnTo>
                  <a:lnTo>
                    <a:pt x="76200" y="1144524"/>
                  </a:lnTo>
                  <a:lnTo>
                    <a:pt x="79756" y="1144524"/>
                  </a:lnTo>
                  <a:lnTo>
                    <a:pt x="86868" y="1147572"/>
                  </a:lnTo>
                  <a:lnTo>
                    <a:pt x="97536" y="1150620"/>
                  </a:lnTo>
                  <a:lnTo>
                    <a:pt x="108204" y="1152144"/>
                  </a:lnTo>
                  <a:lnTo>
                    <a:pt x="1780032" y="1152144"/>
                  </a:lnTo>
                  <a:lnTo>
                    <a:pt x="1769364" y="1156716"/>
                  </a:lnTo>
                  <a:lnTo>
                    <a:pt x="1758696" y="1159764"/>
                  </a:lnTo>
                  <a:lnTo>
                    <a:pt x="1746504" y="1161288"/>
                  </a:lnTo>
                  <a:close/>
                </a:path>
                <a:path w="1853564" h="1161415">
                  <a:moveTo>
                    <a:pt x="1825752" y="57912"/>
                  </a:moveTo>
                  <a:lnTo>
                    <a:pt x="1819656" y="48768"/>
                  </a:lnTo>
                  <a:lnTo>
                    <a:pt x="1804416" y="33528"/>
                  </a:lnTo>
                  <a:lnTo>
                    <a:pt x="1786128" y="21336"/>
                  </a:lnTo>
                  <a:lnTo>
                    <a:pt x="1787652" y="21336"/>
                  </a:lnTo>
                  <a:lnTo>
                    <a:pt x="1776984" y="16764"/>
                  </a:lnTo>
                  <a:lnTo>
                    <a:pt x="1766316" y="13716"/>
                  </a:lnTo>
                  <a:lnTo>
                    <a:pt x="1767840" y="13716"/>
                  </a:lnTo>
                  <a:lnTo>
                    <a:pt x="1755648" y="10668"/>
                  </a:lnTo>
                  <a:lnTo>
                    <a:pt x="1757172" y="10668"/>
                  </a:lnTo>
                  <a:lnTo>
                    <a:pt x="1744980" y="9144"/>
                  </a:lnTo>
                  <a:lnTo>
                    <a:pt x="1734312" y="7620"/>
                  </a:lnTo>
                  <a:lnTo>
                    <a:pt x="1776476" y="7620"/>
                  </a:lnTo>
                  <a:lnTo>
                    <a:pt x="1790700" y="13716"/>
                  </a:lnTo>
                  <a:lnTo>
                    <a:pt x="1801368" y="19812"/>
                  </a:lnTo>
                  <a:lnTo>
                    <a:pt x="1810512" y="25908"/>
                  </a:lnTo>
                  <a:lnTo>
                    <a:pt x="1818132" y="35052"/>
                  </a:lnTo>
                  <a:lnTo>
                    <a:pt x="1825752" y="42672"/>
                  </a:lnTo>
                  <a:lnTo>
                    <a:pt x="1833372" y="51816"/>
                  </a:lnTo>
                  <a:lnTo>
                    <a:pt x="1835984" y="56388"/>
                  </a:lnTo>
                  <a:lnTo>
                    <a:pt x="1825752" y="56388"/>
                  </a:lnTo>
                  <a:lnTo>
                    <a:pt x="1825752" y="57912"/>
                  </a:lnTo>
                  <a:close/>
                </a:path>
                <a:path w="1853564" h="1161415">
                  <a:moveTo>
                    <a:pt x="27432" y="57912"/>
                  </a:moveTo>
                  <a:lnTo>
                    <a:pt x="27432" y="56388"/>
                  </a:lnTo>
                  <a:lnTo>
                    <a:pt x="28448" y="56388"/>
                  </a:lnTo>
                  <a:lnTo>
                    <a:pt x="27432" y="57912"/>
                  </a:lnTo>
                  <a:close/>
                </a:path>
                <a:path w="1853564" h="1161415">
                  <a:moveTo>
                    <a:pt x="1831848" y="67056"/>
                  </a:moveTo>
                  <a:lnTo>
                    <a:pt x="1825752" y="56388"/>
                  </a:lnTo>
                  <a:lnTo>
                    <a:pt x="1835984" y="56388"/>
                  </a:lnTo>
                  <a:lnTo>
                    <a:pt x="1839468" y="62484"/>
                  </a:lnTo>
                  <a:lnTo>
                    <a:pt x="1840774" y="65532"/>
                  </a:lnTo>
                  <a:lnTo>
                    <a:pt x="1831848" y="65532"/>
                  </a:lnTo>
                  <a:lnTo>
                    <a:pt x="1831848" y="67056"/>
                  </a:lnTo>
                  <a:close/>
                </a:path>
                <a:path w="1853564" h="1161415">
                  <a:moveTo>
                    <a:pt x="21989" y="67056"/>
                  </a:moveTo>
                  <a:lnTo>
                    <a:pt x="21336" y="67056"/>
                  </a:lnTo>
                  <a:lnTo>
                    <a:pt x="22860" y="65532"/>
                  </a:lnTo>
                  <a:lnTo>
                    <a:pt x="21989" y="67056"/>
                  </a:lnTo>
                  <a:close/>
                </a:path>
                <a:path w="1853564" h="1161415">
                  <a:moveTo>
                    <a:pt x="1839468" y="86868"/>
                  </a:moveTo>
                  <a:lnTo>
                    <a:pt x="1836420" y="76200"/>
                  </a:lnTo>
                  <a:lnTo>
                    <a:pt x="1831848" y="65532"/>
                  </a:lnTo>
                  <a:lnTo>
                    <a:pt x="1840774" y="65532"/>
                  </a:lnTo>
                  <a:lnTo>
                    <a:pt x="1848612" y="83820"/>
                  </a:lnTo>
                  <a:lnTo>
                    <a:pt x="1849047" y="85344"/>
                  </a:lnTo>
                  <a:lnTo>
                    <a:pt x="1839468" y="85344"/>
                  </a:lnTo>
                  <a:lnTo>
                    <a:pt x="1839468" y="86868"/>
                  </a:lnTo>
                  <a:close/>
                </a:path>
                <a:path w="1853564" h="1161415">
                  <a:moveTo>
                    <a:pt x="13716" y="86868"/>
                  </a:moveTo>
                  <a:lnTo>
                    <a:pt x="13716" y="85344"/>
                  </a:lnTo>
                  <a:lnTo>
                    <a:pt x="14151" y="85344"/>
                  </a:lnTo>
                  <a:lnTo>
                    <a:pt x="13716" y="86868"/>
                  </a:lnTo>
                  <a:close/>
                </a:path>
                <a:path w="1853564" h="1161415">
                  <a:moveTo>
                    <a:pt x="1842516" y="97536"/>
                  </a:moveTo>
                  <a:lnTo>
                    <a:pt x="1839468" y="85344"/>
                  </a:lnTo>
                  <a:lnTo>
                    <a:pt x="1849047" y="85344"/>
                  </a:lnTo>
                  <a:lnTo>
                    <a:pt x="1851660" y="94488"/>
                  </a:lnTo>
                  <a:lnTo>
                    <a:pt x="1851850" y="96012"/>
                  </a:lnTo>
                  <a:lnTo>
                    <a:pt x="1842516" y="96012"/>
                  </a:lnTo>
                  <a:lnTo>
                    <a:pt x="1842516" y="97536"/>
                  </a:lnTo>
                  <a:close/>
                </a:path>
                <a:path w="1853564" h="1161415">
                  <a:moveTo>
                    <a:pt x="10668" y="97536"/>
                  </a:moveTo>
                  <a:lnTo>
                    <a:pt x="10668" y="96012"/>
                  </a:lnTo>
                  <a:lnTo>
                    <a:pt x="11049" y="96012"/>
                  </a:lnTo>
                  <a:lnTo>
                    <a:pt x="10668" y="97536"/>
                  </a:lnTo>
                  <a:close/>
                </a:path>
                <a:path w="1853564" h="1161415">
                  <a:moveTo>
                    <a:pt x="1803196" y="1139952"/>
                  </a:moveTo>
                  <a:lnTo>
                    <a:pt x="1786128" y="1139952"/>
                  </a:lnTo>
                  <a:lnTo>
                    <a:pt x="1804416" y="1127760"/>
                  </a:lnTo>
                  <a:lnTo>
                    <a:pt x="1819656" y="1112520"/>
                  </a:lnTo>
                  <a:lnTo>
                    <a:pt x="1831848" y="1094232"/>
                  </a:lnTo>
                  <a:lnTo>
                    <a:pt x="1836420" y="1085088"/>
                  </a:lnTo>
                  <a:lnTo>
                    <a:pt x="1842516" y="1063752"/>
                  </a:lnTo>
                  <a:lnTo>
                    <a:pt x="1844040" y="1053084"/>
                  </a:lnTo>
                  <a:lnTo>
                    <a:pt x="1844040" y="108204"/>
                  </a:lnTo>
                  <a:lnTo>
                    <a:pt x="1842516" y="96012"/>
                  </a:lnTo>
                  <a:lnTo>
                    <a:pt x="1851850" y="96012"/>
                  </a:lnTo>
                  <a:lnTo>
                    <a:pt x="1853184" y="106680"/>
                  </a:lnTo>
                  <a:lnTo>
                    <a:pt x="1853184" y="1054608"/>
                  </a:lnTo>
                  <a:lnTo>
                    <a:pt x="1839468" y="1098804"/>
                  </a:lnTo>
                  <a:lnTo>
                    <a:pt x="1810512" y="1133856"/>
                  </a:lnTo>
                  <a:lnTo>
                    <a:pt x="1803196" y="1139952"/>
                  </a:lnTo>
                  <a:close/>
                </a:path>
                <a:path w="1853564" h="1161415">
                  <a:moveTo>
                    <a:pt x="69342" y="1139952"/>
                  </a:moveTo>
                  <a:lnTo>
                    <a:pt x="67056" y="1139952"/>
                  </a:lnTo>
                  <a:lnTo>
                    <a:pt x="67056" y="1138428"/>
                  </a:lnTo>
                  <a:lnTo>
                    <a:pt x="69342" y="1139952"/>
                  </a:lnTo>
                  <a:close/>
                </a:path>
                <a:path w="1853564" h="1161415">
                  <a:moveTo>
                    <a:pt x="1796034" y="1144524"/>
                  </a:moveTo>
                  <a:lnTo>
                    <a:pt x="1776984" y="1144524"/>
                  </a:lnTo>
                  <a:lnTo>
                    <a:pt x="1787652" y="1138428"/>
                  </a:lnTo>
                  <a:lnTo>
                    <a:pt x="1786128" y="1139952"/>
                  </a:lnTo>
                  <a:lnTo>
                    <a:pt x="1803196" y="1139952"/>
                  </a:lnTo>
                  <a:lnTo>
                    <a:pt x="1801368" y="1141476"/>
                  </a:lnTo>
                  <a:lnTo>
                    <a:pt x="1796034" y="1144524"/>
                  </a:lnTo>
                  <a:close/>
                </a:path>
                <a:path w="1853564" h="1161415">
                  <a:moveTo>
                    <a:pt x="79756" y="1144524"/>
                  </a:moveTo>
                  <a:lnTo>
                    <a:pt x="76200" y="1144524"/>
                  </a:lnTo>
                  <a:lnTo>
                    <a:pt x="76200" y="1143000"/>
                  </a:lnTo>
                  <a:lnTo>
                    <a:pt x="79756" y="1144524"/>
                  </a:lnTo>
                  <a:close/>
                </a:path>
                <a:path w="1853564" h="1161415">
                  <a:moveTo>
                    <a:pt x="1780032" y="1152144"/>
                  </a:moveTo>
                  <a:lnTo>
                    <a:pt x="1744980" y="1152144"/>
                  </a:lnTo>
                  <a:lnTo>
                    <a:pt x="1757172" y="1150620"/>
                  </a:lnTo>
                  <a:lnTo>
                    <a:pt x="1755648" y="1150620"/>
                  </a:lnTo>
                  <a:lnTo>
                    <a:pt x="1767840" y="1147572"/>
                  </a:lnTo>
                  <a:lnTo>
                    <a:pt x="1766316" y="1147572"/>
                  </a:lnTo>
                  <a:lnTo>
                    <a:pt x="1776984" y="1143000"/>
                  </a:lnTo>
                  <a:lnTo>
                    <a:pt x="1776984" y="1144524"/>
                  </a:lnTo>
                  <a:lnTo>
                    <a:pt x="1796034" y="1144524"/>
                  </a:lnTo>
                  <a:lnTo>
                    <a:pt x="1790700" y="1147572"/>
                  </a:lnTo>
                  <a:lnTo>
                    <a:pt x="1780032" y="1152144"/>
                  </a:lnTo>
                  <a:close/>
                </a:path>
              </a:pathLst>
            </a:custGeom>
            <a:solidFill>
              <a:srgbClr val="49B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072889" y="5970827"/>
            <a:ext cx="900430" cy="11137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marR="5080" indent="-147955">
              <a:lnSpc>
                <a:spcPct val="119500"/>
              </a:lnSpc>
              <a:spcBef>
                <a:spcPts val="100"/>
              </a:spcBef>
            </a:pPr>
            <a:r>
              <a:rPr sz="2050" spc="5" dirty="0" err="1">
                <a:latin typeface="Arial"/>
                <a:cs typeface="Arial"/>
              </a:rPr>
              <a:t>В</a:t>
            </a:r>
            <a:r>
              <a:rPr sz="2050" dirty="0" err="1">
                <a:latin typeface="Arial"/>
                <a:cs typeface="Arial"/>
              </a:rPr>
              <a:t>ы</a:t>
            </a:r>
            <a:r>
              <a:rPr sz="2050" spc="-5" dirty="0" err="1">
                <a:latin typeface="Arial"/>
                <a:cs typeface="Arial"/>
              </a:rPr>
              <a:t>п</a:t>
            </a:r>
            <a:r>
              <a:rPr sz="2050" spc="-25" dirty="0" err="1">
                <a:latin typeface="Arial"/>
                <a:cs typeface="Arial"/>
              </a:rPr>
              <a:t>у</a:t>
            </a:r>
            <a:r>
              <a:rPr sz="2050" dirty="0" err="1">
                <a:latin typeface="Arial"/>
                <a:cs typeface="Arial"/>
              </a:rPr>
              <a:t>ск</a:t>
            </a:r>
            <a:r>
              <a:rPr sz="2050" dirty="0">
                <a:latin typeface="Arial"/>
                <a:cs typeface="Arial"/>
              </a:rPr>
              <a:t>  </a:t>
            </a:r>
            <a:r>
              <a:rPr sz="2050" spc="-5" dirty="0">
                <a:latin typeface="Arial"/>
                <a:cs typeface="Arial"/>
              </a:rPr>
              <a:t>2022</a:t>
            </a:r>
            <a:r>
              <a:rPr lang="ru-RU" sz="2050" spc="-5" dirty="0">
                <a:latin typeface="Arial"/>
                <a:cs typeface="Arial"/>
              </a:rPr>
              <a:t>, 2023</a:t>
            </a:r>
            <a:endParaRPr sz="2050" dirty="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019543" y="1507236"/>
            <a:ext cx="2315210" cy="1163320"/>
            <a:chOff x="7019543" y="1507236"/>
            <a:chExt cx="2315210" cy="1163320"/>
          </a:xfrm>
        </p:grpSpPr>
        <p:sp>
          <p:nvSpPr>
            <p:cNvPr id="39" name="object 39"/>
            <p:cNvSpPr/>
            <p:nvPr/>
          </p:nvSpPr>
          <p:spPr>
            <a:xfrm>
              <a:off x="7024115" y="1511808"/>
              <a:ext cx="2306320" cy="1153795"/>
            </a:xfrm>
            <a:custGeom>
              <a:avLst/>
              <a:gdLst/>
              <a:ahLst/>
              <a:cxnLst/>
              <a:rect l="l" t="t" r="r" b="b"/>
              <a:pathLst>
                <a:path w="2306320" h="1153795">
                  <a:moveTo>
                    <a:pt x="2189988" y="1153668"/>
                  </a:moveTo>
                  <a:lnTo>
                    <a:pt x="114300" y="1153668"/>
                  </a:lnTo>
                  <a:lnTo>
                    <a:pt x="70080" y="1144571"/>
                  </a:lnTo>
                  <a:lnTo>
                    <a:pt x="33718" y="1119759"/>
                  </a:lnTo>
                  <a:lnTo>
                    <a:pt x="9072" y="1082944"/>
                  </a:lnTo>
                  <a:lnTo>
                    <a:pt x="0" y="1037844"/>
                  </a:lnTo>
                  <a:lnTo>
                    <a:pt x="0" y="115824"/>
                  </a:lnTo>
                  <a:lnTo>
                    <a:pt x="9072" y="70723"/>
                  </a:lnTo>
                  <a:lnTo>
                    <a:pt x="33718" y="33909"/>
                  </a:lnTo>
                  <a:lnTo>
                    <a:pt x="70080" y="9096"/>
                  </a:lnTo>
                  <a:lnTo>
                    <a:pt x="114300" y="0"/>
                  </a:lnTo>
                  <a:lnTo>
                    <a:pt x="2189988" y="0"/>
                  </a:lnTo>
                  <a:lnTo>
                    <a:pt x="2235088" y="9096"/>
                  </a:lnTo>
                  <a:lnTo>
                    <a:pt x="2271903" y="33909"/>
                  </a:lnTo>
                  <a:lnTo>
                    <a:pt x="2296715" y="70723"/>
                  </a:lnTo>
                  <a:lnTo>
                    <a:pt x="2305812" y="115824"/>
                  </a:lnTo>
                  <a:lnTo>
                    <a:pt x="2305812" y="1037844"/>
                  </a:lnTo>
                  <a:lnTo>
                    <a:pt x="2296715" y="1082944"/>
                  </a:lnTo>
                  <a:lnTo>
                    <a:pt x="2271903" y="1119759"/>
                  </a:lnTo>
                  <a:lnTo>
                    <a:pt x="2235088" y="1144571"/>
                  </a:lnTo>
                  <a:lnTo>
                    <a:pt x="2189988" y="1153668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19543" y="1507236"/>
              <a:ext cx="2315210" cy="1163320"/>
            </a:xfrm>
            <a:custGeom>
              <a:avLst/>
              <a:gdLst/>
              <a:ahLst/>
              <a:cxnLst/>
              <a:rect l="l" t="t" r="r" b="b"/>
              <a:pathLst>
                <a:path w="2315209" h="1163320">
                  <a:moveTo>
                    <a:pt x="2194560" y="1162812"/>
                  </a:moveTo>
                  <a:lnTo>
                    <a:pt x="118872" y="1162812"/>
                  </a:lnTo>
                  <a:lnTo>
                    <a:pt x="106680" y="1161288"/>
                  </a:lnTo>
                  <a:lnTo>
                    <a:pt x="51816" y="1141476"/>
                  </a:lnTo>
                  <a:lnTo>
                    <a:pt x="19812" y="1109472"/>
                  </a:lnTo>
                  <a:lnTo>
                    <a:pt x="1524" y="1066800"/>
                  </a:lnTo>
                  <a:lnTo>
                    <a:pt x="0" y="1054608"/>
                  </a:lnTo>
                  <a:lnTo>
                    <a:pt x="0" y="108204"/>
                  </a:lnTo>
                  <a:lnTo>
                    <a:pt x="13716" y="62484"/>
                  </a:lnTo>
                  <a:lnTo>
                    <a:pt x="42672" y="27432"/>
                  </a:lnTo>
                  <a:lnTo>
                    <a:pt x="83820" y="6096"/>
                  </a:lnTo>
                  <a:lnTo>
                    <a:pt x="118872" y="0"/>
                  </a:lnTo>
                  <a:lnTo>
                    <a:pt x="2194560" y="0"/>
                  </a:lnTo>
                  <a:lnTo>
                    <a:pt x="2218944" y="3048"/>
                  </a:lnTo>
                  <a:lnTo>
                    <a:pt x="2231136" y="6096"/>
                  </a:lnTo>
                  <a:lnTo>
                    <a:pt x="2241804" y="9144"/>
                  </a:lnTo>
                  <a:lnTo>
                    <a:pt x="108204" y="9144"/>
                  </a:lnTo>
                  <a:lnTo>
                    <a:pt x="97536" y="12192"/>
                  </a:lnTo>
                  <a:lnTo>
                    <a:pt x="86868" y="13716"/>
                  </a:lnTo>
                  <a:lnTo>
                    <a:pt x="76200" y="18288"/>
                  </a:lnTo>
                  <a:lnTo>
                    <a:pt x="67056" y="22860"/>
                  </a:lnTo>
                  <a:lnTo>
                    <a:pt x="60198" y="27432"/>
                  </a:lnTo>
                  <a:lnTo>
                    <a:pt x="57912" y="27432"/>
                  </a:lnTo>
                  <a:lnTo>
                    <a:pt x="48768" y="35052"/>
                  </a:lnTo>
                  <a:lnTo>
                    <a:pt x="41148" y="41148"/>
                  </a:lnTo>
                  <a:lnTo>
                    <a:pt x="34798" y="48768"/>
                  </a:lnTo>
                  <a:lnTo>
                    <a:pt x="33528" y="48768"/>
                  </a:lnTo>
                  <a:lnTo>
                    <a:pt x="21336" y="67056"/>
                  </a:lnTo>
                  <a:lnTo>
                    <a:pt x="17417" y="76200"/>
                  </a:lnTo>
                  <a:lnTo>
                    <a:pt x="16764" y="76200"/>
                  </a:lnTo>
                  <a:lnTo>
                    <a:pt x="10668" y="97536"/>
                  </a:lnTo>
                  <a:lnTo>
                    <a:pt x="9334" y="108204"/>
                  </a:lnTo>
                  <a:lnTo>
                    <a:pt x="9144" y="108204"/>
                  </a:lnTo>
                  <a:lnTo>
                    <a:pt x="9144" y="1054608"/>
                  </a:lnTo>
                  <a:lnTo>
                    <a:pt x="9334" y="1054608"/>
                  </a:lnTo>
                  <a:lnTo>
                    <a:pt x="10668" y="1065276"/>
                  </a:lnTo>
                  <a:lnTo>
                    <a:pt x="16764" y="1086612"/>
                  </a:lnTo>
                  <a:lnTo>
                    <a:pt x="17417" y="1086612"/>
                  </a:lnTo>
                  <a:lnTo>
                    <a:pt x="21336" y="1095756"/>
                  </a:lnTo>
                  <a:lnTo>
                    <a:pt x="33528" y="1114044"/>
                  </a:lnTo>
                  <a:lnTo>
                    <a:pt x="34798" y="1114044"/>
                  </a:lnTo>
                  <a:lnTo>
                    <a:pt x="41148" y="1121664"/>
                  </a:lnTo>
                  <a:lnTo>
                    <a:pt x="42672" y="1121664"/>
                  </a:lnTo>
                  <a:lnTo>
                    <a:pt x="48768" y="1127760"/>
                  </a:lnTo>
                  <a:lnTo>
                    <a:pt x="57912" y="1135380"/>
                  </a:lnTo>
                  <a:lnTo>
                    <a:pt x="60198" y="1135380"/>
                  </a:lnTo>
                  <a:lnTo>
                    <a:pt x="67056" y="1139952"/>
                  </a:lnTo>
                  <a:lnTo>
                    <a:pt x="76200" y="1144524"/>
                  </a:lnTo>
                  <a:lnTo>
                    <a:pt x="86868" y="1149096"/>
                  </a:lnTo>
                  <a:lnTo>
                    <a:pt x="97536" y="1150620"/>
                  </a:lnTo>
                  <a:lnTo>
                    <a:pt x="108204" y="1153668"/>
                  </a:lnTo>
                  <a:lnTo>
                    <a:pt x="2241804" y="1153668"/>
                  </a:lnTo>
                  <a:lnTo>
                    <a:pt x="2231136" y="1156716"/>
                  </a:lnTo>
                  <a:lnTo>
                    <a:pt x="2218944" y="1159764"/>
                  </a:lnTo>
                  <a:lnTo>
                    <a:pt x="2194560" y="1162812"/>
                  </a:lnTo>
                  <a:close/>
                </a:path>
                <a:path w="2315209" h="1163320">
                  <a:moveTo>
                    <a:pt x="2257044" y="28956"/>
                  </a:moveTo>
                  <a:lnTo>
                    <a:pt x="2247900" y="22860"/>
                  </a:lnTo>
                  <a:lnTo>
                    <a:pt x="2237232" y="18288"/>
                  </a:lnTo>
                  <a:lnTo>
                    <a:pt x="2238756" y="18288"/>
                  </a:lnTo>
                  <a:lnTo>
                    <a:pt x="2228088" y="13716"/>
                  </a:lnTo>
                  <a:lnTo>
                    <a:pt x="2217420" y="12192"/>
                  </a:lnTo>
                  <a:lnTo>
                    <a:pt x="2206752" y="9144"/>
                  </a:lnTo>
                  <a:lnTo>
                    <a:pt x="2241804" y="9144"/>
                  </a:lnTo>
                  <a:lnTo>
                    <a:pt x="2252472" y="15240"/>
                  </a:lnTo>
                  <a:lnTo>
                    <a:pt x="2270760" y="27432"/>
                  </a:lnTo>
                  <a:lnTo>
                    <a:pt x="2257044" y="27432"/>
                  </a:lnTo>
                  <a:lnTo>
                    <a:pt x="2257044" y="28956"/>
                  </a:lnTo>
                  <a:close/>
                </a:path>
                <a:path w="2315209" h="1163320">
                  <a:moveTo>
                    <a:pt x="57912" y="28956"/>
                  </a:moveTo>
                  <a:lnTo>
                    <a:pt x="57912" y="27432"/>
                  </a:lnTo>
                  <a:lnTo>
                    <a:pt x="60198" y="27432"/>
                  </a:lnTo>
                  <a:lnTo>
                    <a:pt x="57912" y="28956"/>
                  </a:lnTo>
                  <a:close/>
                </a:path>
                <a:path w="2315209" h="1163320">
                  <a:moveTo>
                    <a:pt x="2291588" y="50292"/>
                  </a:moveTo>
                  <a:lnTo>
                    <a:pt x="2281428" y="50292"/>
                  </a:lnTo>
                  <a:lnTo>
                    <a:pt x="2273808" y="41148"/>
                  </a:lnTo>
                  <a:lnTo>
                    <a:pt x="2264664" y="35052"/>
                  </a:lnTo>
                  <a:lnTo>
                    <a:pt x="2266188" y="35052"/>
                  </a:lnTo>
                  <a:lnTo>
                    <a:pt x="2257044" y="27432"/>
                  </a:lnTo>
                  <a:lnTo>
                    <a:pt x="2270760" y="27432"/>
                  </a:lnTo>
                  <a:lnTo>
                    <a:pt x="2279904" y="35052"/>
                  </a:lnTo>
                  <a:lnTo>
                    <a:pt x="2287524" y="44196"/>
                  </a:lnTo>
                  <a:lnTo>
                    <a:pt x="2291588" y="50292"/>
                  </a:lnTo>
                  <a:close/>
                </a:path>
                <a:path w="2315209" h="1163320">
                  <a:moveTo>
                    <a:pt x="33528" y="50292"/>
                  </a:moveTo>
                  <a:lnTo>
                    <a:pt x="33528" y="48768"/>
                  </a:lnTo>
                  <a:lnTo>
                    <a:pt x="34798" y="48768"/>
                  </a:lnTo>
                  <a:lnTo>
                    <a:pt x="33528" y="50292"/>
                  </a:lnTo>
                  <a:close/>
                </a:path>
                <a:path w="2315209" h="1163320">
                  <a:moveTo>
                    <a:pt x="2296668" y="77724"/>
                  </a:moveTo>
                  <a:lnTo>
                    <a:pt x="2292096" y="67056"/>
                  </a:lnTo>
                  <a:lnTo>
                    <a:pt x="2287524" y="57912"/>
                  </a:lnTo>
                  <a:lnTo>
                    <a:pt x="2279904" y="48768"/>
                  </a:lnTo>
                  <a:lnTo>
                    <a:pt x="2281428" y="50292"/>
                  </a:lnTo>
                  <a:lnTo>
                    <a:pt x="2291588" y="50292"/>
                  </a:lnTo>
                  <a:lnTo>
                    <a:pt x="2299716" y="62484"/>
                  </a:lnTo>
                  <a:lnTo>
                    <a:pt x="2305812" y="73152"/>
                  </a:lnTo>
                  <a:lnTo>
                    <a:pt x="2306682" y="76200"/>
                  </a:lnTo>
                  <a:lnTo>
                    <a:pt x="2296668" y="76200"/>
                  </a:lnTo>
                  <a:lnTo>
                    <a:pt x="2296668" y="77724"/>
                  </a:lnTo>
                  <a:close/>
                </a:path>
                <a:path w="2315209" h="1163320">
                  <a:moveTo>
                    <a:pt x="16764" y="77724"/>
                  </a:moveTo>
                  <a:lnTo>
                    <a:pt x="16764" y="76200"/>
                  </a:lnTo>
                  <a:lnTo>
                    <a:pt x="17417" y="76200"/>
                  </a:lnTo>
                  <a:lnTo>
                    <a:pt x="16764" y="77724"/>
                  </a:lnTo>
                  <a:close/>
                </a:path>
                <a:path w="2315209" h="1163320">
                  <a:moveTo>
                    <a:pt x="2305812" y="109728"/>
                  </a:moveTo>
                  <a:lnTo>
                    <a:pt x="2302764" y="97536"/>
                  </a:lnTo>
                  <a:lnTo>
                    <a:pt x="2304288" y="97536"/>
                  </a:lnTo>
                  <a:lnTo>
                    <a:pt x="2301240" y="86868"/>
                  </a:lnTo>
                  <a:lnTo>
                    <a:pt x="2296668" y="76200"/>
                  </a:lnTo>
                  <a:lnTo>
                    <a:pt x="2306682" y="76200"/>
                  </a:lnTo>
                  <a:lnTo>
                    <a:pt x="2308860" y="83820"/>
                  </a:lnTo>
                  <a:lnTo>
                    <a:pt x="2314956" y="108204"/>
                  </a:lnTo>
                  <a:lnTo>
                    <a:pt x="2305812" y="108204"/>
                  </a:lnTo>
                  <a:lnTo>
                    <a:pt x="2305812" y="109728"/>
                  </a:lnTo>
                  <a:close/>
                </a:path>
                <a:path w="2315209" h="1163320">
                  <a:moveTo>
                    <a:pt x="9144" y="109728"/>
                  </a:moveTo>
                  <a:lnTo>
                    <a:pt x="9144" y="108204"/>
                  </a:lnTo>
                  <a:lnTo>
                    <a:pt x="9334" y="108204"/>
                  </a:lnTo>
                  <a:lnTo>
                    <a:pt x="9144" y="109728"/>
                  </a:lnTo>
                  <a:close/>
                </a:path>
                <a:path w="2315209" h="1163320">
                  <a:moveTo>
                    <a:pt x="2314956" y="1054608"/>
                  </a:moveTo>
                  <a:lnTo>
                    <a:pt x="2305812" y="1054608"/>
                  </a:lnTo>
                  <a:lnTo>
                    <a:pt x="2305812" y="108204"/>
                  </a:lnTo>
                  <a:lnTo>
                    <a:pt x="2314956" y="108204"/>
                  </a:lnTo>
                  <a:lnTo>
                    <a:pt x="2314956" y="1054608"/>
                  </a:lnTo>
                  <a:close/>
                </a:path>
                <a:path w="2315209" h="1163320">
                  <a:moveTo>
                    <a:pt x="9334" y="1054608"/>
                  </a:moveTo>
                  <a:lnTo>
                    <a:pt x="9144" y="1054608"/>
                  </a:lnTo>
                  <a:lnTo>
                    <a:pt x="9144" y="1053084"/>
                  </a:lnTo>
                  <a:lnTo>
                    <a:pt x="9334" y="1054608"/>
                  </a:lnTo>
                  <a:close/>
                </a:path>
                <a:path w="2315209" h="1163320">
                  <a:moveTo>
                    <a:pt x="2306682" y="1086612"/>
                  </a:moveTo>
                  <a:lnTo>
                    <a:pt x="2296668" y="1086612"/>
                  </a:lnTo>
                  <a:lnTo>
                    <a:pt x="2301240" y="1075944"/>
                  </a:lnTo>
                  <a:lnTo>
                    <a:pt x="2304288" y="1065276"/>
                  </a:lnTo>
                  <a:lnTo>
                    <a:pt x="2302764" y="1065276"/>
                  </a:lnTo>
                  <a:lnTo>
                    <a:pt x="2305812" y="1053084"/>
                  </a:lnTo>
                  <a:lnTo>
                    <a:pt x="2305812" y="1054608"/>
                  </a:lnTo>
                  <a:lnTo>
                    <a:pt x="2314956" y="1054608"/>
                  </a:lnTo>
                  <a:lnTo>
                    <a:pt x="2308860" y="1078992"/>
                  </a:lnTo>
                  <a:lnTo>
                    <a:pt x="2306682" y="1086612"/>
                  </a:lnTo>
                  <a:close/>
                </a:path>
                <a:path w="2315209" h="1163320">
                  <a:moveTo>
                    <a:pt x="17417" y="1086612"/>
                  </a:moveTo>
                  <a:lnTo>
                    <a:pt x="16764" y="1086612"/>
                  </a:lnTo>
                  <a:lnTo>
                    <a:pt x="16764" y="1085088"/>
                  </a:lnTo>
                  <a:lnTo>
                    <a:pt x="17417" y="1086612"/>
                  </a:lnTo>
                  <a:close/>
                </a:path>
                <a:path w="2315209" h="1163320">
                  <a:moveTo>
                    <a:pt x="2279904" y="1114044"/>
                  </a:moveTo>
                  <a:lnTo>
                    <a:pt x="2287524" y="1104900"/>
                  </a:lnTo>
                  <a:lnTo>
                    <a:pt x="2292096" y="1095756"/>
                  </a:lnTo>
                  <a:lnTo>
                    <a:pt x="2296668" y="1085088"/>
                  </a:lnTo>
                  <a:lnTo>
                    <a:pt x="2296668" y="1086612"/>
                  </a:lnTo>
                  <a:lnTo>
                    <a:pt x="2306682" y="1086612"/>
                  </a:lnTo>
                  <a:lnTo>
                    <a:pt x="2305812" y="1089660"/>
                  </a:lnTo>
                  <a:lnTo>
                    <a:pt x="2299716" y="1100328"/>
                  </a:lnTo>
                  <a:lnTo>
                    <a:pt x="2291588" y="1112520"/>
                  </a:lnTo>
                  <a:lnTo>
                    <a:pt x="2281428" y="1112520"/>
                  </a:lnTo>
                  <a:lnTo>
                    <a:pt x="2279904" y="1114044"/>
                  </a:lnTo>
                  <a:close/>
                </a:path>
                <a:path w="2315209" h="1163320">
                  <a:moveTo>
                    <a:pt x="34798" y="1114044"/>
                  </a:moveTo>
                  <a:lnTo>
                    <a:pt x="33528" y="1114044"/>
                  </a:lnTo>
                  <a:lnTo>
                    <a:pt x="33528" y="1112520"/>
                  </a:lnTo>
                  <a:lnTo>
                    <a:pt x="34798" y="1114044"/>
                  </a:lnTo>
                  <a:close/>
                </a:path>
                <a:path w="2315209" h="1163320">
                  <a:moveTo>
                    <a:pt x="2284984" y="1121664"/>
                  </a:moveTo>
                  <a:lnTo>
                    <a:pt x="2273808" y="1121664"/>
                  </a:lnTo>
                  <a:lnTo>
                    <a:pt x="2281428" y="1112520"/>
                  </a:lnTo>
                  <a:lnTo>
                    <a:pt x="2291588" y="1112520"/>
                  </a:lnTo>
                  <a:lnTo>
                    <a:pt x="2287524" y="1118616"/>
                  </a:lnTo>
                  <a:lnTo>
                    <a:pt x="2284984" y="1121664"/>
                  </a:lnTo>
                  <a:close/>
                </a:path>
                <a:path w="2315209" h="1163320">
                  <a:moveTo>
                    <a:pt x="42672" y="1121664"/>
                  </a:moveTo>
                  <a:lnTo>
                    <a:pt x="41148" y="1121664"/>
                  </a:lnTo>
                  <a:lnTo>
                    <a:pt x="41148" y="1120140"/>
                  </a:lnTo>
                  <a:lnTo>
                    <a:pt x="42672" y="1121664"/>
                  </a:lnTo>
                  <a:close/>
                </a:path>
                <a:path w="2315209" h="1163320">
                  <a:moveTo>
                    <a:pt x="2270760" y="1135380"/>
                  </a:moveTo>
                  <a:lnTo>
                    <a:pt x="2257044" y="1135380"/>
                  </a:lnTo>
                  <a:lnTo>
                    <a:pt x="2266188" y="1127760"/>
                  </a:lnTo>
                  <a:lnTo>
                    <a:pt x="2264664" y="1127760"/>
                  </a:lnTo>
                  <a:lnTo>
                    <a:pt x="2273808" y="1120140"/>
                  </a:lnTo>
                  <a:lnTo>
                    <a:pt x="2273808" y="1121664"/>
                  </a:lnTo>
                  <a:lnTo>
                    <a:pt x="2284984" y="1121664"/>
                  </a:lnTo>
                  <a:lnTo>
                    <a:pt x="2279904" y="1127760"/>
                  </a:lnTo>
                  <a:lnTo>
                    <a:pt x="2270760" y="1135380"/>
                  </a:lnTo>
                  <a:close/>
                </a:path>
                <a:path w="2315209" h="1163320">
                  <a:moveTo>
                    <a:pt x="60198" y="1135380"/>
                  </a:moveTo>
                  <a:lnTo>
                    <a:pt x="57912" y="1135380"/>
                  </a:lnTo>
                  <a:lnTo>
                    <a:pt x="57912" y="1133856"/>
                  </a:lnTo>
                  <a:lnTo>
                    <a:pt x="60198" y="1135380"/>
                  </a:lnTo>
                  <a:close/>
                </a:path>
                <a:path w="2315209" h="1163320">
                  <a:moveTo>
                    <a:pt x="2241804" y="1153668"/>
                  </a:moveTo>
                  <a:lnTo>
                    <a:pt x="2206752" y="1153668"/>
                  </a:lnTo>
                  <a:lnTo>
                    <a:pt x="2217420" y="1150620"/>
                  </a:lnTo>
                  <a:lnTo>
                    <a:pt x="2228088" y="1149096"/>
                  </a:lnTo>
                  <a:lnTo>
                    <a:pt x="2238756" y="1144524"/>
                  </a:lnTo>
                  <a:lnTo>
                    <a:pt x="2237232" y="1144524"/>
                  </a:lnTo>
                  <a:lnTo>
                    <a:pt x="2247900" y="1139952"/>
                  </a:lnTo>
                  <a:lnTo>
                    <a:pt x="2257044" y="1133856"/>
                  </a:lnTo>
                  <a:lnTo>
                    <a:pt x="2257044" y="1135380"/>
                  </a:lnTo>
                  <a:lnTo>
                    <a:pt x="2270760" y="1135380"/>
                  </a:lnTo>
                  <a:lnTo>
                    <a:pt x="2252472" y="1147572"/>
                  </a:lnTo>
                  <a:lnTo>
                    <a:pt x="2241804" y="1153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552451" y="1726201"/>
            <a:ext cx="1245870" cy="6686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64465" marR="5080" indent="-152400">
              <a:lnSpc>
                <a:spcPts val="2340"/>
              </a:lnSpc>
              <a:spcBef>
                <a:spcPts val="495"/>
              </a:spcBef>
            </a:pPr>
            <a:r>
              <a:rPr sz="2250" b="1" spc="5" dirty="0">
                <a:latin typeface="Arial"/>
                <a:cs typeface="Arial"/>
              </a:rPr>
              <a:t>Ср</a:t>
            </a:r>
            <a:r>
              <a:rPr sz="2250" b="1" spc="-5" dirty="0">
                <a:latin typeface="Arial"/>
                <a:cs typeface="Arial"/>
              </a:rPr>
              <a:t>е</a:t>
            </a:r>
            <a:r>
              <a:rPr sz="2250" b="1" spc="20" dirty="0">
                <a:latin typeface="Arial"/>
                <a:cs typeface="Arial"/>
              </a:rPr>
              <a:t>д</a:t>
            </a:r>
            <a:r>
              <a:rPr sz="2250" b="1" dirty="0">
                <a:latin typeface="Arial"/>
                <a:cs typeface="Arial"/>
              </a:rPr>
              <a:t>н</a:t>
            </a:r>
            <a:r>
              <a:rPr sz="2250" b="1" spc="15" dirty="0">
                <a:latin typeface="Arial"/>
                <a:cs typeface="Arial"/>
              </a:rPr>
              <a:t>е</a:t>
            </a:r>
            <a:r>
              <a:rPr sz="2250" b="1" spc="5" dirty="0">
                <a:latin typeface="Arial"/>
                <a:cs typeface="Arial"/>
              </a:rPr>
              <a:t>е  общее</a:t>
            </a:r>
            <a:endParaRPr sz="225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249668" y="2948940"/>
            <a:ext cx="2085339" cy="1163320"/>
            <a:chOff x="7249668" y="2948940"/>
            <a:chExt cx="2085339" cy="1163320"/>
          </a:xfrm>
        </p:grpSpPr>
        <p:sp>
          <p:nvSpPr>
            <p:cNvPr id="43" name="object 43"/>
            <p:cNvSpPr/>
            <p:nvPr/>
          </p:nvSpPr>
          <p:spPr>
            <a:xfrm>
              <a:off x="7249668" y="3525024"/>
              <a:ext cx="234950" cy="9525"/>
            </a:xfrm>
            <a:custGeom>
              <a:avLst/>
              <a:gdLst/>
              <a:ahLst/>
              <a:cxnLst/>
              <a:rect l="l" t="t" r="r" b="b"/>
              <a:pathLst>
                <a:path w="234950" h="9525">
                  <a:moveTo>
                    <a:pt x="234696" y="0"/>
                  </a:moveTo>
                  <a:lnTo>
                    <a:pt x="9144" y="0"/>
                  </a:lnTo>
                  <a:lnTo>
                    <a:pt x="4572" y="0"/>
                  </a:lnTo>
                  <a:lnTo>
                    <a:pt x="8877" y="4305"/>
                  </a:lnTo>
                  <a:lnTo>
                    <a:pt x="0" y="4305"/>
                  </a:lnTo>
                  <a:lnTo>
                    <a:pt x="0" y="9385"/>
                  </a:lnTo>
                  <a:lnTo>
                    <a:pt x="234696" y="9385"/>
                  </a:lnTo>
                  <a:lnTo>
                    <a:pt x="234696" y="4572"/>
                  </a:lnTo>
                  <a:lnTo>
                    <a:pt x="234696" y="4305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479792" y="2948940"/>
              <a:ext cx="1854835" cy="1163320"/>
            </a:xfrm>
            <a:custGeom>
              <a:avLst/>
              <a:gdLst/>
              <a:ahLst/>
              <a:cxnLst/>
              <a:rect l="l" t="t" r="r" b="b"/>
              <a:pathLst>
                <a:path w="1854834" h="1163320">
                  <a:moveTo>
                    <a:pt x="1734312" y="1162812"/>
                  </a:moveTo>
                  <a:lnTo>
                    <a:pt x="120396" y="1162812"/>
                  </a:lnTo>
                  <a:lnTo>
                    <a:pt x="96012" y="1159764"/>
                  </a:lnTo>
                  <a:lnTo>
                    <a:pt x="53340" y="1141476"/>
                  </a:lnTo>
                  <a:lnTo>
                    <a:pt x="21336" y="1109472"/>
                  </a:lnTo>
                  <a:lnTo>
                    <a:pt x="3048" y="1066800"/>
                  </a:lnTo>
                  <a:lnTo>
                    <a:pt x="0" y="1042416"/>
                  </a:lnTo>
                  <a:lnTo>
                    <a:pt x="0" y="120396"/>
                  </a:lnTo>
                  <a:lnTo>
                    <a:pt x="15240" y="62484"/>
                  </a:lnTo>
                  <a:lnTo>
                    <a:pt x="53340" y="19812"/>
                  </a:lnTo>
                  <a:lnTo>
                    <a:pt x="96012" y="3048"/>
                  </a:lnTo>
                  <a:lnTo>
                    <a:pt x="108204" y="0"/>
                  </a:lnTo>
                  <a:lnTo>
                    <a:pt x="1746504" y="0"/>
                  </a:lnTo>
                  <a:lnTo>
                    <a:pt x="1758696" y="3048"/>
                  </a:lnTo>
                  <a:lnTo>
                    <a:pt x="1770888" y="4572"/>
                  </a:lnTo>
                  <a:lnTo>
                    <a:pt x="1781556" y="9144"/>
                  </a:lnTo>
                  <a:lnTo>
                    <a:pt x="109728" y="9144"/>
                  </a:lnTo>
                  <a:lnTo>
                    <a:pt x="97536" y="10668"/>
                  </a:lnTo>
                  <a:lnTo>
                    <a:pt x="86868" y="13716"/>
                  </a:lnTo>
                  <a:lnTo>
                    <a:pt x="88392" y="13716"/>
                  </a:lnTo>
                  <a:lnTo>
                    <a:pt x="67056" y="22860"/>
                  </a:lnTo>
                  <a:lnTo>
                    <a:pt x="57912" y="27432"/>
                  </a:lnTo>
                  <a:lnTo>
                    <a:pt x="51816" y="33528"/>
                  </a:lnTo>
                  <a:lnTo>
                    <a:pt x="50292" y="33528"/>
                  </a:lnTo>
                  <a:lnTo>
                    <a:pt x="41148" y="41148"/>
                  </a:lnTo>
                  <a:lnTo>
                    <a:pt x="42672" y="41148"/>
                  </a:lnTo>
                  <a:lnTo>
                    <a:pt x="35052" y="48768"/>
                  </a:lnTo>
                  <a:lnTo>
                    <a:pt x="22860" y="67056"/>
                  </a:lnTo>
                  <a:lnTo>
                    <a:pt x="18288" y="76200"/>
                  </a:lnTo>
                  <a:lnTo>
                    <a:pt x="13716" y="86868"/>
                  </a:lnTo>
                  <a:lnTo>
                    <a:pt x="15240" y="86868"/>
                  </a:lnTo>
                  <a:lnTo>
                    <a:pt x="12192" y="97536"/>
                  </a:lnTo>
                  <a:lnTo>
                    <a:pt x="10668" y="108204"/>
                  </a:lnTo>
                  <a:lnTo>
                    <a:pt x="9144" y="120396"/>
                  </a:lnTo>
                  <a:lnTo>
                    <a:pt x="9144" y="1042416"/>
                  </a:lnTo>
                  <a:lnTo>
                    <a:pt x="10668" y="1054608"/>
                  </a:lnTo>
                  <a:lnTo>
                    <a:pt x="10858" y="1054608"/>
                  </a:lnTo>
                  <a:lnTo>
                    <a:pt x="12192" y="1065276"/>
                  </a:lnTo>
                  <a:lnTo>
                    <a:pt x="12573" y="1065276"/>
                  </a:lnTo>
                  <a:lnTo>
                    <a:pt x="14859" y="1074420"/>
                  </a:lnTo>
                  <a:lnTo>
                    <a:pt x="13716" y="1074420"/>
                  </a:lnTo>
                  <a:lnTo>
                    <a:pt x="22860" y="1095756"/>
                  </a:lnTo>
                  <a:lnTo>
                    <a:pt x="23730" y="1095756"/>
                  </a:lnTo>
                  <a:lnTo>
                    <a:pt x="28956" y="1104900"/>
                  </a:lnTo>
                  <a:lnTo>
                    <a:pt x="29972" y="1104900"/>
                  </a:lnTo>
                  <a:lnTo>
                    <a:pt x="35052" y="1112520"/>
                  </a:lnTo>
                  <a:lnTo>
                    <a:pt x="42672" y="1120140"/>
                  </a:lnTo>
                  <a:lnTo>
                    <a:pt x="41148" y="1120140"/>
                  </a:lnTo>
                  <a:lnTo>
                    <a:pt x="77724" y="1144524"/>
                  </a:lnTo>
                  <a:lnTo>
                    <a:pt x="88392" y="1147572"/>
                  </a:lnTo>
                  <a:lnTo>
                    <a:pt x="86868" y="1147572"/>
                  </a:lnTo>
                  <a:lnTo>
                    <a:pt x="97536" y="1150620"/>
                  </a:lnTo>
                  <a:lnTo>
                    <a:pt x="109728" y="1152144"/>
                  </a:lnTo>
                  <a:lnTo>
                    <a:pt x="108204" y="1152144"/>
                  </a:lnTo>
                  <a:lnTo>
                    <a:pt x="120396" y="1153668"/>
                  </a:lnTo>
                  <a:lnTo>
                    <a:pt x="1778000" y="1153668"/>
                  </a:lnTo>
                  <a:lnTo>
                    <a:pt x="1770888" y="1156716"/>
                  </a:lnTo>
                  <a:lnTo>
                    <a:pt x="1758696" y="1159764"/>
                  </a:lnTo>
                  <a:lnTo>
                    <a:pt x="1734312" y="1162812"/>
                  </a:lnTo>
                  <a:close/>
                </a:path>
                <a:path w="1854834" h="1163320">
                  <a:moveTo>
                    <a:pt x="1805940" y="35052"/>
                  </a:moveTo>
                  <a:lnTo>
                    <a:pt x="1796796" y="27432"/>
                  </a:lnTo>
                  <a:lnTo>
                    <a:pt x="1787652" y="22860"/>
                  </a:lnTo>
                  <a:lnTo>
                    <a:pt x="1776984" y="18288"/>
                  </a:lnTo>
                  <a:lnTo>
                    <a:pt x="1778508" y="18288"/>
                  </a:lnTo>
                  <a:lnTo>
                    <a:pt x="1767840" y="13716"/>
                  </a:lnTo>
                  <a:lnTo>
                    <a:pt x="1757172" y="10668"/>
                  </a:lnTo>
                  <a:lnTo>
                    <a:pt x="1746504" y="9144"/>
                  </a:lnTo>
                  <a:lnTo>
                    <a:pt x="1781556" y="9144"/>
                  </a:lnTo>
                  <a:lnTo>
                    <a:pt x="1792224" y="13716"/>
                  </a:lnTo>
                  <a:lnTo>
                    <a:pt x="1801368" y="19812"/>
                  </a:lnTo>
                  <a:lnTo>
                    <a:pt x="1817827" y="33528"/>
                  </a:lnTo>
                  <a:lnTo>
                    <a:pt x="1804416" y="33528"/>
                  </a:lnTo>
                  <a:lnTo>
                    <a:pt x="1805940" y="35052"/>
                  </a:lnTo>
                  <a:close/>
                </a:path>
                <a:path w="1854834" h="1163320">
                  <a:moveTo>
                    <a:pt x="50292" y="35052"/>
                  </a:moveTo>
                  <a:lnTo>
                    <a:pt x="50292" y="33528"/>
                  </a:lnTo>
                  <a:lnTo>
                    <a:pt x="51816" y="33528"/>
                  </a:lnTo>
                  <a:lnTo>
                    <a:pt x="50292" y="35052"/>
                  </a:lnTo>
                  <a:close/>
                </a:path>
                <a:path w="1854834" h="1163320">
                  <a:moveTo>
                    <a:pt x="1853184" y="1054608"/>
                  </a:moveTo>
                  <a:lnTo>
                    <a:pt x="1845564" y="1054608"/>
                  </a:lnTo>
                  <a:lnTo>
                    <a:pt x="1845564" y="108204"/>
                  </a:lnTo>
                  <a:lnTo>
                    <a:pt x="1842516" y="97536"/>
                  </a:lnTo>
                  <a:lnTo>
                    <a:pt x="1844040" y="97536"/>
                  </a:lnTo>
                  <a:lnTo>
                    <a:pt x="1840992" y="86868"/>
                  </a:lnTo>
                  <a:lnTo>
                    <a:pt x="1836420" y="76200"/>
                  </a:lnTo>
                  <a:lnTo>
                    <a:pt x="1831848" y="67056"/>
                  </a:lnTo>
                  <a:lnTo>
                    <a:pt x="1825752" y="57912"/>
                  </a:lnTo>
                  <a:lnTo>
                    <a:pt x="1827276" y="57912"/>
                  </a:lnTo>
                  <a:lnTo>
                    <a:pt x="1819656" y="48768"/>
                  </a:lnTo>
                  <a:lnTo>
                    <a:pt x="1813560" y="41148"/>
                  </a:lnTo>
                  <a:lnTo>
                    <a:pt x="1804416" y="33528"/>
                  </a:lnTo>
                  <a:lnTo>
                    <a:pt x="1817827" y="33528"/>
                  </a:lnTo>
                  <a:lnTo>
                    <a:pt x="1819656" y="35052"/>
                  </a:lnTo>
                  <a:lnTo>
                    <a:pt x="1845564" y="73152"/>
                  </a:lnTo>
                  <a:lnTo>
                    <a:pt x="1854708" y="120396"/>
                  </a:lnTo>
                  <a:lnTo>
                    <a:pt x="1854708" y="1042416"/>
                  </a:lnTo>
                  <a:lnTo>
                    <a:pt x="1853184" y="1054608"/>
                  </a:lnTo>
                  <a:close/>
                </a:path>
                <a:path w="1854834" h="1163320">
                  <a:moveTo>
                    <a:pt x="10858" y="1054608"/>
                  </a:moveTo>
                  <a:lnTo>
                    <a:pt x="10668" y="1054608"/>
                  </a:lnTo>
                  <a:lnTo>
                    <a:pt x="10668" y="1053084"/>
                  </a:lnTo>
                  <a:lnTo>
                    <a:pt x="10858" y="1054608"/>
                  </a:lnTo>
                  <a:close/>
                </a:path>
                <a:path w="1854834" h="1163320">
                  <a:moveTo>
                    <a:pt x="1842516" y="1065276"/>
                  </a:moveTo>
                  <a:lnTo>
                    <a:pt x="1845564" y="1053084"/>
                  </a:lnTo>
                  <a:lnTo>
                    <a:pt x="1845564" y="1054608"/>
                  </a:lnTo>
                  <a:lnTo>
                    <a:pt x="1853184" y="1054608"/>
                  </a:lnTo>
                  <a:lnTo>
                    <a:pt x="1852041" y="1063752"/>
                  </a:lnTo>
                  <a:lnTo>
                    <a:pt x="1844040" y="1063752"/>
                  </a:lnTo>
                  <a:lnTo>
                    <a:pt x="1842516" y="1065276"/>
                  </a:lnTo>
                  <a:close/>
                </a:path>
                <a:path w="1854834" h="1163320">
                  <a:moveTo>
                    <a:pt x="12573" y="1065276"/>
                  </a:moveTo>
                  <a:lnTo>
                    <a:pt x="12192" y="1065276"/>
                  </a:lnTo>
                  <a:lnTo>
                    <a:pt x="12192" y="1063752"/>
                  </a:lnTo>
                  <a:lnTo>
                    <a:pt x="12573" y="1065276"/>
                  </a:lnTo>
                  <a:close/>
                </a:path>
                <a:path w="1854834" h="1163320">
                  <a:moveTo>
                    <a:pt x="1849047" y="1075944"/>
                  </a:moveTo>
                  <a:lnTo>
                    <a:pt x="1840992" y="1075944"/>
                  </a:lnTo>
                  <a:lnTo>
                    <a:pt x="1844040" y="1063752"/>
                  </a:lnTo>
                  <a:lnTo>
                    <a:pt x="1852041" y="1063752"/>
                  </a:lnTo>
                  <a:lnTo>
                    <a:pt x="1851660" y="1066800"/>
                  </a:lnTo>
                  <a:lnTo>
                    <a:pt x="1849047" y="1075944"/>
                  </a:lnTo>
                  <a:close/>
                </a:path>
                <a:path w="1854834" h="1163320">
                  <a:moveTo>
                    <a:pt x="15240" y="1075944"/>
                  </a:moveTo>
                  <a:lnTo>
                    <a:pt x="13716" y="1074420"/>
                  </a:lnTo>
                  <a:lnTo>
                    <a:pt x="14859" y="1074420"/>
                  </a:lnTo>
                  <a:lnTo>
                    <a:pt x="15240" y="1075944"/>
                  </a:lnTo>
                  <a:close/>
                </a:path>
                <a:path w="1854834" h="1163320">
                  <a:moveTo>
                    <a:pt x="1841500" y="1095756"/>
                  </a:moveTo>
                  <a:lnTo>
                    <a:pt x="1831848" y="1095756"/>
                  </a:lnTo>
                  <a:lnTo>
                    <a:pt x="1840992" y="1074420"/>
                  </a:lnTo>
                  <a:lnTo>
                    <a:pt x="1840992" y="1075944"/>
                  </a:lnTo>
                  <a:lnTo>
                    <a:pt x="1849047" y="1075944"/>
                  </a:lnTo>
                  <a:lnTo>
                    <a:pt x="1848612" y="1077468"/>
                  </a:lnTo>
                  <a:lnTo>
                    <a:pt x="1845564" y="1089660"/>
                  </a:lnTo>
                  <a:lnTo>
                    <a:pt x="1841500" y="1095756"/>
                  </a:lnTo>
                  <a:close/>
                </a:path>
                <a:path w="1854834" h="1163320">
                  <a:moveTo>
                    <a:pt x="23730" y="1095756"/>
                  </a:moveTo>
                  <a:lnTo>
                    <a:pt x="22860" y="1095756"/>
                  </a:lnTo>
                  <a:lnTo>
                    <a:pt x="22860" y="1094232"/>
                  </a:lnTo>
                  <a:lnTo>
                    <a:pt x="23730" y="1095756"/>
                  </a:lnTo>
                  <a:close/>
                </a:path>
                <a:path w="1854834" h="1163320">
                  <a:moveTo>
                    <a:pt x="1825752" y="1104900"/>
                  </a:moveTo>
                  <a:lnTo>
                    <a:pt x="1831848" y="1094232"/>
                  </a:lnTo>
                  <a:lnTo>
                    <a:pt x="1831848" y="1095756"/>
                  </a:lnTo>
                  <a:lnTo>
                    <a:pt x="1841500" y="1095756"/>
                  </a:lnTo>
                  <a:lnTo>
                    <a:pt x="1839468" y="1098804"/>
                  </a:lnTo>
                  <a:lnTo>
                    <a:pt x="1836855" y="1103376"/>
                  </a:lnTo>
                  <a:lnTo>
                    <a:pt x="1827276" y="1103376"/>
                  </a:lnTo>
                  <a:lnTo>
                    <a:pt x="1825752" y="1104900"/>
                  </a:lnTo>
                  <a:close/>
                </a:path>
                <a:path w="1854834" h="1163320">
                  <a:moveTo>
                    <a:pt x="29972" y="1104900"/>
                  </a:moveTo>
                  <a:lnTo>
                    <a:pt x="28956" y="1104900"/>
                  </a:lnTo>
                  <a:lnTo>
                    <a:pt x="28956" y="1103376"/>
                  </a:lnTo>
                  <a:lnTo>
                    <a:pt x="29972" y="1104900"/>
                  </a:lnTo>
                  <a:close/>
                </a:path>
                <a:path w="1854834" h="1163320">
                  <a:moveTo>
                    <a:pt x="1778000" y="1153668"/>
                  </a:moveTo>
                  <a:lnTo>
                    <a:pt x="1734312" y="1153668"/>
                  </a:lnTo>
                  <a:lnTo>
                    <a:pt x="1746504" y="1152144"/>
                  </a:lnTo>
                  <a:lnTo>
                    <a:pt x="1757172" y="1150620"/>
                  </a:lnTo>
                  <a:lnTo>
                    <a:pt x="1778508" y="1144524"/>
                  </a:lnTo>
                  <a:lnTo>
                    <a:pt x="1776984" y="1144524"/>
                  </a:lnTo>
                  <a:lnTo>
                    <a:pt x="1787652" y="1139952"/>
                  </a:lnTo>
                  <a:lnTo>
                    <a:pt x="1805940" y="1127760"/>
                  </a:lnTo>
                  <a:lnTo>
                    <a:pt x="1804416" y="1127760"/>
                  </a:lnTo>
                  <a:lnTo>
                    <a:pt x="1813560" y="1120140"/>
                  </a:lnTo>
                  <a:lnTo>
                    <a:pt x="1819656" y="1112520"/>
                  </a:lnTo>
                  <a:lnTo>
                    <a:pt x="1827276" y="1103376"/>
                  </a:lnTo>
                  <a:lnTo>
                    <a:pt x="1836855" y="1103376"/>
                  </a:lnTo>
                  <a:lnTo>
                    <a:pt x="1810512" y="1135380"/>
                  </a:lnTo>
                  <a:lnTo>
                    <a:pt x="1792224" y="1147572"/>
                  </a:lnTo>
                  <a:lnTo>
                    <a:pt x="1778000" y="1153668"/>
                  </a:lnTo>
                  <a:close/>
                </a:path>
              </a:pathLst>
            </a:custGeom>
            <a:solidFill>
              <a:srgbClr val="48B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564658" y="3201454"/>
            <a:ext cx="1682750" cy="6064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299720">
              <a:lnSpc>
                <a:spcPts val="2110"/>
              </a:lnSpc>
              <a:spcBef>
                <a:spcPts val="459"/>
              </a:spcBef>
            </a:pPr>
            <a:r>
              <a:rPr sz="2050" spc="-5" dirty="0">
                <a:latin typeface="Arial"/>
                <a:cs typeface="Arial"/>
              </a:rPr>
              <a:t>Наличие  </a:t>
            </a:r>
            <a:r>
              <a:rPr sz="2050" spc="5" dirty="0">
                <a:latin typeface="Arial"/>
                <a:cs typeface="Arial"/>
              </a:rPr>
              <a:t>а</a:t>
            </a:r>
            <a:r>
              <a:rPr sz="2050" spc="-20" dirty="0">
                <a:latin typeface="Arial"/>
                <a:cs typeface="Arial"/>
              </a:rPr>
              <a:t>к</a:t>
            </a:r>
            <a:r>
              <a:rPr sz="2050" spc="5" dirty="0">
                <a:latin typeface="Arial"/>
                <a:cs typeface="Arial"/>
              </a:rPr>
              <a:t>кр</a:t>
            </a:r>
            <a:r>
              <a:rPr sz="2050" spc="-55" dirty="0">
                <a:latin typeface="Arial"/>
                <a:cs typeface="Arial"/>
              </a:rPr>
              <a:t>е</a:t>
            </a:r>
            <a:r>
              <a:rPr sz="2050" spc="-10" dirty="0">
                <a:latin typeface="Arial"/>
                <a:cs typeface="Arial"/>
              </a:rPr>
              <a:t>д</a:t>
            </a:r>
            <a:r>
              <a:rPr sz="2050" spc="20" dirty="0">
                <a:latin typeface="Arial"/>
                <a:cs typeface="Arial"/>
              </a:rPr>
              <a:t>и</a:t>
            </a:r>
            <a:r>
              <a:rPr sz="2050" spc="-40" dirty="0">
                <a:latin typeface="Arial"/>
                <a:cs typeface="Arial"/>
              </a:rPr>
              <a:t>т</a:t>
            </a:r>
            <a:r>
              <a:rPr sz="2050" spc="5" dirty="0">
                <a:latin typeface="Arial"/>
                <a:cs typeface="Arial"/>
              </a:rPr>
              <a:t>а</a:t>
            </a:r>
            <a:r>
              <a:rPr sz="2050" spc="-10" dirty="0">
                <a:latin typeface="Arial"/>
                <a:cs typeface="Arial"/>
              </a:rPr>
              <a:t>ц</a:t>
            </a:r>
            <a:r>
              <a:rPr sz="2050" dirty="0">
                <a:latin typeface="Arial"/>
                <a:cs typeface="Arial"/>
              </a:rPr>
              <a:t>ии</a:t>
            </a:r>
            <a:endParaRPr sz="205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249668" y="4390644"/>
            <a:ext cx="2085339" cy="1161415"/>
            <a:chOff x="7249668" y="4390644"/>
            <a:chExt cx="2085339" cy="1161415"/>
          </a:xfrm>
        </p:grpSpPr>
        <p:sp>
          <p:nvSpPr>
            <p:cNvPr id="47" name="object 47"/>
            <p:cNvSpPr/>
            <p:nvPr/>
          </p:nvSpPr>
          <p:spPr>
            <a:xfrm>
              <a:off x="7249668" y="4966728"/>
              <a:ext cx="234950" cy="9525"/>
            </a:xfrm>
            <a:custGeom>
              <a:avLst/>
              <a:gdLst/>
              <a:ahLst/>
              <a:cxnLst/>
              <a:rect l="l" t="t" r="r" b="b"/>
              <a:pathLst>
                <a:path w="234950" h="9525">
                  <a:moveTo>
                    <a:pt x="234696" y="0"/>
                  </a:moveTo>
                  <a:lnTo>
                    <a:pt x="9144" y="0"/>
                  </a:lnTo>
                  <a:lnTo>
                    <a:pt x="4572" y="0"/>
                  </a:lnTo>
                  <a:lnTo>
                    <a:pt x="8623" y="4051"/>
                  </a:lnTo>
                  <a:lnTo>
                    <a:pt x="0" y="4051"/>
                  </a:lnTo>
                  <a:lnTo>
                    <a:pt x="0" y="9131"/>
                  </a:lnTo>
                  <a:lnTo>
                    <a:pt x="234696" y="9131"/>
                  </a:lnTo>
                  <a:lnTo>
                    <a:pt x="234696" y="4572"/>
                  </a:lnTo>
                  <a:lnTo>
                    <a:pt x="234696" y="4051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479792" y="4390644"/>
              <a:ext cx="1854835" cy="1161415"/>
            </a:xfrm>
            <a:custGeom>
              <a:avLst/>
              <a:gdLst/>
              <a:ahLst/>
              <a:cxnLst/>
              <a:rect l="l" t="t" r="r" b="b"/>
              <a:pathLst>
                <a:path w="1854834" h="1161414">
                  <a:moveTo>
                    <a:pt x="1746504" y="1161288"/>
                  </a:moveTo>
                  <a:lnTo>
                    <a:pt x="108204" y="1161288"/>
                  </a:lnTo>
                  <a:lnTo>
                    <a:pt x="96012" y="1159764"/>
                  </a:lnTo>
                  <a:lnTo>
                    <a:pt x="53340" y="1141476"/>
                  </a:lnTo>
                  <a:lnTo>
                    <a:pt x="21336" y="1109472"/>
                  </a:lnTo>
                  <a:lnTo>
                    <a:pt x="3048" y="1066800"/>
                  </a:lnTo>
                  <a:lnTo>
                    <a:pt x="0" y="1042416"/>
                  </a:lnTo>
                  <a:lnTo>
                    <a:pt x="0" y="118872"/>
                  </a:lnTo>
                  <a:lnTo>
                    <a:pt x="15240" y="62484"/>
                  </a:lnTo>
                  <a:lnTo>
                    <a:pt x="53340" y="19812"/>
                  </a:lnTo>
                  <a:lnTo>
                    <a:pt x="96012" y="1524"/>
                  </a:lnTo>
                  <a:lnTo>
                    <a:pt x="108204" y="0"/>
                  </a:lnTo>
                  <a:lnTo>
                    <a:pt x="1746504" y="0"/>
                  </a:lnTo>
                  <a:lnTo>
                    <a:pt x="1758696" y="1524"/>
                  </a:lnTo>
                  <a:lnTo>
                    <a:pt x="1770888" y="4572"/>
                  </a:lnTo>
                  <a:lnTo>
                    <a:pt x="1781556" y="9144"/>
                  </a:lnTo>
                  <a:lnTo>
                    <a:pt x="109728" y="9144"/>
                  </a:lnTo>
                  <a:lnTo>
                    <a:pt x="97536" y="10668"/>
                  </a:lnTo>
                  <a:lnTo>
                    <a:pt x="86868" y="13716"/>
                  </a:lnTo>
                  <a:lnTo>
                    <a:pt x="88392" y="13716"/>
                  </a:lnTo>
                  <a:lnTo>
                    <a:pt x="77724" y="16764"/>
                  </a:lnTo>
                  <a:lnTo>
                    <a:pt x="69723" y="21336"/>
                  </a:lnTo>
                  <a:lnTo>
                    <a:pt x="67056" y="21336"/>
                  </a:lnTo>
                  <a:lnTo>
                    <a:pt x="57912" y="27432"/>
                  </a:lnTo>
                  <a:lnTo>
                    <a:pt x="50292" y="33528"/>
                  </a:lnTo>
                  <a:lnTo>
                    <a:pt x="41148" y="41148"/>
                  </a:lnTo>
                  <a:lnTo>
                    <a:pt x="42672" y="41148"/>
                  </a:lnTo>
                  <a:lnTo>
                    <a:pt x="35052" y="48768"/>
                  </a:lnTo>
                  <a:lnTo>
                    <a:pt x="22860" y="67056"/>
                  </a:lnTo>
                  <a:lnTo>
                    <a:pt x="18288" y="76200"/>
                  </a:lnTo>
                  <a:lnTo>
                    <a:pt x="13716" y="86868"/>
                  </a:lnTo>
                  <a:lnTo>
                    <a:pt x="15240" y="86868"/>
                  </a:lnTo>
                  <a:lnTo>
                    <a:pt x="12192" y="97536"/>
                  </a:lnTo>
                  <a:lnTo>
                    <a:pt x="10668" y="108204"/>
                  </a:lnTo>
                  <a:lnTo>
                    <a:pt x="9334" y="118872"/>
                  </a:lnTo>
                  <a:lnTo>
                    <a:pt x="9144" y="118872"/>
                  </a:lnTo>
                  <a:lnTo>
                    <a:pt x="9144" y="1042416"/>
                  </a:lnTo>
                  <a:lnTo>
                    <a:pt x="10668" y="1053084"/>
                  </a:lnTo>
                  <a:lnTo>
                    <a:pt x="12192" y="1065276"/>
                  </a:lnTo>
                  <a:lnTo>
                    <a:pt x="12573" y="1065276"/>
                  </a:lnTo>
                  <a:lnTo>
                    <a:pt x="14859" y="1074420"/>
                  </a:lnTo>
                  <a:lnTo>
                    <a:pt x="13716" y="1074420"/>
                  </a:lnTo>
                  <a:lnTo>
                    <a:pt x="22860" y="1095756"/>
                  </a:lnTo>
                  <a:lnTo>
                    <a:pt x="23876" y="1095756"/>
                  </a:lnTo>
                  <a:lnTo>
                    <a:pt x="35052" y="1112520"/>
                  </a:lnTo>
                  <a:lnTo>
                    <a:pt x="42672" y="1120140"/>
                  </a:lnTo>
                  <a:lnTo>
                    <a:pt x="41148" y="1120140"/>
                  </a:lnTo>
                  <a:lnTo>
                    <a:pt x="50292" y="1127760"/>
                  </a:lnTo>
                  <a:lnTo>
                    <a:pt x="57912" y="1133856"/>
                  </a:lnTo>
                  <a:lnTo>
                    <a:pt x="67056" y="1139952"/>
                  </a:lnTo>
                  <a:lnTo>
                    <a:pt x="77724" y="1144524"/>
                  </a:lnTo>
                  <a:lnTo>
                    <a:pt x="88392" y="1147572"/>
                  </a:lnTo>
                  <a:lnTo>
                    <a:pt x="86868" y="1147572"/>
                  </a:lnTo>
                  <a:lnTo>
                    <a:pt x="97536" y="1150620"/>
                  </a:lnTo>
                  <a:lnTo>
                    <a:pt x="109728" y="1152144"/>
                  </a:lnTo>
                  <a:lnTo>
                    <a:pt x="1781556" y="1152144"/>
                  </a:lnTo>
                  <a:lnTo>
                    <a:pt x="1770888" y="1156716"/>
                  </a:lnTo>
                  <a:lnTo>
                    <a:pt x="1758696" y="1159764"/>
                  </a:lnTo>
                  <a:lnTo>
                    <a:pt x="1746504" y="1161288"/>
                  </a:lnTo>
                  <a:close/>
                </a:path>
                <a:path w="1854834" h="1161414">
                  <a:moveTo>
                    <a:pt x="1787652" y="22860"/>
                  </a:moveTo>
                  <a:lnTo>
                    <a:pt x="1776984" y="16764"/>
                  </a:lnTo>
                  <a:lnTo>
                    <a:pt x="1778508" y="16764"/>
                  </a:lnTo>
                  <a:lnTo>
                    <a:pt x="1757172" y="10668"/>
                  </a:lnTo>
                  <a:lnTo>
                    <a:pt x="1746504" y="9144"/>
                  </a:lnTo>
                  <a:lnTo>
                    <a:pt x="1781556" y="9144"/>
                  </a:lnTo>
                  <a:lnTo>
                    <a:pt x="1792224" y="13716"/>
                  </a:lnTo>
                  <a:lnTo>
                    <a:pt x="1801368" y="19812"/>
                  </a:lnTo>
                  <a:lnTo>
                    <a:pt x="1803196" y="21336"/>
                  </a:lnTo>
                  <a:lnTo>
                    <a:pt x="1787652" y="21336"/>
                  </a:lnTo>
                  <a:lnTo>
                    <a:pt x="1787652" y="22860"/>
                  </a:lnTo>
                  <a:close/>
                </a:path>
                <a:path w="1854834" h="1161414">
                  <a:moveTo>
                    <a:pt x="67056" y="22860"/>
                  </a:moveTo>
                  <a:lnTo>
                    <a:pt x="67056" y="21336"/>
                  </a:lnTo>
                  <a:lnTo>
                    <a:pt x="69723" y="21336"/>
                  </a:lnTo>
                  <a:lnTo>
                    <a:pt x="67056" y="22860"/>
                  </a:lnTo>
                  <a:close/>
                </a:path>
                <a:path w="1854834" h="1161414">
                  <a:moveTo>
                    <a:pt x="1842516" y="1065276"/>
                  </a:moveTo>
                  <a:lnTo>
                    <a:pt x="1845564" y="1053084"/>
                  </a:lnTo>
                  <a:lnTo>
                    <a:pt x="1845564" y="108204"/>
                  </a:lnTo>
                  <a:lnTo>
                    <a:pt x="1842516" y="97536"/>
                  </a:lnTo>
                  <a:lnTo>
                    <a:pt x="1844040" y="97536"/>
                  </a:lnTo>
                  <a:lnTo>
                    <a:pt x="1840992" y="86868"/>
                  </a:lnTo>
                  <a:lnTo>
                    <a:pt x="1836420" y="76200"/>
                  </a:lnTo>
                  <a:lnTo>
                    <a:pt x="1831848" y="67056"/>
                  </a:lnTo>
                  <a:lnTo>
                    <a:pt x="1825752" y="57912"/>
                  </a:lnTo>
                  <a:lnTo>
                    <a:pt x="1827276" y="57912"/>
                  </a:lnTo>
                  <a:lnTo>
                    <a:pt x="1819656" y="48768"/>
                  </a:lnTo>
                  <a:lnTo>
                    <a:pt x="1813560" y="41148"/>
                  </a:lnTo>
                  <a:lnTo>
                    <a:pt x="1804416" y="33528"/>
                  </a:lnTo>
                  <a:lnTo>
                    <a:pt x="1805940" y="33528"/>
                  </a:lnTo>
                  <a:lnTo>
                    <a:pt x="1787652" y="21336"/>
                  </a:lnTo>
                  <a:lnTo>
                    <a:pt x="1803196" y="21336"/>
                  </a:lnTo>
                  <a:lnTo>
                    <a:pt x="1833372" y="51816"/>
                  </a:lnTo>
                  <a:lnTo>
                    <a:pt x="1851660" y="96012"/>
                  </a:lnTo>
                  <a:lnTo>
                    <a:pt x="1854708" y="118872"/>
                  </a:lnTo>
                  <a:lnTo>
                    <a:pt x="1854708" y="1042416"/>
                  </a:lnTo>
                  <a:lnTo>
                    <a:pt x="1852041" y="1063752"/>
                  </a:lnTo>
                  <a:lnTo>
                    <a:pt x="1844040" y="1063752"/>
                  </a:lnTo>
                  <a:lnTo>
                    <a:pt x="1842516" y="1065276"/>
                  </a:lnTo>
                  <a:close/>
                </a:path>
                <a:path w="1854834" h="1161414">
                  <a:moveTo>
                    <a:pt x="9144" y="120396"/>
                  </a:moveTo>
                  <a:lnTo>
                    <a:pt x="9144" y="118872"/>
                  </a:lnTo>
                  <a:lnTo>
                    <a:pt x="9334" y="118872"/>
                  </a:lnTo>
                  <a:lnTo>
                    <a:pt x="9144" y="120396"/>
                  </a:lnTo>
                  <a:close/>
                </a:path>
                <a:path w="1854834" h="1161414">
                  <a:moveTo>
                    <a:pt x="12573" y="1065276"/>
                  </a:moveTo>
                  <a:lnTo>
                    <a:pt x="12192" y="1065276"/>
                  </a:lnTo>
                  <a:lnTo>
                    <a:pt x="12192" y="1063752"/>
                  </a:lnTo>
                  <a:lnTo>
                    <a:pt x="12573" y="1065276"/>
                  </a:lnTo>
                  <a:close/>
                </a:path>
                <a:path w="1854834" h="1161414">
                  <a:moveTo>
                    <a:pt x="1849047" y="1075944"/>
                  </a:moveTo>
                  <a:lnTo>
                    <a:pt x="1840992" y="1075944"/>
                  </a:lnTo>
                  <a:lnTo>
                    <a:pt x="1844040" y="1063752"/>
                  </a:lnTo>
                  <a:lnTo>
                    <a:pt x="1852041" y="1063752"/>
                  </a:lnTo>
                  <a:lnTo>
                    <a:pt x="1851660" y="1066800"/>
                  </a:lnTo>
                  <a:lnTo>
                    <a:pt x="1849047" y="1075944"/>
                  </a:lnTo>
                  <a:close/>
                </a:path>
                <a:path w="1854834" h="1161414">
                  <a:moveTo>
                    <a:pt x="15240" y="1075944"/>
                  </a:moveTo>
                  <a:lnTo>
                    <a:pt x="13716" y="1074420"/>
                  </a:lnTo>
                  <a:lnTo>
                    <a:pt x="14859" y="1074420"/>
                  </a:lnTo>
                  <a:lnTo>
                    <a:pt x="15240" y="1075944"/>
                  </a:lnTo>
                  <a:close/>
                </a:path>
                <a:path w="1854834" h="1161414">
                  <a:moveTo>
                    <a:pt x="1841209" y="1095756"/>
                  </a:moveTo>
                  <a:lnTo>
                    <a:pt x="1831848" y="1095756"/>
                  </a:lnTo>
                  <a:lnTo>
                    <a:pt x="1840992" y="1074420"/>
                  </a:lnTo>
                  <a:lnTo>
                    <a:pt x="1840992" y="1075944"/>
                  </a:lnTo>
                  <a:lnTo>
                    <a:pt x="1849047" y="1075944"/>
                  </a:lnTo>
                  <a:lnTo>
                    <a:pt x="1845564" y="1088136"/>
                  </a:lnTo>
                  <a:lnTo>
                    <a:pt x="1841209" y="1095756"/>
                  </a:lnTo>
                  <a:close/>
                </a:path>
                <a:path w="1854834" h="1161414">
                  <a:moveTo>
                    <a:pt x="23876" y="1095756"/>
                  </a:moveTo>
                  <a:lnTo>
                    <a:pt x="22860" y="1095756"/>
                  </a:lnTo>
                  <a:lnTo>
                    <a:pt x="22860" y="1094232"/>
                  </a:lnTo>
                  <a:lnTo>
                    <a:pt x="23876" y="1095756"/>
                  </a:lnTo>
                  <a:close/>
                </a:path>
                <a:path w="1854834" h="1161414">
                  <a:moveTo>
                    <a:pt x="1781556" y="1152144"/>
                  </a:moveTo>
                  <a:lnTo>
                    <a:pt x="1746504" y="1152144"/>
                  </a:lnTo>
                  <a:lnTo>
                    <a:pt x="1757172" y="1150620"/>
                  </a:lnTo>
                  <a:lnTo>
                    <a:pt x="1778508" y="1144524"/>
                  </a:lnTo>
                  <a:lnTo>
                    <a:pt x="1776984" y="1144524"/>
                  </a:lnTo>
                  <a:lnTo>
                    <a:pt x="1787652" y="1139952"/>
                  </a:lnTo>
                  <a:lnTo>
                    <a:pt x="1805940" y="1127760"/>
                  </a:lnTo>
                  <a:lnTo>
                    <a:pt x="1804416" y="1127760"/>
                  </a:lnTo>
                  <a:lnTo>
                    <a:pt x="1813560" y="1120140"/>
                  </a:lnTo>
                  <a:lnTo>
                    <a:pt x="1819656" y="1112520"/>
                  </a:lnTo>
                  <a:lnTo>
                    <a:pt x="1827276" y="1103376"/>
                  </a:lnTo>
                  <a:lnTo>
                    <a:pt x="1825752" y="1103376"/>
                  </a:lnTo>
                  <a:lnTo>
                    <a:pt x="1831848" y="1094232"/>
                  </a:lnTo>
                  <a:lnTo>
                    <a:pt x="1831848" y="1095756"/>
                  </a:lnTo>
                  <a:lnTo>
                    <a:pt x="1841209" y="1095756"/>
                  </a:lnTo>
                  <a:lnTo>
                    <a:pt x="1833372" y="1109472"/>
                  </a:lnTo>
                  <a:lnTo>
                    <a:pt x="1827276" y="1118616"/>
                  </a:lnTo>
                  <a:lnTo>
                    <a:pt x="1819656" y="1126236"/>
                  </a:lnTo>
                  <a:lnTo>
                    <a:pt x="1801368" y="1141476"/>
                  </a:lnTo>
                  <a:lnTo>
                    <a:pt x="1792224" y="1147572"/>
                  </a:lnTo>
                  <a:lnTo>
                    <a:pt x="1781556" y="1152144"/>
                  </a:lnTo>
                  <a:close/>
                </a:path>
              </a:pathLst>
            </a:custGeom>
            <a:solidFill>
              <a:srgbClr val="59B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668238" y="4643173"/>
            <a:ext cx="1476375" cy="6064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196215">
              <a:lnSpc>
                <a:spcPts val="2110"/>
              </a:lnSpc>
              <a:spcBef>
                <a:spcPts val="459"/>
              </a:spcBef>
            </a:pPr>
            <a:r>
              <a:rPr sz="2050" spc="-5" dirty="0">
                <a:latin typeface="Arial"/>
                <a:cs typeface="Arial"/>
              </a:rPr>
              <a:t>Наличие  </a:t>
            </a:r>
            <a:r>
              <a:rPr sz="2050" spc="25" dirty="0">
                <a:latin typeface="Arial"/>
                <a:cs typeface="Arial"/>
              </a:rPr>
              <a:t>к</a:t>
            </a:r>
            <a:r>
              <a:rPr sz="2050" spc="5" dirty="0">
                <a:latin typeface="Arial"/>
                <a:cs typeface="Arial"/>
              </a:rPr>
              <a:t>о</a:t>
            </a:r>
            <a:r>
              <a:rPr sz="2050" spc="-5" dirty="0">
                <a:latin typeface="Arial"/>
                <a:cs typeface="Arial"/>
              </a:rPr>
              <a:t>н</a:t>
            </a:r>
            <a:r>
              <a:rPr sz="2050" spc="-20" dirty="0">
                <a:latin typeface="Arial"/>
                <a:cs typeface="Arial"/>
              </a:rPr>
              <a:t>т</a:t>
            </a:r>
            <a:r>
              <a:rPr sz="2050" dirty="0">
                <a:latin typeface="Arial"/>
                <a:cs typeface="Arial"/>
              </a:rPr>
              <a:t>и</a:t>
            </a:r>
            <a:r>
              <a:rPr sz="2050" spc="-5" dirty="0">
                <a:latin typeface="Arial"/>
                <a:cs typeface="Arial"/>
              </a:rPr>
              <a:t>н</a:t>
            </a:r>
            <a:r>
              <a:rPr sz="2050" spc="-55" dirty="0">
                <a:latin typeface="Arial"/>
                <a:cs typeface="Arial"/>
              </a:rPr>
              <a:t>г</a:t>
            </a:r>
            <a:r>
              <a:rPr sz="2050" spc="5" dirty="0">
                <a:latin typeface="Arial"/>
                <a:cs typeface="Arial"/>
              </a:rPr>
              <a:t>е</a:t>
            </a:r>
            <a:r>
              <a:rPr sz="2050" spc="-5" dirty="0">
                <a:latin typeface="Arial"/>
                <a:cs typeface="Arial"/>
              </a:rPr>
              <a:t>н</a:t>
            </a:r>
            <a:r>
              <a:rPr sz="2050" spc="-40" dirty="0">
                <a:latin typeface="Arial"/>
                <a:cs typeface="Arial"/>
              </a:rPr>
              <a:t>т</a:t>
            </a:r>
            <a:r>
              <a:rPr sz="2050" dirty="0">
                <a:latin typeface="Arial"/>
                <a:cs typeface="Arial"/>
              </a:rPr>
              <a:t>а</a:t>
            </a:r>
            <a:endParaRPr sz="205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7249668" y="2665729"/>
            <a:ext cx="2084959" cy="4466514"/>
            <a:chOff x="7249668" y="2665729"/>
            <a:chExt cx="2084959" cy="4466514"/>
          </a:xfrm>
        </p:grpSpPr>
        <p:sp>
          <p:nvSpPr>
            <p:cNvPr id="51" name="object 51"/>
            <p:cNvSpPr/>
            <p:nvPr/>
          </p:nvSpPr>
          <p:spPr>
            <a:xfrm>
              <a:off x="7249668" y="2665729"/>
              <a:ext cx="234950" cy="3751579"/>
            </a:xfrm>
            <a:custGeom>
              <a:avLst/>
              <a:gdLst/>
              <a:ahLst/>
              <a:cxnLst/>
              <a:rect l="l" t="t" r="r" b="b"/>
              <a:pathLst>
                <a:path w="234950" h="3751579">
                  <a:moveTo>
                    <a:pt x="234696" y="3742702"/>
                  </a:moveTo>
                  <a:lnTo>
                    <a:pt x="9144" y="3742702"/>
                  </a:lnTo>
                  <a:lnTo>
                    <a:pt x="9144" y="0"/>
                  </a:lnTo>
                  <a:lnTo>
                    <a:pt x="0" y="0"/>
                  </a:lnTo>
                  <a:lnTo>
                    <a:pt x="0" y="3747770"/>
                  </a:lnTo>
                  <a:lnTo>
                    <a:pt x="0" y="3751580"/>
                  </a:lnTo>
                  <a:lnTo>
                    <a:pt x="234696" y="3751580"/>
                  </a:lnTo>
                  <a:lnTo>
                    <a:pt x="234696" y="3747770"/>
                  </a:lnTo>
                  <a:lnTo>
                    <a:pt x="9144" y="3747770"/>
                  </a:lnTo>
                  <a:lnTo>
                    <a:pt x="9144" y="3747274"/>
                  </a:lnTo>
                  <a:lnTo>
                    <a:pt x="234696" y="3747274"/>
                  </a:lnTo>
                  <a:lnTo>
                    <a:pt x="234696" y="3742702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484364" y="5836920"/>
              <a:ext cx="1846071" cy="1295323"/>
            </a:xfrm>
            <a:custGeom>
              <a:avLst/>
              <a:gdLst/>
              <a:ahLst/>
              <a:cxnLst/>
              <a:rect l="l" t="t" r="r" b="b"/>
              <a:pathLst>
                <a:path w="1845945" h="1152525">
                  <a:moveTo>
                    <a:pt x="1729739" y="1152144"/>
                  </a:moveTo>
                  <a:lnTo>
                    <a:pt x="115824" y="1152144"/>
                  </a:lnTo>
                  <a:lnTo>
                    <a:pt x="70723" y="1143047"/>
                  </a:lnTo>
                  <a:lnTo>
                    <a:pt x="33909" y="1118235"/>
                  </a:lnTo>
                  <a:lnTo>
                    <a:pt x="9096" y="1081420"/>
                  </a:lnTo>
                  <a:lnTo>
                    <a:pt x="0" y="1036319"/>
                  </a:lnTo>
                  <a:lnTo>
                    <a:pt x="0" y="114300"/>
                  </a:lnTo>
                  <a:lnTo>
                    <a:pt x="9096" y="69437"/>
                  </a:lnTo>
                  <a:lnTo>
                    <a:pt x="33909" y="33146"/>
                  </a:lnTo>
                  <a:lnTo>
                    <a:pt x="70723" y="8858"/>
                  </a:lnTo>
                  <a:lnTo>
                    <a:pt x="115824" y="0"/>
                  </a:lnTo>
                  <a:lnTo>
                    <a:pt x="1729739" y="0"/>
                  </a:lnTo>
                  <a:lnTo>
                    <a:pt x="1774840" y="8858"/>
                  </a:lnTo>
                  <a:lnTo>
                    <a:pt x="1811655" y="33146"/>
                  </a:lnTo>
                  <a:lnTo>
                    <a:pt x="1836467" y="69437"/>
                  </a:lnTo>
                  <a:lnTo>
                    <a:pt x="1845564" y="114300"/>
                  </a:lnTo>
                  <a:lnTo>
                    <a:pt x="1845564" y="1036319"/>
                  </a:lnTo>
                  <a:lnTo>
                    <a:pt x="1836467" y="1081420"/>
                  </a:lnTo>
                  <a:lnTo>
                    <a:pt x="1811655" y="1118235"/>
                  </a:lnTo>
                  <a:lnTo>
                    <a:pt x="1774840" y="1143047"/>
                  </a:lnTo>
                  <a:lnTo>
                    <a:pt x="1729739" y="1152144"/>
                  </a:lnTo>
                  <a:close/>
                </a:path>
              </a:pathLst>
            </a:custGeom>
            <a:solidFill>
              <a:srgbClr val="FBE4D6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479792" y="5832348"/>
              <a:ext cx="1854835" cy="1161415"/>
            </a:xfrm>
            <a:custGeom>
              <a:avLst/>
              <a:gdLst/>
              <a:ahLst/>
              <a:cxnLst/>
              <a:rect l="l" t="t" r="r" b="b"/>
              <a:pathLst>
                <a:path w="1854834" h="1161415">
                  <a:moveTo>
                    <a:pt x="1746504" y="1161288"/>
                  </a:moveTo>
                  <a:lnTo>
                    <a:pt x="108204" y="1161288"/>
                  </a:lnTo>
                  <a:lnTo>
                    <a:pt x="96012" y="1159764"/>
                  </a:lnTo>
                  <a:lnTo>
                    <a:pt x="53340" y="1141476"/>
                  </a:lnTo>
                  <a:lnTo>
                    <a:pt x="21336" y="1107948"/>
                  </a:lnTo>
                  <a:lnTo>
                    <a:pt x="15240" y="1098804"/>
                  </a:lnTo>
                  <a:lnTo>
                    <a:pt x="6096" y="1077468"/>
                  </a:lnTo>
                  <a:lnTo>
                    <a:pt x="3048" y="1065276"/>
                  </a:lnTo>
                  <a:lnTo>
                    <a:pt x="1524" y="1054608"/>
                  </a:lnTo>
                  <a:lnTo>
                    <a:pt x="0" y="1042416"/>
                  </a:lnTo>
                  <a:lnTo>
                    <a:pt x="0" y="118872"/>
                  </a:lnTo>
                  <a:lnTo>
                    <a:pt x="15240" y="62484"/>
                  </a:lnTo>
                  <a:lnTo>
                    <a:pt x="44196" y="25908"/>
                  </a:lnTo>
                  <a:lnTo>
                    <a:pt x="85344" y="4572"/>
                  </a:lnTo>
                  <a:lnTo>
                    <a:pt x="108204" y="0"/>
                  </a:lnTo>
                  <a:lnTo>
                    <a:pt x="1746504" y="0"/>
                  </a:lnTo>
                  <a:lnTo>
                    <a:pt x="1758696" y="1524"/>
                  </a:lnTo>
                  <a:lnTo>
                    <a:pt x="1770888" y="4572"/>
                  </a:lnTo>
                  <a:lnTo>
                    <a:pt x="1778000" y="7620"/>
                  </a:lnTo>
                  <a:lnTo>
                    <a:pt x="120396" y="7620"/>
                  </a:lnTo>
                  <a:lnTo>
                    <a:pt x="108204" y="9144"/>
                  </a:lnTo>
                  <a:lnTo>
                    <a:pt x="109728" y="9144"/>
                  </a:lnTo>
                  <a:lnTo>
                    <a:pt x="97536" y="10668"/>
                  </a:lnTo>
                  <a:lnTo>
                    <a:pt x="86868" y="13716"/>
                  </a:lnTo>
                  <a:lnTo>
                    <a:pt x="88392" y="13716"/>
                  </a:lnTo>
                  <a:lnTo>
                    <a:pt x="77724" y="16764"/>
                  </a:lnTo>
                  <a:lnTo>
                    <a:pt x="67056" y="21336"/>
                  </a:lnTo>
                  <a:lnTo>
                    <a:pt x="57912" y="27432"/>
                  </a:lnTo>
                  <a:lnTo>
                    <a:pt x="50292" y="33528"/>
                  </a:lnTo>
                  <a:lnTo>
                    <a:pt x="41148" y="41148"/>
                  </a:lnTo>
                  <a:lnTo>
                    <a:pt x="42672" y="41148"/>
                  </a:lnTo>
                  <a:lnTo>
                    <a:pt x="35052" y="48768"/>
                  </a:lnTo>
                  <a:lnTo>
                    <a:pt x="29972" y="56388"/>
                  </a:lnTo>
                  <a:lnTo>
                    <a:pt x="28956" y="56388"/>
                  </a:lnTo>
                  <a:lnTo>
                    <a:pt x="23730" y="65532"/>
                  </a:lnTo>
                  <a:lnTo>
                    <a:pt x="22860" y="65532"/>
                  </a:lnTo>
                  <a:lnTo>
                    <a:pt x="13716" y="86868"/>
                  </a:lnTo>
                  <a:lnTo>
                    <a:pt x="14859" y="86868"/>
                  </a:lnTo>
                  <a:lnTo>
                    <a:pt x="12573" y="96012"/>
                  </a:lnTo>
                  <a:lnTo>
                    <a:pt x="12192" y="96012"/>
                  </a:lnTo>
                  <a:lnTo>
                    <a:pt x="10668" y="108204"/>
                  </a:lnTo>
                  <a:lnTo>
                    <a:pt x="9144" y="118872"/>
                  </a:lnTo>
                  <a:lnTo>
                    <a:pt x="9144" y="1042416"/>
                  </a:lnTo>
                  <a:lnTo>
                    <a:pt x="9334" y="1042416"/>
                  </a:lnTo>
                  <a:lnTo>
                    <a:pt x="10668" y="1053084"/>
                  </a:lnTo>
                  <a:lnTo>
                    <a:pt x="12192" y="1063752"/>
                  </a:lnTo>
                  <a:lnTo>
                    <a:pt x="15240" y="1074420"/>
                  </a:lnTo>
                  <a:lnTo>
                    <a:pt x="13716" y="1074420"/>
                  </a:lnTo>
                  <a:lnTo>
                    <a:pt x="18288" y="1085088"/>
                  </a:lnTo>
                  <a:lnTo>
                    <a:pt x="22860" y="1094232"/>
                  </a:lnTo>
                  <a:lnTo>
                    <a:pt x="35052" y="1112520"/>
                  </a:lnTo>
                  <a:lnTo>
                    <a:pt x="42672" y="1120140"/>
                  </a:lnTo>
                  <a:lnTo>
                    <a:pt x="41148" y="1120140"/>
                  </a:lnTo>
                  <a:lnTo>
                    <a:pt x="50292" y="1127760"/>
                  </a:lnTo>
                  <a:lnTo>
                    <a:pt x="57912" y="1133856"/>
                  </a:lnTo>
                  <a:lnTo>
                    <a:pt x="67056" y="1139952"/>
                  </a:lnTo>
                  <a:lnTo>
                    <a:pt x="69723" y="1139952"/>
                  </a:lnTo>
                  <a:lnTo>
                    <a:pt x="77724" y="1144524"/>
                  </a:lnTo>
                  <a:lnTo>
                    <a:pt x="81280" y="1144524"/>
                  </a:lnTo>
                  <a:lnTo>
                    <a:pt x="88392" y="1147572"/>
                  </a:lnTo>
                  <a:lnTo>
                    <a:pt x="86868" y="1147572"/>
                  </a:lnTo>
                  <a:lnTo>
                    <a:pt x="97536" y="1150620"/>
                  </a:lnTo>
                  <a:lnTo>
                    <a:pt x="109728" y="1152144"/>
                  </a:lnTo>
                  <a:lnTo>
                    <a:pt x="1781556" y="1152144"/>
                  </a:lnTo>
                  <a:lnTo>
                    <a:pt x="1770888" y="1156716"/>
                  </a:lnTo>
                  <a:lnTo>
                    <a:pt x="1758696" y="1159764"/>
                  </a:lnTo>
                  <a:lnTo>
                    <a:pt x="1746504" y="1161288"/>
                  </a:lnTo>
                  <a:close/>
                </a:path>
                <a:path w="1854834" h="1161415">
                  <a:moveTo>
                    <a:pt x="1836855" y="57912"/>
                  </a:moveTo>
                  <a:lnTo>
                    <a:pt x="1827276" y="57912"/>
                  </a:lnTo>
                  <a:lnTo>
                    <a:pt x="1819656" y="48768"/>
                  </a:lnTo>
                  <a:lnTo>
                    <a:pt x="1813560" y="41148"/>
                  </a:lnTo>
                  <a:lnTo>
                    <a:pt x="1804416" y="33528"/>
                  </a:lnTo>
                  <a:lnTo>
                    <a:pt x="1805940" y="33528"/>
                  </a:lnTo>
                  <a:lnTo>
                    <a:pt x="1787652" y="21336"/>
                  </a:lnTo>
                  <a:lnTo>
                    <a:pt x="1776984" y="16764"/>
                  </a:lnTo>
                  <a:lnTo>
                    <a:pt x="1778508" y="16764"/>
                  </a:lnTo>
                  <a:lnTo>
                    <a:pt x="1757172" y="10668"/>
                  </a:lnTo>
                  <a:lnTo>
                    <a:pt x="1746504" y="9144"/>
                  </a:lnTo>
                  <a:lnTo>
                    <a:pt x="1734312" y="7620"/>
                  </a:lnTo>
                  <a:lnTo>
                    <a:pt x="1778000" y="7620"/>
                  </a:lnTo>
                  <a:lnTo>
                    <a:pt x="1792224" y="13716"/>
                  </a:lnTo>
                  <a:lnTo>
                    <a:pt x="1810512" y="25908"/>
                  </a:lnTo>
                  <a:lnTo>
                    <a:pt x="1827276" y="42672"/>
                  </a:lnTo>
                  <a:lnTo>
                    <a:pt x="1833372" y="51816"/>
                  </a:lnTo>
                  <a:lnTo>
                    <a:pt x="1836855" y="57912"/>
                  </a:lnTo>
                  <a:close/>
                </a:path>
                <a:path w="1854834" h="1161415">
                  <a:moveTo>
                    <a:pt x="28956" y="57912"/>
                  </a:moveTo>
                  <a:lnTo>
                    <a:pt x="28956" y="56388"/>
                  </a:lnTo>
                  <a:lnTo>
                    <a:pt x="29972" y="56388"/>
                  </a:lnTo>
                  <a:lnTo>
                    <a:pt x="28956" y="57912"/>
                  </a:lnTo>
                  <a:close/>
                </a:path>
                <a:path w="1854834" h="1161415">
                  <a:moveTo>
                    <a:pt x="1831848" y="67056"/>
                  </a:moveTo>
                  <a:lnTo>
                    <a:pt x="1825752" y="56388"/>
                  </a:lnTo>
                  <a:lnTo>
                    <a:pt x="1827276" y="57912"/>
                  </a:lnTo>
                  <a:lnTo>
                    <a:pt x="1836855" y="57912"/>
                  </a:lnTo>
                  <a:lnTo>
                    <a:pt x="1841209" y="65532"/>
                  </a:lnTo>
                  <a:lnTo>
                    <a:pt x="1831848" y="65532"/>
                  </a:lnTo>
                  <a:lnTo>
                    <a:pt x="1831848" y="67056"/>
                  </a:lnTo>
                  <a:close/>
                </a:path>
                <a:path w="1854834" h="1161415">
                  <a:moveTo>
                    <a:pt x="22860" y="67056"/>
                  </a:moveTo>
                  <a:lnTo>
                    <a:pt x="22860" y="65532"/>
                  </a:lnTo>
                  <a:lnTo>
                    <a:pt x="23730" y="65532"/>
                  </a:lnTo>
                  <a:lnTo>
                    <a:pt x="22860" y="67056"/>
                  </a:lnTo>
                  <a:close/>
                </a:path>
                <a:path w="1854834" h="1161415">
                  <a:moveTo>
                    <a:pt x="1840992" y="86868"/>
                  </a:moveTo>
                  <a:lnTo>
                    <a:pt x="1831848" y="65532"/>
                  </a:lnTo>
                  <a:lnTo>
                    <a:pt x="1841209" y="65532"/>
                  </a:lnTo>
                  <a:lnTo>
                    <a:pt x="1845564" y="73152"/>
                  </a:lnTo>
                  <a:lnTo>
                    <a:pt x="1849047" y="85344"/>
                  </a:lnTo>
                  <a:lnTo>
                    <a:pt x="1840992" y="85344"/>
                  </a:lnTo>
                  <a:lnTo>
                    <a:pt x="1840992" y="86868"/>
                  </a:lnTo>
                  <a:close/>
                </a:path>
                <a:path w="1854834" h="1161415">
                  <a:moveTo>
                    <a:pt x="14859" y="86868"/>
                  </a:moveTo>
                  <a:lnTo>
                    <a:pt x="13716" y="86868"/>
                  </a:lnTo>
                  <a:lnTo>
                    <a:pt x="15240" y="85344"/>
                  </a:lnTo>
                  <a:lnTo>
                    <a:pt x="14859" y="86868"/>
                  </a:lnTo>
                  <a:close/>
                </a:path>
                <a:path w="1854834" h="1161415">
                  <a:moveTo>
                    <a:pt x="1852041" y="97536"/>
                  </a:moveTo>
                  <a:lnTo>
                    <a:pt x="1844040" y="97536"/>
                  </a:lnTo>
                  <a:lnTo>
                    <a:pt x="1840992" y="85344"/>
                  </a:lnTo>
                  <a:lnTo>
                    <a:pt x="1849047" y="85344"/>
                  </a:lnTo>
                  <a:lnTo>
                    <a:pt x="1851660" y="94488"/>
                  </a:lnTo>
                  <a:lnTo>
                    <a:pt x="1852041" y="97536"/>
                  </a:lnTo>
                  <a:close/>
                </a:path>
                <a:path w="1854834" h="1161415">
                  <a:moveTo>
                    <a:pt x="12192" y="97536"/>
                  </a:moveTo>
                  <a:lnTo>
                    <a:pt x="12192" y="96012"/>
                  </a:lnTo>
                  <a:lnTo>
                    <a:pt x="12573" y="96012"/>
                  </a:lnTo>
                  <a:lnTo>
                    <a:pt x="12192" y="97536"/>
                  </a:lnTo>
                  <a:close/>
                </a:path>
                <a:path w="1854834" h="1161415">
                  <a:moveTo>
                    <a:pt x="1803196" y="1139952"/>
                  </a:moveTo>
                  <a:lnTo>
                    <a:pt x="1787652" y="1139952"/>
                  </a:lnTo>
                  <a:lnTo>
                    <a:pt x="1805940" y="1127760"/>
                  </a:lnTo>
                  <a:lnTo>
                    <a:pt x="1804416" y="1127760"/>
                  </a:lnTo>
                  <a:lnTo>
                    <a:pt x="1813560" y="1120140"/>
                  </a:lnTo>
                  <a:lnTo>
                    <a:pt x="1819656" y="1112520"/>
                  </a:lnTo>
                  <a:lnTo>
                    <a:pt x="1827276" y="1103376"/>
                  </a:lnTo>
                  <a:lnTo>
                    <a:pt x="1825752" y="1103376"/>
                  </a:lnTo>
                  <a:lnTo>
                    <a:pt x="1831848" y="1094232"/>
                  </a:lnTo>
                  <a:lnTo>
                    <a:pt x="1836420" y="1085088"/>
                  </a:lnTo>
                  <a:lnTo>
                    <a:pt x="1840992" y="1074420"/>
                  </a:lnTo>
                  <a:lnTo>
                    <a:pt x="1844040" y="1063752"/>
                  </a:lnTo>
                  <a:lnTo>
                    <a:pt x="1842516" y="1063752"/>
                  </a:lnTo>
                  <a:lnTo>
                    <a:pt x="1845564" y="1053084"/>
                  </a:lnTo>
                  <a:lnTo>
                    <a:pt x="1845564" y="108204"/>
                  </a:lnTo>
                  <a:lnTo>
                    <a:pt x="1842516" y="96012"/>
                  </a:lnTo>
                  <a:lnTo>
                    <a:pt x="1844040" y="97536"/>
                  </a:lnTo>
                  <a:lnTo>
                    <a:pt x="1852041" y="97536"/>
                  </a:lnTo>
                  <a:lnTo>
                    <a:pt x="1854708" y="118872"/>
                  </a:lnTo>
                  <a:lnTo>
                    <a:pt x="1854708" y="1042416"/>
                  </a:lnTo>
                  <a:lnTo>
                    <a:pt x="1853184" y="1054608"/>
                  </a:lnTo>
                  <a:lnTo>
                    <a:pt x="1839468" y="1098804"/>
                  </a:lnTo>
                  <a:lnTo>
                    <a:pt x="1833372" y="1107948"/>
                  </a:lnTo>
                  <a:lnTo>
                    <a:pt x="1827276" y="1118616"/>
                  </a:lnTo>
                  <a:lnTo>
                    <a:pt x="1819656" y="1126236"/>
                  </a:lnTo>
                  <a:lnTo>
                    <a:pt x="1803196" y="1139952"/>
                  </a:lnTo>
                  <a:close/>
                </a:path>
                <a:path w="1854834" h="1161415">
                  <a:moveTo>
                    <a:pt x="9334" y="1042416"/>
                  </a:moveTo>
                  <a:lnTo>
                    <a:pt x="9144" y="1042416"/>
                  </a:lnTo>
                  <a:lnTo>
                    <a:pt x="9144" y="1040892"/>
                  </a:lnTo>
                  <a:lnTo>
                    <a:pt x="9334" y="1042416"/>
                  </a:lnTo>
                  <a:close/>
                </a:path>
                <a:path w="1854834" h="1161415">
                  <a:moveTo>
                    <a:pt x="69723" y="1139952"/>
                  </a:moveTo>
                  <a:lnTo>
                    <a:pt x="67056" y="1139952"/>
                  </a:lnTo>
                  <a:lnTo>
                    <a:pt x="67056" y="1138428"/>
                  </a:lnTo>
                  <a:lnTo>
                    <a:pt x="69723" y="1139952"/>
                  </a:lnTo>
                  <a:close/>
                </a:path>
                <a:path w="1854834" h="1161415">
                  <a:moveTo>
                    <a:pt x="1796796" y="1144524"/>
                  </a:moveTo>
                  <a:lnTo>
                    <a:pt x="1776984" y="1144524"/>
                  </a:lnTo>
                  <a:lnTo>
                    <a:pt x="1787652" y="1138428"/>
                  </a:lnTo>
                  <a:lnTo>
                    <a:pt x="1787652" y="1139952"/>
                  </a:lnTo>
                  <a:lnTo>
                    <a:pt x="1803196" y="1139952"/>
                  </a:lnTo>
                  <a:lnTo>
                    <a:pt x="1801368" y="1141476"/>
                  </a:lnTo>
                  <a:lnTo>
                    <a:pt x="1796796" y="1144524"/>
                  </a:lnTo>
                  <a:close/>
                </a:path>
                <a:path w="1854834" h="1161415">
                  <a:moveTo>
                    <a:pt x="81280" y="1144524"/>
                  </a:moveTo>
                  <a:lnTo>
                    <a:pt x="77724" y="1144524"/>
                  </a:lnTo>
                  <a:lnTo>
                    <a:pt x="77724" y="1143000"/>
                  </a:lnTo>
                  <a:lnTo>
                    <a:pt x="81280" y="1144524"/>
                  </a:lnTo>
                  <a:close/>
                </a:path>
                <a:path w="1854834" h="1161415">
                  <a:moveTo>
                    <a:pt x="1781556" y="1152144"/>
                  </a:moveTo>
                  <a:lnTo>
                    <a:pt x="1746504" y="1152144"/>
                  </a:lnTo>
                  <a:lnTo>
                    <a:pt x="1757172" y="1150620"/>
                  </a:lnTo>
                  <a:lnTo>
                    <a:pt x="1767840" y="1147572"/>
                  </a:lnTo>
                  <a:lnTo>
                    <a:pt x="1778508" y="1143000"/>
                  </a:lnTo>
                  <a:lnTo>
                    <a:pt x="1776984" y="1144524"/>
                  </a:lnTo>
                  <a:lnTo>
                    <a:pt x="1796796" y="1144524"/>
                  </a:lnTo>
                  <a:lnTo>
                    <a:pt x="1792224" y="1147572"/>
                  </a:lnTo>
                  <a:lnTo>
                    <a:pt x="1781556" y="1152144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7956358" y="5970828"/>
            <a:ext cx="1291050" cy="11137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marR="5080" indent="-147955">
              <a:lnSpc>
                <a:spcPct val="119500"/>
              </a:lnSpc>
              <a:spcBef>
                <a:spcPts val="100"/>
              </a:spcBef>
            </a:pPr>
            <a:r>
              <a:rPr sz="2050" spc="5" dirty="0" err="1">
                <a:latin typeface="Arial"/>
                <a:cs typeface="Arial"/>
              </a:rPr>
              <a:t>В</a:t>
            </a:r>
            <a:r>
              <a:rPr sz="2050" dirty="0" err="1">
                <a:latin typeface="Arial"/>
                <a:cs typeface="Arial"/>
              </a:rPr>
              <a:t>ы</a:t>
            </a:r>
            <a:r>
              <a:rPr sz="2050" spc="-5" dirty="0" err="1">
                <a:latin typeface="Arial"/>
                <a:cs typeface="Arial"/>
              </a:rPr>
              <a:t>п</a:t>
            </a:r>
            <a:r>
              <a:rPr sz="2050" spc="-25" dirty="0" err="1">
                <a:latin typeface="Arial"/>
                <a:cs typeface="Arial"/>
              </a:rPr>
              <a:t>у</a:t>
            </a:r>
            <a:r>
              <a:rPr sz="2050" dirty="0" err="1">
                <a:latin typeface="Arial"/>
                <a:cs typeface="Arial"/>
              </a:rPr>
              <a:t>ск</a:t>
            </a:r>
            <a:r>
              <a:rPr sz="2050" dirty="0">
                <a:latin typeface="Arial"/>
                <a:cs typeface="Arial"/>
              </a:rPr>
              <a:t>  </a:t>
            </a:r>
            <a:r>
              <a:rPr sz="2050" spc="-5" dirty="0">
                <a:latin typeface="Arial"/>
                <a:cs typeface="Arial"/>
              </a:rPr>
              <a:t>2022</a:t>
            </a:r>
            <a:r>
              <a:rPr lang="ru-RU" sz="2050" spc="-5" dirty="0">
                <a:latin typeface="Arial"/>
                <a:cs typeface="Arial"/>
              </a:rPr>
              <a:t>, 2023</a:t>
            </a:r>
            <a:endParaRPr sz="2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7538" y="464274"/>
            <a:ext cx="1942464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45" dirty="0"/>
              <a:t>В</a:t>
            </a:r>
            <a:r>
              <a:rPr spc="-5" dirty="0"/>
              <a:t>О</a:t>
            </a:r>
            <a:r>
              <a:rPr spc="50" dirty="0"/>
              <a:t>П</a:t>
            </a:r>
            <a:r>
              <a:rPr spc="-30" dirty="0"/>
              <a:t>Р</a:t>
            </a:r>
            <a:r>
              <a:rPr spc="25" dirty="0"/>
              <a:t>О</a:t>
            </a:r>
            <a:r>
              <a:rPr spc="10" dirty="0"/>
              <a:t>С</a:t>
            </a:r>
            <a:r>
              <a:rPr spc="30" dirty="0"/>
              <a:t>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2017" y="1796255"/>
            <a:ext cx="9216390" cy="522739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77190" indent="-36512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377190" algn="l"/>
                <a:tab pos="377825" algn="l"/>
              </a:tabLst>
            </a:pPr>
            <a:r>
              <a:rPr sz="1950" spc="5" dirty="0">
                <a:latin typeface="Arial"/>
                <a:cs typeface="Arial"/>
              </a:rPr>
              <a:t>Если </a:t>
            </a:r>
            <a:r>
              <a:rPr sz="1950" b="1" u="sng" spc="-5" dirty="0">
                <a:latin typeface="Arial"/>
                <a:cs typeface="Arial"/>
              </a:rPr>
              <a:t>нет</a:t>
            </a:r>
            <a:r>
              <a:rPr sz="1950" spc="-5" dirty="0">
                <a:latin typeface="Arial"/>
                <a:cs typeface="Arial"/>
              </a:rPr>
              <a:t> </a:t>
            </a:r>
            <a:r>
              <a:rPr sz="1950" b="1" u="sng" spc="5" dirty="0">
                <a:latin typeface="Arial"/>
                <a:cs typeface="Arial"/>
              </a:rPr>
              <a:t>контингента</a:t>
            </a:r>
            <a:r>
              <a:rPr sz="1950" spc="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обучающихся? </a:t>
            </a:r>
            <a:r>
              <a:rPr sz="1950" spc="15" dirty="0">
                <a:latin typeface="Arial"/>
                <a:cs typeface="Arial"/>
              </a:rPr>
              <a:t>(ОП </a:t>
            </a:r>
            <a:r>
              <a:rPr sz="1950" b="1" u="sng" spc="10" dirty="0">
                <a:latin typeface="Arial"/>
                <a:cs typeface="Arial"/>
              </a:rPr>
              <a:t>не </a:t>
            </a:r>
            <a:r>
              <a:rPr sz="1950" b="1" u="sng" spc="-5" dirty="0">
                <a:latin typeface="Arial"/>
                <a:cs typeface="Arial"/>
              </a:rPr>
              <a:t>участвует </a:t>
            </a:r>
            <a:r>
              <a:rPr sz="1950" spc="15" dirty="0">
                <a:latin typeface="Arial"/>
                <a:cs typeface="Arial"/>
              </a:rPr>
              <a:t>в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spc="5" dirty="0">
                <a:latin typeface="Arial"/>
                <a:cs typeface="Arial"/>
              </a:rPr>
              <a:t>мониторинге)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/>
            </a:pPr>
            <a:endParaRPr sz="2050" dirty="0">
              <a:latin typeface="Arial"/>
              <a:cs typeface="Arial"/>
            </a:endParaRPr>
          </a:p>
          <a:p>
            <a:pPr marL="376555" marR="373380" indent="-364490">
              <a:lnSpc>
                <a:spcPct val="101600"/>
              </a:lnSpc>
              <a:buAutoNum type="arabicPeriod"/>
              <a:tabLst>
                <a:tab pos="377190" algn="l"/>
                <a:tab pos="377825" algn="l"/>
              </a:tabLst>
            </a:pPr>
            <a:r>
              <a:rPr sz="1950" spc="5" dirty="0">
                <a:latin typeface="Arial"/>
                <a:cs typeface="Arial"/>
              </a:rPr>
              <a:t>Если </a:t>
            </a:r>
            <a:r>
              <a:rPr sz="1950" b="1" u="sng" spc="10" dirty="0">
                <a:latin typeface="Arial"/>
                <a:cs typeface="Arial"/>
              </a:rPr>
              <a:t>программа </a:t>
            </a:r>
            <a:r>
              <a:rPr sz="1950" b="1" u="sng" spc="20" dirty="0">
                <a:latin typeface="Arial"/>
                <a:cs typeface="Arial"/>
              </a:rPr>
              <a:t>не </a:t>
            </a:r>
            <a:r>
              <a:rPr sz="1950" b="1" u="sng" dirty="0">
                <a:latin typeface="Arial"/>
                <a:cs typeface="Arial"/>
              </a:rPr>
              <a:t>реализуется </a:t>
            </a:r>
            <a:r>
              <a:rPr sz="1950" spc="15" dirty="0">
                <a:latin typeface="Arial"/>
                <a:cs typeface="Arial"/>
              </a:rPr>
              <a:t>в </a:t>
            </a:r>
            <a:r>
              <a:rPr sz="1950" spc="10" dirty="0">
                <a:latin typeface="Arial"/>
                <a:cs typeface="Arial"/>
              </a:rPr>
              <a:t>настоящее время, </a:t>
            </a:r>
            <a:r>
              <a:rPr sz="1950" spc="-5" dirty="0">
                <a:latin typeface="Arial"/>
                <a:cs typeface="Arial"/>
              </a:rPr>
              <a:t>участвует </a:t>
            </a:r>
            <a:r>
              <a:rPr sz="1950" spc="10" dirty="0">
                <a:latin typeface="Arial"/>
                <a:cs typeface="Arial"/>
              </a:rPr>
              <a:t>ли </a:t>
            </a:r>
            <a:r>
              <a:rPr sz="1950" spc="15" dirty="0">
                <a:latin typeface="Arial"/>
                <a:cs typeface="Arial"/>
              </a:rPr>
              <a:t>она в  </a:t>
            </a:r>
            <a:r>
              <a:rPr sz="1950" spc="10" dirty="0">
                <a:latin typeface="Arial"/>
                <a:cs typeface="Arial"/>
              </a:rPr>
              <a:t>аккредитационном </a:t>
            </a:r>
            <a:r>
              <a:rPr sz="1950" spc="5" dirty="0">
                <a:latin typeface="Arial"/>
                <a:cs typeface="Arial"/>
              </a:rPr>
              <a:t>мониторинге? </a:t>
            </a:r>
            <a:r>
              <a:rPr sz="1950" spc="-40" dirty="0">
                <a:latin typeface="Arial"/>
                <a:cs typeface="Arial"/>
              </a:rPr>
              <a:t>(</a:t>
            </a:r>
            <a:r>
              <a:rPr sz="1950" b="1" u="sng" spc="-40" dirty="0">
                <a:latin typeface="Arial"/>
                <a:cs typeface="Arial"/>
              </a:rPr>
              <a:t>нет</a:t>
            </a:r>
            <a:r>
              <a:rPr sz="1950" spc="-40" dirty="0">
                <a:latin typeface="Arial"/>
                <a:cs typeface="Arial"/>
              </a:rPr>
              <a:t>, </a:t>
            </a:r>
            <a:r>
              <a:rPr sz="1950" dirty="0">
                <a:latin typeface="Arial"/>
                <a:cs typeface="Arial"/>
              </a:rPr>
              <a:t>так </a:t>
            </a:r>
            <a:r>
              <a:rPr sz="1950" spc="25" dirty="0">
                <a:latin typeface="Arial"/>
                <a:cs typeface="Arial"/>
              </a:rPr>
              <a:t>как </a:t>
            </a:r>
            <a:r>
              <a:rPr sz="1950" b="1" u="sng" spc="-15" dirty="0">
                <a:latin typeface="Arial"/>
                <a:cs typeface="Arial"/>
              </a:rPr>
              <a:t>нет</a:t>
            </a:r>
            <a:r>
              <a:rPr sz="1950" b="1" u="sng" spc="65" dirty="0">
                <a:latin typeface="Arial"/>
                <a:cs typeface="Arial"/>
              </a:rPr>
              <a:t> </a:t>
            </a:r>
            <a:r>
              <a:rPr sz="1950" b="1" u="sng" spc="5" dirty="0">
                <a:latin typeface="Arial"/>
                <a:cs typeface="Arial"/>
              </a:rPr>
              <a:t>контингента</a:t>
            </a:r>
            <a:r>
              <a:rPr sz="1950" spc="5" dirty="0">
                <a:latin typeface="Arial"/>
                <a:cs typeface="Arial"/>
              </a:rPr>
              <a:t>).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/>
            </a:pPr>
            <a:endParaRPr sz="2050" dirty="0">
              <a:latin typeface="Arial"/>
              <a:cs typeface="Arial"/>
            </a:endParaRPr>
          </a:p>
          <a:p>
            <a:pPr marL="376555" marR="1095375" indent="-364490">
              <a:lnSpc>
                <a:spcPct val="101600"/>
              </a:lnSpc>
              <a:spcBef>
                <a:spcPts val="5"/>
              </a:spcBef>
              <a:buAutoNum type="arabicPeriod"/>
              <a:tabLst>
                <a:tab pos="377190" algn="l"/>
                <a:tab pos="377825" algn="l"/>
              </a:tabLst>
            </a:pPr>
            <a:r>
              <a:rPr sz="1950" spc="5" dirty="0">
                <a:latin typeface="Arial"/>
                <a:cs typeface="Arial"/>
              </a:rPr>
              <a:t>Если </a:t>
            </a:r>
            <a:r>
              <a:rPr sz="1950" spc="-5" dirty="0">
                <a:latin typeface="Arial"/>
                <a:cs typeface="Arial"/>
              </a:rPr>
              <a:t>нет </a:t>
            </a:r>
            <a:r>
              <a:rPr sz="1950" spc="15" dirty="0">
                <a:latin typeface="Arial"/>
                <a:cs typeface="Arial"/>
              </a:rPr>
              <a:t>набора в </a:t>
            </a:r>
            <a:r>
              <a:rPr sz="1950" spc="20" dirty="0">
                <a:latin typeface="Arial"/>
                <a:cs typeface="Arial"/>
              </a:rPr>
              <a:t>2023 </a:t>
            </a:r>
            <a:r>
              <a:rPr sz="1950" spc="-50" dirty="0">
                <a:latin typeface="Arial"/>
                <a:cs typeface="Arial"/>
              </a:rPr>
              <a:t>году, </a:t>
            </a:r>
            <a:r>
              <a:rPr sz="1950" spc="10" dirty="0">
                <a:latin typeface="Arial"/>
                <a:cs typeface="Arial"/>
              </a:rPr>
              <a:t>но контингент </a:t>
            </a:r>
            <a:r>
              <a:rPr sz="1950" spc="15" dirty="0">
                <a:latin typeface="Arial"/>
                <a:cs typeface="Arial"/>
              </a:rPr>
              <a:t>есть? </a:t>
            </a:r>
            <a:r>
              <a:rPr sz="1950" spc="5" dirty="0">
                <a:latin typeface="Arial"/>
                <a:cs typeface="Arial"/>
              </a:rPr>
              <a:t>(ОП </a:t>
            </a:r>
            <a:r>
              <a:rPr sz="1950" dirty="0">
                <a:latin typeface="Arial"/>
                <a:cs typeface="Arial"/>
              </a:rPr>
              <a:t>участвует </a:t>
            </a:r>
            <a:r>
              <a:rPr sz="1950" spc="15" dirty="0">
                <a:latin typeface="Arial"/>
                <a:cs typeface="Arial"/>
              </a:rPr>
              <a:t>в  </a:t>
            </a:r>
            <a:r>
              <a:rPr sz="1950" spc="5" dirty="0">
                <a:latin typeface="Arial"/>
                <a:cs typeface="Arial"/>
              </a:rPr>
              <a:t>мониторинге)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rabicPeriod"/>
            </a:pPr>
            <a:endParaRPr sz="2050" dirty="0">
              <a:latin typeface="Arial"/>
              <a:cs typeface="Arial"/>
            </a:endParaRPr>
          </a:p>
          <a:p>
            <a:pPr marL="376555" marR="79375" indent="-364490">
              <a:lnSpc>
                <a:spcPct val="101499"/>
              </a:lnSpc>
              <a:buAutoNum type="arabicPeriod"/>
              <a:tabLst>
                <a:tab pos="377190" algn="l"/>
                <a:tab pos="377825" algn="l"/>
              </a:tabLst>
            </a:pPr>
            <a:r>
              <a:rPr sz="1950" spc="5" dirty="0">
                <a:latin typeface="Arial"/>
                <a:cs typeface="Arial"/>
              </a:rPr>
              <a:t>Если </a:t>
            </a:r>
            <a:r>
              <a:rPr sz="1950" spc="15" dirty="0">
                <a:latin typeface="Arial"/>
                <a:cs typeface="Arial"/>
              </a:rPr>
              <a:t>в </a:t>
            </a:r>
            <a:r>
              <a:rPr sz="1950" spc="10" dirty="0">
                <a:latin typeface="Arial"/>
                <a:cs typeface="Arial"/>
              </a:rPr>
              <a:t>процессе </a:t>
            </a:r>
            <a:r>
              <a:rPr sz="1950" spc="5" dirty="0">
                <a:latin typeface="Arial"/>
                <a:cs typeface="Arial"/>
              </a:rPr>
              <a:t>аккредитационного мониторинга осуществляется  </a:t>
            </a:r>
            <a:r>
              <a:rPr sz="1950" spc="10" dirty="0">
                <a:latin typeface="Arial"/>
                <a:cs typeface="Arial"/>
              </a:rPr>
              <a:t>реорганизация </a:t>
            </a:r>
            <a:r>
              <a:rPr sz="1950" dirty="0">
                <a:latin typeface="Arial"/>
                <a:cs typeface="Arial"/>
              </a:rPr>
              <a:t>образовательной </a:t>
            </a:r>
            <a:r>
              <a:rPr sz="1950" spc="10" dirty="0">
                <a:latin typeface="Arial"/>
                <a:cs typeface="Arial"/>
              </a:rPr>
              <a:t>организации? </a:t>
            </a:r>
            <a:r>
              <a:rPr sz="1950" spc="5" dirty="0">
                <a:latin typeface="Arial"/>
                <a:cs typeface="Arial"/>
              </a:rPr>
              <a:t>(решается</a:t>
            </a:r>
            <a:r>
              <a:rPr sz="1950" spc="-1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индивидуально)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/>
            </a:pPr>
            <a:endParaRPr sz="2050" dirty="0">
              <a:latin typeface="Arial"/>
              <a:cs typeface="Arial"/>
            </a:endParaRPr>
          </a:p>
          <a:p>
            <a:pPr marL="376555" marR="1264285" indent="-364490">
              <a:lnSpc>
                <a:spcPct val="101600"/>
              </a:lnSpc>
              <a:buAutoNum type="arabicPeriod"/>
              <a:tabLst>
                <a:tab pos="377190" algn="l"/>
                <a:tab pos="377825" algn="l"/>
              </a:tabLst>
            </a:pPr>
            <a:r>
              <a:rPr sz="1950" dirty="0">
                <a:latin typeface="Arial"/>
                <a:cs typeface="Arial"/>
              </a:rPr>
              <a:t>Участвуют </a:t>
            </a:r>
            <a:r>
              <a:rPr sz="1950" spc="20" dirty="0">
                <a:latin typeface="Arial"/>
                <a:cs typeface="Arial"/>
              </a:rPr>
              <a:t>ли </a:t>
            </a:r>
            <a:r>
              <a:rPr sz="1950" spc="15" dirty="0">
                <a:latin typeface="Arial"/>
                <a:cs typeface="Arial"/>
              </a:rPr>
              <a:t>в </a:t>
            </a:r>
            <a:r>
              <a:rPr sz="1950" spc="5" dirty="0">
                <a:latin typeface="Arial"/>
                <a:cs typeface="Arial"/>
              </a:rPr>
              <a:t>мониторинге </a:t>
            </a:r>
            <a:r>
              <a:rPr sz="1950" spc="10" dirty="0">
                <a:latin typeface="Arial"/>
                <a:cs typeface="Arial"/>
              </a:rPr>
              <a:t>адаптированные </a:t>
            </a:r>
            <a:r>
              <a:rPr sz="1950" spc="20" dirty="0">
                <a:latin typeface="Arial"/>
                <a:cs typeface="Arial"/>
              </a:rPr>
              <a:t>ОП </a:t>
            </a:r>
            <a:r>
              <a:rPr sz="1950" spc="-45" dirty="0">
                <a:latin typeface="Arial"/>
                <a:cs typeface="Arial"/>
              </a:rPr>
              <a:t>(Нет, </a:t>
            </a:r>
            <a:r>
              <a:rPr sz="1950" spc="15" dirty="0">
                <a:latin typeface="Arial"/>
                <a:cs typeface="Arial"/>
              </a:rPr>
              <a:t>если они  </a:t>
            </a:r>
            <a:r>
              <a:rPr sz="1950" spc="5" dirty="0">
                <a:latin typeface="Arial"/>
                <a:cs typeface="Arial"/>
              </a:rPr>
              <a:t>реализуются </a:t>
            </a:r>
            <a:r>
              <a:rPr sz="1950" spc="15" dirty="0">
                <a:latin typeface="Arial"/>
                <a:cs typeface="Arial"/>
              </a:rPr>
              <a:t>в </a:t>
            </a:r>
            <a:r>
              <a:rPr sz="1950" dirty="0">
                <a:latin typeface="Arial"/>
                <a:cs typeface="Arial"/>
              </a:rPr>
              <a:t>общеобразовательной</a:t>
            </a:r>
            <a:r>
              <a:rPr sz="1950" spc="-3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ОО)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/>
            </a:pPr>
            <a:endParaRPr sz="2050" dirty="0">
              <a:latin typeface="Arial"/>
              <a:cs typeface="Arial"/>
            </a:endParaRPr>
          </a:p>
          <a:p>
            <a:pPr marL="376555" marR="5080" indent="-364490" algn="just">
              <a:lnSpc>
                <a:spcPct val="101499"/>
              </a:lnSpc>
              <a:buAutoNum type="arabicPeriod"/>
              <a:tabLst>
                <a:tab pos="377825" algn="l"/>
              </a:tabLst>
            </a:pPr>
            <a:r>
              <a:rPr sz="1950" dirty="0">
                <a:latin typeface="Arial"/>
                <a:cs typeface="Arial"/>
              </a:rPr>
              <a:t>Участвуют </a:t>
            </a:r>
            <a:r>
              <a:rPr sz="1950" spc="20" dirty="0">
                <a:latin typeface="Arial"/>
                <a:cs typeface="Arial"/>
              </a:rPr>
              <a:t>ли </a:t>
            </a:r>
            <a:r>
              <a:rPr sz="1950" spc="15" dirty="0">
                <a:latin typeface="Arial"/>
                <a:cs typeface="Arial"/>
              </a:rPr>
              <a:t>в </a:t>
            </a:r>
            <a:r>
              <a:rPr sz="1950" spc="5" dirty="0">
                <a:latin typeface="Arial"/>
                <a:cs typeface="Arial"/>
              </a:rPr>
              <a:t>мониторинге </a:t>
            </a:r>
            <a:r>
              <a:rPr sz="1950" spc="10" dirty="0">
                <a:latin typeface="Arial"/>
                <a:cs typeface="Arial"/>
              </a:rPr>
              <a:t>специализированные </a:t>
            </a:r>
            <a:r>
              <a:rPr sz="1950" spc="15" dirty="0">
                <a:latin typeface="Arial"/>
                <a:cs typeface="Arial"/>
              </a:rPr>
              <a:t>коррекционные </a:t>
            </a:r>
            <a:r>
              <a:rPr sz="1950" spc="10" dirty="0">
                <a:latin typeface="Arial"/>
                <a:cs typeface="Arial"/>
              </a:rPr>
              <a:t>школы?  (Да, но минимальное суммарное </a:t>
            </a:r>
            <a:r>
              <a:rPr sz="1950" spc="5" dirty="0">
                <a:latin typeface="Arial"/>
                <a:cs typeface="Arial"/>
              </a:rPr>
              <a:t>пороговое </a:t>
            </a:r>
            <a:r>
              <a:rPr sz="1950" spc="10" dirty="0">
                <a:latin typeface="Arial"/>
                <a:cs typeface="Arial"/>
              </a:rPr>
              <a:t>значение по </a:t>
            </a:r>
            <a:r>
              <a:rPr sz="1950" dirty="0">
                <a:latin typeface="Arial"/>
                <a:cs typeface="Arial"/>
              </a:rPr>
              <a:t>показателям </a:t>
            </a:r>
            <a:r>
              <a:rPr sz="1950" spc="15" dirty="0">
                <a:latin typeface="Arial"/>
                <a:cs typeface="Arial"/>
              </a:rPr>
              <a:t>у </a:t>
            </a:r>
            <a:r>
              <a:rPr sz="1950" spc="10" dirty="0">
                <a:latin typeface="Arial"/>
                <a:cs typeface="Arial"/>
              </a:rPr>
              <a:t>них  ниже)</a:t>
            </a:r>
            <a:endParaRPr sz="1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7085" y="464274"/>
            <a:ext cx="754570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b="1" spc="5" dirty="0">
                <a:solidFill>
                  <a:srgbClr val="423D67"/>
                </a:solidFill>
                <a:latin typeface="Arial"/>
                <a:cs typeface="Arial"/>
              </a:rPr>
              <a:t>АККРЕДИТАЦИОННЫЕ ПОКАЗАТЕЛИ</a:t>
            </a:r>
            <a:r>
              <a:rPr sz="2800" b="1" spc="-150" dirty="0">
                <a:solidFill>
                  <a:srgbClr val="423D67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423D67"/>
                </a:solidFill>
                <a:latin typeface="Arial"/>
                <a:cs typeface="Arial"/>
              </a:rPr>
              <a:t>НОО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74876" y="2121408"/>
            <a:ext cx="3240405" cy="817244"/>
            <a:chOff x="1674876" y="2121408"/>
            <a:chExt cx="3240405" cy="817244"/>
          </a:xfrm>
        </p:grpSpPr>
        <p:sp>
          <p:nvSpPr>
            <p:cNvPr id="5" name="object 5"/>
            <p:cNvSpPr/>
            <p:nvPr/>
          </p:nvSpPr>
          <p:spPr>
            <a:xfrm>
              <a:off x="1679448" y="2125980"/>
              <a:ext cx="3230880" cy="807720"/>
            </a:xfrm>
            <a:custGeom>
              <a:avLst/>
              <a:gdLst/>
              <a:ahLst/>
              <a:cxnLst/>
              <a:rect l="l" t="t" r="r" b="b"/>
              <a:pathLst>
                <a:path w="3230879" h="807719">
                  <a:moveTo>
                    <a:pt x="3150108" y="807720"/>
                  </a:moveTo>
                  <a:lnTo>
                    <a:pt x="80772" y="807720"/>
                  </a:lnTo>
                  <a:lnTo>
                    <a:pt x="48863" y="801314"/>
                  </a:lnTo>
                  <a:lnTo>
                    <a:pt x="23240" y="783907"/>
                  </a:lnTo>
                  <a:lnTo>
                    <a:pt x="6191" y="758213"/>
                  </a:lnTo>
                  <a:lnTo>
                    <a:pt x="0" y="726948"/>
                  </a:lnTo>
                  <a:lnTo>
                    <a:pt x="0" y="80772"/>
                  </a:lnTo>
                  <a:lnTo>
                    <a:pt x="6191" y="49506"/>
                  </a:lnTo>
                  <a:lnTo>
                    <a:pt x="23241" y="23812"/>
                  </a:lnTo>
                  <a:lnTo>
                    <a:pt x="48863" y="6405"/>
                  </a:lnTo>
                  <a:lnTo>
                    <a:pt x="80772" y="0"/>
                  </a:lnTo>
                  <a:lnTo>
                    <a:pt x="3150108" y="0"/>
                  </a:lnTo>
                  <a:lnTo>
                    <a:pt x="3181373" y="6405"/>
                  </a:lnTo>
                  <a:lnTo>
                    <a:pt x="3207067" y="23812"/>
                  </a:lnTo>
                  <a:lnTo>
                    <a:pt x="3224474" y="49506"/>
                  </a:lnTo>
                  <a:lnTo>
                    <a:pt x="3230879" y="80772"/>
                  </a:lnTo>
                  <a:lnTo>
                    <a:pt x="3230879" y="726948"/>
                  </a:lnTo>
                  <a:lnTo>
                    <a:pt x="3224474" y="758213"/>
                  </a:lnTo>
                  <a:lnTo>
                    <a:pt x="3207067" y="783907"/>
                  </a:lnTo>
                  <a:lnTo>
                    <a:pt x="3181373" y="801314"/>
                  </a:lnTo>
                  <a:lnTo>
                    <a:pt x="3150108" y="807720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4876" y="2121408"/>
              <a:ext cx="3240405" cy="817244"/>
            </a:xfrm>
            <a:custGeom>
              <a:avLst/>
              <a:gdLst/>
              <a:ahLst/>
              <a:cxnLst/>
              <a:rect l="l" t="t" r="r" b="b"/>
              <a:pathLst>
                <a:path w="3240404" h="817244">
                  <a:moveTo>
                    <a:pt x="3163824" y="816864"/>
                  </a:moveTo>
                  <a:lnTo>
                    <a:pt x="76200" y="816864"/>
                  </a:lnTo>
                  <a:lnTo>
                    <a:pt x="67056" y="815340"/>
                  </a:lnTo>
                  <a:lnTo>
                    <a:pt x="59436" y="813816"/>
                  </a:lnTo>
                  <a:lnTo>
                    <a:pt x="51816" y="810768"/>
                  </a:lnTo>
                  <a:lnTo>
                    <a:pt x="44196" y="806196"/>
                  </a:lnTo>
                  <a:lnTo>
                    <a:pt x="36576" y="803148"/>
                  </a:lnTo>
                  <a:lnTo>
                    <a:pt x="30480" y="797052"/>
                  </a:lnTo>
                  <a:lnTo>
                    <a:pt x="24384" y="792480"/>
                  </a:lnTo>
                  <a:lnTo>
                    <a:pt x="18288" y="786384"/>
                  </a:lnTo>
                  <a:lnTo>
                    <a:pt x="1524" y="749808"/>
                  </a:lnTo>
                  <a:lnTo>
                    <a:pt x="0" y="740664"/>
                  </a:lnTo>
                  <a:lnTo>
                    <a:pt x="0" y="76200"/>
                  </a:lnTo>
                  <a:lnTo>
                    <a:pt x="1524" y="68580"/>
                  </a:lnTo>
                  <a:lnTo>
                    <a:pt x="3048" y="59436"/>
                  </a:lnTo>
                  <a:lnTo>
                    <a:pt x="30480" y="19812"/>
                  </a:lnTo>
                  <a:lnTo>
                    <a:pt x="67056" y="1524"/>
                  </a:lnTo>
                  <a:lnTo>
                    <a:pt x="76200" y="0"/>
                  </a:lnTo>
                  <a:lnTo>
                    <a:pt x="3163824" y="0"/>
                  </a:lnTo>
                  <a:lnTo>
                    <a:pt x="3171444" y="1524"/>
                  </a:lnTo>
                  <a:lnTo>
                    <a:pt x="3180588" y="4572"/>
                  </a:lnTo>
                  <a:lnTo>
                    <a:pt x="3192018" y="9144"/>
                  </a:lnTo>
                  <a:lnTo>
                    <a:pt x="77724" y="9144"/>
                  </a:lnTo>
                  <a:lnTo>
                    <a:pt x="68580" y="10668"/>
                  </a:lnTo>
                  <a:lnTo>
                    <a:pt x="70104" y="10668"/>
                  </a:lnTo>
                  <a:lnTo>
                    <a:pt x="60960" y="12192"/>
                  </a:lnTo>
                  <a:lnTo>
                    <a:pt x="62484" y="12192"/>
                  </a:lnTo>
                  <a:lnTo>
                    <a:pt x="54864" y="15240"/>
                  </a:lnTo>
                  <a:lnTo>
                    <a:pt x="48768" y="18288"/>
                  </a:lnTo>
                  <a:lnTo>
                    <a:pt x="41148" y="22860"/>
                  </a:lnTo>
                  <a:lnTo>
                    <a:pt x="42672" y="22860"/>
                  </a:lnTo>
                  <a:lnTo>
                    <a:pt x="38608" y="25908"/>
                  </a:lnTo>
                  <a:lnTo>
                    <a:pt x="36576" y="25908"/>
                  </a:lnTo>
                  <a:lnTo>
                    <a:pt x="25908" y="36576"/>
                  </a:lnTo>
                  <a:lnTo>
                    <a:pt x="16764" y="48768"/>
                  </a:lnTo>
                  <a:lnTo>
                    <a:pt x="18288" y="48768"/>
                  </a:lnTo>
                  <a:lnTo>
                    <a:pt x="13716" y="56388"/>
                  </a:lnTo>
                  <a:lnTo>
                    <a:pt x="12192" y="62484"/>
                  </a:lnTo>
                  <a:lnTo>
                    <a:pt x="9144" y="70104"/>
                  </a:lnTo>
                  <a:lnTo>
                    <a:pt x="9144" y="77724"/>
                  </a:lnTo>
                  <a:lnTo>
                    <a:pt x="7620" y="85344"/>
                  </a:lnTo>
                  <a:lnTo>
                    <a:pt x="7620" y="731520"/>
                  </a:lnTo>
                  <a:lnTo>
                    <a:pt x="9144" y="740664"/>
                  </a:lnTo>
                  <a:lnTo>
                    <a:pt x="9144" y="746760"/>
                  </a:lnTo>
                  <a:lnTo>
                    <a:pt x="12192" y="754380"/>
                  </a:lnTo>
                  <a:lnTo>
                    <a:pt x="13716" y="762000"/>
                  </a:lnTo>
                  <a:lnTo>
                    <a:pt x="18288" y="768096"/>
                  </a:lnTo>
                  <a:lnTo>
                    <a:pt x="16764" y="768096"/>
                  </a:lnTo>
                  <a:lnTo>
                    <a:pt x="30480" y="786384"/>
                  </a:lnTo>
                  <a:lnTo>
                    <a:pt x="42672" y="795528"/>
                  </a:lnTo>
                  <a:lnTo>
                    <a:pt x="41148" y="795528"/>
                  </a:lnTo>
                  <a:lnTo>
                    <a:pt x="48768" y="798576"/>
                  </a:lnTo>
                  <a:lnTo>
                    <a:pt x="54864" y="801624"/>
                  </a:lnTo>
                  <a:lnTo>
                    <a:pt x="62484" y="804672"/>
                  </a:lnTo>
                  <a:lnTo>
                    <a:pt x="60960" y="804672"/>
                  </a:lnTo>
                  <a:lnTo>
                    <a:pt x="70104" y="806196"/>
                  </a:lnTo>
                  <a:lnTo>
                    <a:pt x="68580" y="806196"/>
                  </a:lnTo>
                  <a:lnTo>
                    <a:pt x="77724" y="807720"/>
                  </a:lnTo>
                  <a:lnTo>
                    <a:pt x="3193288" y="807720"/>
                  </a:lnTo>
                  <a:lnTo>
                    <a:pt x="3188208" y="810768"/>
                  </a:lnTo>
                  <a:lnTo>
                    <a:pt x="3180588" y="813816"/>
                  </a:lnTo>
                  <a:lnTo>
                    <a:pt x="3171444" y="815340"/>
                  </a:lnTo>
                  <a:lnTo>
                    <a:pt x="3163824" y="816864"/>
                  </a:lnTo>
                  <a:close/>
                </a:path>
                <a:path w="3240404" h="817244">
                  <a:moveTo>
                    <a:pt x="3203448" y="27432"/>
                  </a:moveTo>
                  <a:lnTo>
                    <a:pt x="3191256" y="18288"/>
                  </a:lnTo>
                  <a:lnTo>
                    <a:pt x="3183636" y="15240"/>
                  </a:lnTo>
                  <a:lnTo>
                    <a:pt x="3177540" y="12192"/>
                  </a:lnTo>
                  <a:lnTo>
                    <a:pt x="3162300" y="9144"/>
                  </a:lnTo>
                  <a:lnTo>
                    <a:pt x="3192018" y="9144"/>
                  </a:lnTo>
                  <a:lnTo>
                    <a:pt x="3195828" y="10668"/>
                  </a:lnTo>
                  <a:lnTo>
                    <a:pt x="3208020" y="19812"/>
                  </a:lnTo>
                  <a:lnTo>
                    <a:pt x="3214116" y="25908"/>
                  </a:lnTo>
                  <a:lnTo>
                    <a:pt x="3203448" y="25908"/>
                  </a:lnTo>
                  <a:lnTo>
                    <a:pt x="3203448" y="27432"/>
                  </a:lnTo>
                  <a:close/>
                </a:path>
                <a:path w="3240404" h="817244">
                  <a:moveTo>
                    <a:pt x="36576" y="27432"/>
                  </a:moveTo>
                  <a:lnTo>
                    <a:pt x="36576" y="25908"/>
                  </a:lnTo>
                  <a:lnTo>
                    <a:pt x="38608" y="25908"/>
                  </a:lnTo>
                  <a:lnTo>
                    <a:pt x="36576" y="27432"/>
                  </a:lnTo>
                  <a:close/>
                </a:path>
                <a:path w="3240404" h="817244">
                  <a:moveTo>
                    <a:pt x="3240024" y="740664"/>
                  </a:moveTo>
                  <a:lnTo>
                    <a:pt x="3230880" y="740664"/>
                  </a:lnTo>
                  <a:lnTo>
                    <a:pt x="3230880" y="77724"/>
                  </a:lnTo>
                  <a:lnTo>
                    <a:pt x="3227832" y="62484"/>
                  </a:lnTo>
                  <a:lnTo>
                    <a:pt x="3224784" y="56388"/>
                  </a:lnTo>
                  <a:lnTo>
                    <a:pt x="3221736" y="48768"/>
                  </a:lnTo>
                  <a:lnTo>
                    <a:pt x="3212592" y="36576"/>
                  </a:lnTo>
                  <a:lnTo>
                    <a:pt x="3214116" y="36576"/>
                  </a:lnTo>
                  <a:lnTo>
                    <a:pt x="3208020" y="32004"/>
                  </a:lnTo>
                  <a:lnTo>
                    <a:pt x="3203448" y="25908"/>
                  </a:lnTo>
                  <a:lnTo>
                    <a:pt x="3214116" y="25908"/>
                  </a:lnTo>
                  <a:lnTo>
                    <a:pt x="3220212" y="32004"/>
                  </a:lnTo>
                  <a:lnTo>
                    <a:pt x="3229356" y="44196"/>
                  </a:lnTo>
                  <a:lnTo>
                    <a:pt x="3235452" y="59436"/>
                  </a:lnTo>
                  <a:lnTo>
                    <a:pt x="3238500" y="68580"/>
                  </a:lnTo>
                  <a:lnTo>
                    <a:pt x="3240024" y="76200"/>
                  </a:lnTo>
                  <a:lnTo>
                    <a:pt x="3240024" y="740664"/>
                  </a:lnTo>
                  <a:close/>
                </a:path>
                <a:path w="3240404" h="817244">
                  <a:moveTo>
                    <a:pt x="3193288" y="807720"/>
                  </a:moveTo>
                  <a:lnTo>
                    <a:pt x="3162300" y="807720"/>
                  </a:lnTo>
                  <a:lnTo>
                    <a:pt x="3177540" y="804672"/>
                  </a:lnTo>
                  <a:lnTo>
                    <a:pt x="3183636" y="801624"/>
                  </a:lnTo>
                  <a:lnTo>
                    <a:pt x="3191256" y="798576"/>
                  </a:lnTo>
                  <a:lnTo>
                    <a:pt x="3197352" y="795528"/>
                  </a:lnTo>
                  <a:lnTo>
                    <a:pt x="3203448" y="790956"/>
                  </a:lnTo>
                  <a:lnTo>
                    <a:pt x="3214116" y="780288"/>
                  </a:lnTo>
                  <a:lnTo>
                    <a:pt x="3212592" y="780288"/>
                  </a:lnTo>
                  <a:lnTo>
                    <a:pt x="3221736" y="768096"/>
                  </a:lnTo>
                  <a:lnTo>
                    <a:pt x="3224784" y="762000"/>
                  </a:lnTo>
                  <a:lnTo>
                    <a:pt x="3227832" y="754380"/>
                  </a:lnTo>
                  <a:lnTo>
                    <a:pt x="3230880" y="739140"/>
                  </a:lnTo>
                  <a:lnTo>
                    <a:pt x="3230880" y="740664"/>
                  </a:lnTo>
                  <a:lnTo>
                    <a:pt x="3240024" y="740664"/>
                  </a:lnTo>
                  <a:lnTo>
                    <a:pt x="3238500" y="749808"/>
                  </a:lnTo>
                  <a:lnTo>
                    <a:pt x="3220212" y="786384"/>
                  </a:lnTo>
                  <a:lnTo>
                    <a:pt x="3208020" y="797052"/>
                  </a:lnTo>
                  <a:lnTo>
                    <a:pt x="3201924" y="803148"/>
                  </a:lnTo>
                  <a:lnTo>
                    <a:pt x="3195828" y="806196"/>
                  </a:lnTo>
                  <a:lnTo>
                    <a:pt x="3193288" y="807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66135" y="2111736"/>
            <a:ext cx="244983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295" dirty="0">
                <a:solidFill>
                  <a:srgbClr val="000000"/>
                </a:solidFill>
              </a:rPr>
              <a:t>У</a:t>
            </a:r>
            <a:r>
              <a:rPr sz="4600" spc="-35" dirty="0">
                <a:solidFill>
                  <a:srgbClr val="000000"/>
                </a:solidFill>
              </a:rPr>
              <a:t>с</a:t>
            </a:r>
            <a:r>
              <a:rPr sz="4600" spc="-30" dirty="0">
                <a:solidFill>
                  <a:srgbClr val="000000"/>
                </a:solidFill>
              </a:rPr>
              <a:t>л</a:t>
            </a:r>
            <a:r>
              <a:rPr sz="4600" spc="-10" dirty="0">
                <a:solidFill>
                  <a:srgbClr val="000000"/>
                </a:solidFill>
              </a:rPr>
              <a:t>о</a:t>
            </a:r>
            <a:r>
              <a:rPr sz="4600" spc="-30" dirty="0">
                <a:solidFill>
                  <a:srgbClr val="000000"/>
                </a:solidFill>
              </a:rPr>
              <a:t>ви</a:t>
            </a:r>
            <a:r>
              <a:rPr sz="4600" spc="-5" dirty="0">
                <a:solidFill>
                  <a:srgbClr val="000000"/>
                </a:solidFill>
              </a:rPr>
              <a:t>я</a:t>
            </a:r>
            <a:endParaRPr sz="4600"/>
          </a:p>
        </p:txBody>
      </p:sp>
      <p:sp>
        <p:nvSpPr>
          <p:cNvPr id="8" name="object 8"/>
          <p:cNvSpPr/>
          <p:nvPr/>
        </p:nvSpPr>
        <p:spPr>
          <a:xfrm>
            <a:off x="3223260" y="3005328"/>
            <a:ext cx="141731" cy="140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4876" y="3212591"/>
            <a:ext cx="3240405" cy="817244"/>
          </a:xfrm>
          <a:custGeom>
            <a:avLst/>
            <a:gdLst/>
            <a:ahLst/>
            <a:cxnLst/>
            <a:rect l="l" t="t" r="r" b="b"/>
            <a:pathLst>
              <a:path w="3240404" h="817245">
                <a:moveTo>
                  <a:pt x="3240024" y="76200"/>
                </a:moveTo>
                <a:lnTo>
                  <a:pt x="3224784" y="36576"/>
                </a:lnTo>
                <a:lnTo>
                  <a:pt x="3208020" y="19812"/>
                </a:lnTo>
                <a:lnTo>
                  <a:pt x="3201924" y="13716"/>
                </a:lnTo>
                <a:lnTo>
                  <a:pt x="3195828" y="10668"/>
                </a:lnTo>
                <a:lnTo>
                  <a:pt x="3193288" y="9144"/>
                </a:lnTo>
                <a:lnTo>
                  <a:pt x="3188208" y="6096"/>
                </a:lnTo>
                <a:lnTo>
                  <a:pt x="3180588" y="3048"/>
                </a:lnTo>
                <a:lnTo>
                  <a:pt x="3171444" y="1524"/>
                </a:lnTo>
                <a:lnTo>
                  <a:pt x="3163824" y="0"/>
                </a:lnTo>
                <a:lnTo>
                  <a:pt x="76200" y="0"/>
                </a:lnTo>
                <a:lnTo>
                  <a:pt x="67056" y="1524"/>
                </a:lnTo>
                <a:lnTo>
                  <a:pt x="59436" y="3048"/>
                </a:lnTo>
                <a:lnTo>
                  <a:pt x="51816" y="6096"/>
                </a:lnTo>
                <a:lnTo>
                  <a:pt x="44196" y="10668"/>
                </a:lnTo>
                <a:lnTo>
                  <a:pt x="36576" y="13716"/>
                </a:lnTo>
                <a:lnTo>
                  <a:pt x="30480" y="19812"/>
                </a:lnTo>
                <a:lnTo>
                  <a:pt x="24384" y="24384"/>
                </a:lnTo>
                <a:lnTo>
                  <a:pt x="18288" y="30480"/>
                </a:lnTo>
                <a:lnTo>
                  <a:pt x="13716" y="36576"/>
                </a:lnTo>
                <a:lnTo>
                  <a:pt x="9144" y="44196"/>
                </a:lnTo>
                <a:lnTo>
                  <a:pt x="3048" y="59436"/>
                </a:lnTo>
                <a:lnTo>
                  <a:pt x="1524" y="68580"/>
                </a:lnTo>
                <a:lnTo>
                  <a:pt x="0" y="76200"/>
                </a:lnTo>
                <a:lnTo>
                  <a:pt x="0" y="740676"/>
                </a:lnTo>
                <a:lnTo>
                  <a:pt x="1524" y="748296"/>
                </a:lnTo>
                <a:lnTo>
                  <a:pt x="3048" y="757440"/>
                </a:lnTo>
                <a:lnTo>
                  <a:pt x="30480" y="797064"/>
                </a:lnTo>
                <a:lnTo>
                  <a:pt x="67056" y="815352"/>
                </a:lnTo>
                <a:lnTo>
                  <a:pt x="76200" y="816876"/>
                </a:lnTo>
                <a:lnTo>
                  <a:pt x="3163824" y="816876"/>
                </a:lnTo>
                <a:lnTo>
                  <a:pt x="3171444" y="815352"/>
                </a:lnTo>
                <a:lnTo>
                  <a:pt x="3180588" y="812304"/>
                </a:lnTo>
                <a:lnTo>
                  <a:pt x="3192018" y="807732"/>
                </a:lnTo>
                <a:lnTo>
                  <a:pt x="3195828" y="806208"/>
                </a:lnTo>
                <a:lnTo>
                  <a:pt x="3208020" y="797064"/>
                </a:lnTo>
                <a:lnTo>
                  <a:pt x="3214116" y="790968"/>
                </a:lnTo>
                <a:lnTo>
                  <a:pt x="3220212" y="784872"/>
                </a:lnTo>
                <a:lnTo>
                  <a:pt x="3229356" y="772680"/>
                </a:lnTo>
                <a:lnTo>
                  <a:pt x="3235452" y="757440"/>
                </a:lnTo>
                <a:lnTo>
                  <a:pt x="3238500" y="748296"/>
                </a:lnTo>
                <a:lnTo>
                  <a:pt x="3240024" y="740676"/>
                </a:lnTo>
                <a:lnTo>
                  <a:pt x="3240024" y="76200"/>
                </a:lnTo>
                <a:close/>
              </a:path>
            </a:pathLst>
          </a:custGeom>
          <a:solidFill>
            <a:srgbClr val="F7D6CD">
              <a:alpha val="89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32961" y="3451294"/>
            <a:ext cx="1316355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-5" dirty="0">
                <a:latin typeface="Arial"/>
                <a:cs typeface="Arial"/>
              </a:rPr>
              <a:t>АП1 </a:t>
            </a:r>
            <a:r>
              <a:rPr sz="1750" dirty="0">
                <a:latin typeface="Arial"/>
                <a:cs typeface="Arial"/>
              </a:rPr>
              <a:t>-</a:t>
            </a:r>
            <a:r>
              <a:rPr sz="1750" spc="-60" dirty="0">
                <a:latin typeface="Arial"/>
                <a:cs typeface="Arial"/>
              </a:rPr>
              <a:t> </a:t>
            </a:r>
            <a:r>
              <a:rPr sz="1750" spc="10" dirty="0">
                <a:latin typeface="Arial"/>
                <a:cs typeface="Arial"/>
              </a:rPr>
              <a:t>ЭИОС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23260" y="4094988"/>
            <a:ext cx="141731" cy="149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74876" y="4309871"/>
            <a:ext cx="3240405" cy="817244"/>
          </a:xfrm>
          <a:custGeom>
            <a:avLst/>
            <a:gdLst/>
            <a:ahLst/>
            <a:cxnLst/>
            <a:rect l="l" t="t" r="r" b="b"/>
            <a:pathLst>
              <a:path w="3240404" h="817245">
                <a:moveTo>
                  <a:pt x="3240024" y="76200"/>
                </a:moveTo>
                <a:lnTo>
                  <a:pt x="3238500" y="68580"/>
                </a:lnTo>
                <a:lnTo>
                  <a:pt x="3235452" y="59436"/>
                </a:lnTo>
                <a:lnTo>
                  <a:pt x="3233623" y="54864"/>
                </a:lnTo>
                <a:lnTo>
                  <a:pt x="3229356" y="44196"/>
                </a:lnTo>
                <a:lnTo>
                  <a:pt x="3224784" y="38100"/>
                </a:lnTo>
                <a:lnTo>
                  <a:pt x="3220212" y="30480"/>
                </a:lnTo>
                <a:lnTo>
                  <a:pt x="3214116" y="24384"/>
                </a:lnTo>
                <a:lnTo>
                  <a:pt x="3195828" y="10668"/>
                </a:lnTo>
                <a:lnTo>
                  <a:pt x="3193288" y="9144"/>
                </a:lnTo>
                <a:lnTo>
                  <a:pt x="3188208" y="6096"/>
                </a:lnTo>
                <a:lnTo>
                  <a:pt x="3180588" y="3048"/>
                </a:lnTo>
                <a:lnTo>
                  <a:pt x="3171444" y="1524"/>
                </a:lnTo>
                <a:lnTo>
                  <a:pt x="3163824" y="0"/>
                </a:lnTo>
                <a:lnTo>
                  <a:pt x="76200" y="0"/>
                </a:lnTo>
                <a:lnTo>
                  <a:pt x="67056" y="1524"/>
                </a:lnTo>
                <a:lnTo>
                  <a:pt x="24384" y="24384"/>
                </a:lnTo>
                <a:lnTo>
                  <a:pt x="13716" y="38100"/>
                </a:lnTo>
                <a:lnTo>
                  <a:pt x="9144" y="44196"/>
                </a:lnTo>
                <a:lnTo>
                  <a:pt x="3048" y="59436"/>
                </a:lnTo>
                <a:lnTo>
                  <a:pt x="1524" y="68580"/>
                </a:lnTo>
                <a:lnTo>
                  <a:pt x="0" y="76200"/>
                </a:lnTo>
                <a:lnTo>
                  <a:pt x="0" y="740676"/>
                </a:lnTo>
                <a:lnTo>
                  <a:pt x="1524" y="748296"/>
                </a:lnTo>
                <a:lnTo>
                  <a:pt x="3048" y="757440"/>
                </a:lnTo>
                <a:lnTo>
                  <a:pt x="9144" y="772680"/>
                </a:lnTo>
                <a:lnTo>
                  <a:pt x="13716" y="778776"/>
                </a:lnTo>
                <a:lnTo>
                  <a:pt x="18288" y="786396"/>
                </a:lnTo>
                <a:lnTo>
                  <a:pt x="24384" y="792492"/>
                </a:lnTo>
                <a:lnTo>
                  <a:pt x="36576" y="801636"/>
                </a:lnTo>
                <a:lnTo>
                  <a:pt x="51816" y="810780"/>
                </a:lnTo>
                <a:lnTo>
                  <a:pt x="59436" y="812304"/>
                </a:lnTo>
                <a:lnTo>
                  <a:pt x="67056" y="815352"/>
                </a:lnTo>
                <a:lnTo>
                  <a:pt x="76200" y="816876"/>
                </a:lnTo>
                <a:lnTo>
                  <a:pt x="3163824" y="816876"/>
                </a:lnTo>
                <a:lnTo>
                  <a:pt x="3171444" y="815352"/>
                </a:lnTo>
                <a:lnTo>
                  <a:pt x="3180588" y="812304"/>
                </a:lnTo>
                <a:lnTo>
                  <a:pt x="3188208" y="810780"/>
                </a:lnTo>
                <a:lnTo>
                  <a:pt x="3193288" y="807732"/>
                </a:lnTo>
                <a:lnTo>
                  <a:pt x="3195828" y="806208"/>
                </a:lnTo>
                <a:lnTo>
                  <a:pt x="3210052" y="795540"/>
                </a:lnTo>
                <a:lnTo>
                  <a:pt x="3214116" y="792492"/>
                </a:lnTo>
                <a:lnTo>
                  <a:pt x="3220212" y="786396"/>
                </a:lnTo>
                <a:lnTo>
                  <a:pt x="3224784" y="778776"/>
                </a:lnTo>
                <a:lnTo>
                  <a:pt x="3229356" y="772680"/>
                </a:lnTo>
                <a:lnTo>
                  <a:pt x="3233623" y="762012"/>
                </a:lnTo>
                <a:lnTo>
                  <a:pt x="3235452" y="757440"/>
                </a:lnTo>
                <a:lnTo>
                  <a:pt x="3238500" y="748296"/>
                </a:lnTo>
                <a:lnTo>
                  <a:pt x="3240024" y="740676"/>
                </a:lnTo>
                <a:lnTo>
                  <a:pt x="3240024" y="76200"/>
                </a:lnTo>
                <a:close/>
              </a:path>
            </a:pathLst>
          </a:custGeom>
          <a:solidFill>
            <a:srgbClr val="F0D8D3">
              <a:alpha val="89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23260" y="5192267"/>
            <a:ext cx="141731" cy="135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74876" y="5393435"/>
            <a:ext cx="3240405" cy="817244"/>
          </a:xfrm>
          <a:custGeom>
            <a:avLst/>
            <a:gdLst/>
            <a:ahLst/>
            <a:cxnLst/>
            <a:rect l="l" t="t" r="r" b="b"/>
            <a:pathLst>
              <a:path w="3240404" h="817245">
                <a:moveTo>
                  <a:pt x="3240024" y="76200"/>
                </a:moveTo>
                <a:lnTo>
                  <a:pt x="3238500" y="68580"/>
                </a:lnTo>
                <a:lnTo>
                  <a:pt x="3235452" y="59436"/>
                </a:lnTo>
                <a:lnTo>
                  <a:pt x="3233623" y="54864"/>
                </a:lnTo>
                <a:lnTo>
                  <a:pt x="3229356" y="44196"/>
                </a:lnTo>
                <a:lnTo>
                  <a:pt x="3224784" y="38100"/>
                </a:lnTo>
                <a:lnTo>
                  <a:pt x="3220212" y="30480"/>
                </a:lnTo>
                <a:lnTo>
                  <a:pt x="3214116" y="24384"/>
                </a:lnTo>
                <a:lnTo>
                  <a:pt x="3210052" y="21336"/>
                </a:lnTo>
                <a:lnTo>
                  <a:pt x="3195828" y="10668"/>
                </a:lnTo>
                <a:lnTo>
                  <a:pt x="3193288" y="9144"/>
                </a:lnTo>
                <a:lnTo>
                  <a:pt x="3188208" y="6096"/>
                </a:lnTo>
                <a:lnTo>
                  <a:pt x="3180588" y="4572"/>
                </a:lnTo>
                <a:lnTo>
                  <a:pt x="3171444" y="1524"/>
                </a:lnTo>
                <a:lnTo>
                  <a:pt x="3163824" y="0"/>
                </a:lnTo>
                <a:lnTo>
                  <a:pt x="76200" y="0"/>
                </a:lnTo>
                <a:lnTo>
                  <a:pt x="67056" y="1524"/>
                </a:lnTo>
                <a:lnTo>
                  <a:pt x="59436" y="4572"/>
                </a:lnTo>
                <a:lnTo>
                  <a:pt x="51816" y="6096"/>
                </a:lnTo>
                <a:lnTo>
                  <a:pt x="36576" y="15240"/>
                </a:lnTo>
                <a:lnTo>
                  <a:pt x="24384" y="24384"/>
                </a:lnTo>
                <a:lnTo>
                  <a:pt x="18288" y="30480"/>
                </a:lnTo>
                <a:lnTo>
                  <a:pt x="13716" y="38100"/>
                </a:lnTo>
                <a:lnTo>
                  <a:pt x="9144" y="44196"/>
                </a:lnTo>
                <a:lnTo>
                  <a:pt x="3048" y="59436"/>
                </a:lnTo>
                <a:lnTo>
                  <a:pt x="1524" y="68580"/>
                </a:lnTo>
                <a:lnTo>
                  <a:pt x="0" y="76200"/>
                </a:lnTo>
                <a:lnTo>
                  <a:pt x="0" y="740676"/>
                </a:lnTo>
                <a:lnTo>
                  <a:pt x="1524" y="748296"/>
                </a:lnTo>
                <a:lnTo>
                  <a:pt x="3048" y="757440"/>
                </a:lnTo>
                <a:lnTo>
                  <a:pt x="9144" y="772680"/>
                </a:lnTo>
                <a:lnTo>
                  <a:pt x="13716" y="778776"/>
                </a:lnTo>
                <a:lnTo>
                  <a:pt x="18288" y="786396"/>
                </a:lnTo>
                <a:lnTo>
                  <a:pt x="51816" y="810780"/>
                </a:lnTo>
                <a:lnTo>
                  <a:pt x="76200" y="816876"/>
                </a:lnTo>
                <a:lnTo>
                  <a:pt x="3163824" y="816876"/>
                </a:lnTo>
                <a:lnTo>
                  <a:pt x="3171444" y="815352"/>
                </a:lnTo>
                <a:lnTo>
                  <a:pt x="3180588" y="813828"/>
                </a:lnTo>
                <a:lnTo>
                  <a:pt x="3188208" y="810780"/>
                </a:lnTo>
                <a:lnTo>
                  <a:pt x="3193288" y="807732"/>
                </a:lnTo>
                <a:lnTo>
                  <a:pt x="3195828" y="806208"/>
                </a:lnTo>
                <a:lnTo>
                  <a:pt x="3214116" y="792492"/>
                </a:lnTo>
                <a:lnTo>
                  <a:pt x="3220212" y="786396"/>
                </a:lnTo>
                <a:lnTo>
                  <a:pt x="3224784" y="778776"/>
                </a:lnTo>
                <a:lnTo>
                  <a:pt x="3229356" y="772680"/>
                </a:lnTo>
                <a:lnTo>
                  <a:pt x="3233623" y="762012"/>
                </a:lnTo>
                <a:lnTo>
                  <a:pt x="3235452" y="757440"/>
                </a:lnTo>
                <a:lnTo>
                  <a:pt x="3238500" y="748296"/>
                </a:lnTo>
                <a:lnTo>
                  <a:pt x="3240024" y="740676"/>
                </a:lnTo>
                <a:lnTo>
                  <a:pt x="3240024" y="76200"/>
                </a:lnTo>
                <a:close/>
              </a:path>
            </a:pathLst>
          </a:custGeom>
          <a:solidFill>
            <a:srgbClr val="E8DBDA">
              <a:alpha val="89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32896" y="4316992"/>
            <a:ext cx="2917825" cy="172720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065" marR="5080" algn="ctr">
              <a:lnSpc>
                <a:spcPct val="87100"/>
              </a:lnSpc>
              <a:spcBef>
                <a:spcPts val="384"/>
              </a:spcBef>
            </a:pPr>
            <a:r>
              <a:rPr sz="1750" spc="-5" dirty="0">
                <a:latin typeface="Arial"/>
                <a:cs typeface="Arial"/>
              </a:rPr>
              <a:t>АП3 </a:t>
            </a:r>
            <a:r>
              <a:rPr sz="1750" spc="5" dirty="0">
                <a:latin typeface="Arial"/>
                <a:cs typeface="Arial"/>
              </a:rPr>
              <a:t>– </a:t>
            </a:r>
            <a:r>
              <a:rPr sz="1750" spc="10" dirty="0">
                <a:latin typeface="Arial"/>
                <a:cs typeface="Arial"/>
              </a:rPr>
              <a:t>кадры </a:t>
            </a:r>
            <a:r>
              <a:rPr sz="1750" spc="5" dirty="0">
                <a:latin typeface="Arial"/>
                <a:cs typeface="Arial"/>
              </a:rPr>
              <a:t>с </a:t>
            </a:r>
            <a:r>
              <a:rPr sz="1750" dirty="0">
                <a:latin typeface="Arial"/>
                <a:cs typeface="Arial"/>
              </a:rPr>
              <a:t>первой или  </a:t>
            </a:r>
            <a:r>
              <a:rPr sz="1750" spc="10" dirty="0">
                <a:latin typeface="Arial"/>
                <a:cs typeface="Arial"/>
              </a:rPr>
              <a:t>высшей</a:t>
            </a:r>
            <a:r>
              <a:rPr sz="1750" spc="-70" dirty="0">
                <a:latin typeface="Arial"/>
                <a:cs typeface="Arial"/>
              </a:rPr>
              <a:t> </a:t>
            </a:r>
            <a:r>
              <a:rPr sz="1750" spc="5" dirty="0">
                <a:latin typeface="Arial"/>
                <a:cs typeface="Arial"/>
              </a:rPr>
              <a:t>квалификационной  </a:t>
            </a:r>
            <a:r>
              <a:rPr sz="1750" spc="-5" dirty="0">
                <a:latin typeface="Arial"/>
                <a:cs typeface="Arial"/>
              </a:rPr>
              <a:t>категорией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Arial"/>
              <a:cs typeface="Arial"/>
            </a:endParaRPr>
          </a:p>
          <a:p>
            <a:pPr marL="70485" marR="60960" indent="-1270" algn="ctr">
              <a:lnSpc>
                <a:spcPts val="1839"/>
              </a:lnSpc>
            </a:pPr>
            <a:r>
              <a:rPr sz="1750" spc="-5" dirty="0">
                <a:latin typeface="Arial"/>
                <a:cs typeface="Arial"/>
              </a:rPr>
              <a:t>АП4 </a:t>
            </a:r>
            <a:r>
              <a:rPr sz="1750" spc="5" dirty="0">
                <a:latin typeface="Arial"/>
                <a:cs typeface="Arial"/>
              </a:rPr>
              <a:t>– </a:t>
            </a:r>
            <a:r>
              <a:rPr sz="1750" spc="10" dirty="0">
                <a:latin typeface="Arial"/>
                <a:cs typeface="Arial"/>
              </a:rPr>
              <a:t>кадры, </a:t>
            </a:r>
            <a:r>
              <a:rPr sz="1750" spc="5" dirty="0">
                <a:latin typeface="Arial"/>
                <a:cs typeface="Arial"/>
              </a:rPr>
              <a:t>прошедшие  повышение</a:t>
            </a:r>
            <a:r>
              <a:rPr sz="1750" spc="-60" dirty="0">
                <a:latin typeface="Arial"/>
                <a:cs typeface="Arial"/>
              </a:rPr>
              <a:t> </a:t>
            </a:r>
            <a:r>
              <a:rPr sz="1750" spc="5" dirty="0">
                <a:latin typeface="Arial"/>
                <a:cs typeface="Arial"/>
              </a:rPr>
              <a:t>квалификации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358384" y="2121408"/>
            <a:ext cx="3240405" cy="817244"/>
            <a:chOff x="5358384" y="2121408"/>
            <a:chExt cx="3240405" cy="817244"/>
          </a:xfrm>
        </p:grpSpPr>
        <p:sp>
          <p:nvSpPr>
            <p:cNvPr id="17" name="object 17"/>
            <p:cNvSpPr/>
            <p:nvPr/>
          </p:nvSpPr>
          <p:spPr>
            <a:xfrm>
              <a:off x="5362956" y="2125980"/>
              <a:ext cx="3230880" cy="807720"/>
            </a:xfrm>
            <a:custGeom>
              <a:avLst/>
              <a:gdLst/>
              <a:ahLst/>
              <a:cxnLst/>
              <a:rect l="l" t="t" r="r" b="b"/>
              <a:pathLst>
                <a:path w="3230879" h="807719">
                  <a:moveTo>
                    <a:pt x="3150108" y="807720"/>
                  </a:moveTo>
                  <a:lnTo>
                    <a:pt x="80772" y="807720"/>
                  </a:lnTo>
                  <a:lnTo>
                    <a:pt x="48863" y="801314"/>
                  </a:lnTo>
                  <a:lnTo>
                    <a:pt x="23240" y="783907"/>
                  </a:lnTo>
                  <a:lnTo>
                    <a:pt x="6191" y="758213"/>
                  </a:lnTo>
                  <a:lnTo>
                    <a:pt x="0" y="726948"/>
                  </a:lnTo>
                  <a:lnTo>
                    <a:pt x="0" y="80772"/>
                  </a:lnTo>
                  <a:lnTo>
                    <a:pt x="6191" y="49506"/>
                  </a:lnTo>
                  <a:lnTo>
                    <a:pt x="23241" y="23812"/>
                  </a:lnTo>
                  <a:lnTo>
                    <a:pt x="48863" y="6405"/>
                  </a:lnTo>
                  <a:lnTo>
                    <a:pt x="80772" y="0"/>
                  </a:lnTo>
                  <a:lnTo>
                    <a:pt x="3150108" y="0"/>
                  </a:lnTo>
                  <a:lnTo>
                    <a:pt x="3181373" y="6405"/>
                  </a:lnTo>
                  <a:lnTo>
                    <a:pt x="3207067" y="23812"/>
                  </a:lnTo>
                  <a:lnTo>
                    <a:pt x="3224474" y="49506"/>
                  </a:lnTo>
                  <a:lnTo>
                    <a:pt x="3230879" y="80772"/>
                  </a:lnTo>
                  <a:lnTo>
                    <a:pt x="3230879" y="726948"/>
                  </a:lnTo>
                  <a:lnTo>
                    <a:pt x="3224474" y="758213"/>
                  </a:lnTo>
                  <a:lnTo>
                    <a:pt x="3207067" y="783907"/>
                  </a:lnTo>
                  <a:lnTo>
                    <a:pt x="3181373" y="801314"/>
                  </a:lnTo>
                  <a:lnTo>
                    <a:pt x="3150108" y="80772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58384" y="2121408"/>
              <a:ext cx="3240405" cy="817244"/>
            </a:xfrm>
            <a:custGeom>
              <a:avLst/>
              <a:gdLst/>
              <a:ahLst/>
              <a:cxnLst/>
              <a:rect l="l" t="t" r="r" b="b"/>
              <a:pathLst>
                <a:path w="3240404" h="817244">
                  <a:moveTo>
                    <a:pt x="3163824" y="816864"/>
                  </a:moveTo>
                  <a:lnTo>
                    <a:pt x="76200" y="816864"/>
                  </a:lnTo>
                  <a:lnTo>
                    <a:pt x="67056" y="815340"/>
                  </a:lnTo>
                  <a:lnTo>
                    <a:pt x="59436" y="813816"/>
                  </a:lnTo>
                  <a:lnTo>
                    <a:pt x="51816" y="810768"/>
                  </a:lnTo>
                  <a:lnTo>
                    <a:pt x="44196" y="806196"/>
                  </a:lnTo>
                  <a:lnTo>
                    <a:pt x="36576" y="803148"/>
                  </a:lnTo>
                  <a:lnTo>
                    <a:pt x="30480" y="797052"/>
                  </a:lnTo>
                  <a:lnTo>
                    <a:pt x="24384" y="792480"/>
                  </a:lnTo>
                  <a:lnTo>
                    <a:pt x="19812" y="786384"/>
                  </a:lnTo>
                  <a:lnTo>
                    <a:pt x="1524" y="749808"/>
                  </a:lnTo>
                  <a:lnTo>
                    <a:pt x="0" y="740664"/>
                  </a:lnTo>
                  <a:lnTo>
                    <a:pt x="0" y="76200"/>
                  </a:lnTo>
                  <a:lnTo>
                    <a:pt x="1524" y="68580"/>
                  </a:lnTo>
                  <a:lnTo>
                    <a:pt x="3048" y="59436"/>
                  </a:lnTo>
                  <a:lnTo>
                    <a:pt x="9144" y="44196"/>
                  </a:lnTo>
                  <a:lnTo>
                    <a:pt x="13716" y="38100"/>
                  </a:lnTo>
                  <a:lnTo>
                    <a:pt x="19812" y="32004"/>
                  </a:lnTo>
                  <a:lnTo>
                    <a:pt x="24384" y="25908"/>
                  </a:lnTo>
                  <a:lnTo>
                    <a:pt x="67056" y="1524"/>
                  </a:lnTo>
                  <a:lnTo>
                    <a:pt x="76200" y="0"/>
                  </a:lnTo>
                  <a:lnTo>
                    <a:pt x="3163824" y="0"/>
                  </a:lnTo>
                  <a:lnTo>
                    <a:pt x="3171444" y="1524"/>
                  </a:lnTo>
                  <a:lnTo>
                    <a:pt x="3180588" y="4572"/>
                  </a:lnTo>
                  <a:lnTo>
                    <a:pt x="3192018" y="9144"/>
                  </a:lnTo>
                  <a:lnTo>
                    <a:pt x="77724" y="9144"/>
                  </a:lnTo>
                  <a:lnTo>
                    <a:pt x="62484" y="12192"/>
                  </a:lnTo>
                  <a:lnTo>
                    <a:pt x="54864" y="15240"/>
                  </a:lnTo>
                  <a:lnTo>
                    <a:pt x="48768" y="18288"/>
                  </a:lnTo>
                  <a:lnTo>
                    <a:pt x="38608" y="25908"/>
                  </a:lnTo>
                  <a:lnTo>
                    <a:pt x="36576" y="25908"/>
                  </a:lnTo>
                  <a:lnTo>
                    <a:pt x="25908" y="36576"/>
                  </a:lnTo>
                  <a:lnTo>
                    <a:pt x="21336" y="42672"/>
                  </a:lnTo>
                  <a:lnTo>
                    <a:pt x="18288" y="48768"/>
                  </a:lnTo>
                  <a:lnTo>
                    <a:pt x="15240" y="56388"/>
                  </a:lnTo>
                  <a:lnTo>
                    <a:pt x="12192" y="62484"/>
                  </a:lnTo>
                  <a:lnTo>
                    <a:pt x="9144" y="77724"/>
                  </a:lnTo>
                  <a:lnTo>
                    <a:pt x="9144" y="740664"/>
                  </a:lnTo>
                  <a:lnTo>
                    <a:pt x="9448" y="740664"/>
                  </a:lnTo>
                  <a:lnTo>
                    <a:pt x="12192" y="754380"/>
                  </a:lnTo>
                  <a:lnTo>
                    <a:pt x="42672" y="795528"/>
                  </a:lnTo>
                  <a:lnTo>
                    <a:pt x="77724" y="807720"/>
                  </a:lnTo>
                  <a:lnTo>
                    <a:pt x="3193288" y="807720"/>
                  </a:lnTo>
                  <a:lnTo>
                    <a:pt x="3188208" y="810768"/>
                  </a:lnTo>
                  <a:lnTo>
                    <a:pt x="3180588" y="813816"/>
                  </a:lnTo>
                  <a:lnTo>
                    <a:pt x="3171444" y="815340"/>
                  </a:lnTo>
                  <a:lnTo>
                    <a:pt x="3163824" y="816864"/>
                  </a:lnTo>
                  <a:close/>
                </a:path>
                <a:path w="3240404" h="817244">
                  <a:moveTo>
                    <a:pt x="3203448" y="27432"/>
                  </a:moveTo>
                  <a:lnTo>
                    <a:pt x="3191256" y="18288"/>
                  </a:lnTo>
                  <a:lnTo>
                    <a:pt x="3183636" y="15240"/>
                  </a:lnTo>
                  <a:lnTo>
                    <a:pt x="3185160" y="15240"/>
                  </a:lnTo>
                  <a:lnTo>
                    <a:pt x="3177540" y="12192"/>
                  </a:lnTo>
                  <a:lnTo>
                    <a:pt x="3162300" y="9144"/>
                  </a:lnTo>
                  <a:lnTo>
                    <a:pt x="3192018" y="9144"/>
                  </a:lnTo>
                  <a:lnTo>
                    <a:pt x="3195828" y="10668"/>
                  </a:lnTo>
                  <a:lnTo>
                    <a:pt x="3201924" y="15240"/>
                  </a:lnTo>
                  <a:lnTo>
                    <a:pt x="3209544" y="19812"/>
                  </a:lnTo>
                  <a:lnTo>
                    <a:pt x="3215640" y="25908"/>
                  </a:lnTo>
                  <a:lnTo>
                    <a:pt x="3203448" y="25908"/>
                  </a:lnTo>
                  <a:lnTo>
                    <a:pt x="3203448" y="27432"/>
                  </a:lnTo>
                  <a:close/>
                </a:path>
                <a:path w="3240404" h="817244">
                  <a:moveTo>
                    <a:pt x="36576" y="27432"/>
                  </a:moveTo>
                  <a:lnTo>
                    <a:pt x="36576" y="25908"/>
                  </a:lnTo>
                  <a:lnTo>
                    <a:pt x="38608" y="25908"/>
                  </a:lnTo>
                  <a:lnTo>
                    <a:pt x="36576" y="27432"/>
                  </a:lnTo>
                  <a:close/>
                </a:path>
                <a:path w="3240404" h="817244">
                  <a:moveTo>
                    <a:pt x="3240024" y="740664"/>
                  </a:moveTo>
                  <a:lnTo>
                    <a:pt x="3230880" y="740664"/>
                  </a:lnTo>
                  <a:lnTo>
                    <a:pt x="3230880" y="77724"/>
                  </a:lnTo>
                  <a:lnTo>
                    <a:pt x="3227832" y="62484"/>
                  </a:lnTo>
                  <a:lnTo>
                    <a:pt x="3224784" y="56388"/>
                  </a:lnTo>
                  <a:lnTo>
                    <a:pt x="3221736" y="48768"/>
                  </a:lnTo>
                  <a:lnTo>
                    <a:pt x="3218688" y="42672"/>
                  </a:lnTo>
                  <a:lnTo>
                    <a:pt x="3214116" y="36576"/>
                  </a:lnTo>
                  <a:lnTo>
                    <a:pt x="3208020" y="32004"/>
                  </a:lnTo>
                  <a:lnTo>
                    <a:pt x="3209544" y="32004"/>
                  </a:lnTo>
                  <a:lnTo>
                    <a:pt x="3203448" y="25908"/>
                  </a:lnTo>
                  <a:lnTo>
                    <a:pt x="3215640" y="25908"/>
                  </a:lnTo>
                  <a:lnTo>
                    <a:pt x="3229356" y="44196"/>
                  </a:lnTo>
                  <a:lnTo>
                    <a:pt x="3233928" y="51816"/>
                  </a:lnTo>
                  <a:lnTo>
                    <a:pt x="3236976" y="59436"/>
                  </a:lnTo>
                  <a:lnTo>
                    <a:pt x="3238500" y="68580"/>
                  </a:lnTo>
                  <a:lnTo>
                    <a:pt x="3240024" y="76200"/>
                  </a:lnTo>
                  <a:lnTo>
                    <a:pt x="3240024" y="740664"/>
                  </a:lnTo>
                  <a:close/>
                </a:path>
                <a:path w="3240404" h="817244">
                  <a:moveTo>
                    <a:pt x="9448" y="740664"/>
                  </a:moveTo>
                  <a:lnTo>
                    <a:pt x="9144" y="740664"/>
                  </a:lnTo>
                  <a:lnTo>
                    <a:pt x="9144" y="739140"/>
                  </a:lnTo>
                  <a:lnTo>
                    <a:pt x="9448" y="740664"/>
                  </a:lnTo>
                  <a:close/>
                </a:path>
                <a:path w="3240404" h="817244">
                  <a:moveTo>
                    <a:pt x="3193288" y="807720"/>
                  </a:moveTo>
                  <a:lnTo>
                    <a:pt x="3162300" y="807720"/>
                  </a:lnTo>
                  <a:lnTo>
                    <a:pt x="3177540" y="804672"/>
                  </a:lnTo>
                  <a:lnTo>
                    <a:pt x="3185160" y="801624"/>
                  </a:lnTo>
                  <a:lnTo>
                    <a:pt x="3183636" y="801624"/>
                  </a:lnTo>
                  <a:lnTo>
                    <a:pt x="3191256" y="798576"/>
                  </a:lnTo>
                  <a:lnTo>
                    <a:pt x="3197352" y="795528"/>
                  </a:lnTo>
                  <a:lnTo>
                    <a:pt x="3209544" y="786384"/>
                  </a:lnTo>
                  <a:lnTo>
                    <a:pt x="3208020" y="786384"/>
                  </a:lnTo>
                  <a:lnTo>
                    <a:pt x="3214116" y="780288"/>
                  </a:lnTo>
                  <a:lnTo>
                    <a:pt x="3218688" y="774192"/>
                  </a:lnTo>
                  <a:lnTo>
                    <a:pt x="3224784" y="762000"/>
                  </a:lnTo>
                  <a:lnTo>
                    <a:pt x="3227832" y="754380"/>
                  </a:lnTo>
                  <a:lnTo>
                    <a:pt x="3230880" y="739140"/>
                  </a:lnTo>
                  <a:lnTo>
                    <a:pt x="3230880" y="740664"/>
                  </a:lnTo>
                  <a:lnTo>
                    <a:pt x="3240024" y="740664"/>
                  </a:lnTo>
                  <a:lnTo>
                    <a:pt x="3238500" y="749808"/>
                  </a:lnTo>
                  <a:lnTo>
                    <a:pt x="3215640" y="792480"/>
                  </a:lnTo>
                  <a:lnTo>
                    <a:pt x="3209544" y="797052"/>
                  </a:lnTo>
                  <a:lnTo>
                    <a:pt x="3201924" y="803148"/>
                  </a:lnTo>
                  <a:lnTo>
                    <a:pt x="3195828" y="806196"/>
                  </a:lnTo>
                  <a:lnTo>
                    <a:pt x="3193288" y="807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988962" y="2111736"/>
            <a:ext cx="197231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b="1" spc="-15" dirty="0">
                <a:latin typeface="Arial"/>
                <a:cs typeface="Arial"/>
              </a:rPr>
              <a:t>В</a:t>
            </a:r>
            <a:r>
              <a:rPr sz="4600" b="1" spc="20" dirty="0">
                <a:latin typeface="Arial"/>
                <a:cs typeface="Arial"/>
              </a:rPr>
              <a:t>ы</a:t>
            </a:r>
            <a:r>
              <a:rPr sz="4600" b="1" spc="-130" dirty="0">
                <a:latin typeface="Arial"/>
                <a:cs typeface="Arial"/>
              </a:rPr>
              <a:t>х</a:t>
            </a:r>
            <a:r>
              <a:rPr sz="4600" b="1" spc="-105" dirty="0">
                <a:latin typeface="Arial"/>
                <a:cs typeface="Arial"/>
              </a:rPr>
              <a:t>о</a:t>
            </a:r>
            <a:r>
              <a:rPr sz="4600" b="1" spc="-5" dirty="0">
                <a:latin typeface="Arial"/>
                <a:cs typeface="Arial"/>
              </a:rPr>
              <a:t>д</a:t>
            </a:r>
            <a:endParaRPr sz="4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08292" y="3005328"/>
            <a:ext cx="140207" cy="140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58371" y="3212591"/>
            <a:ext cx="3240405" cy="817244"/>
          </a:xfrm>
          <a:custGeom>
            <a:avLst/>
            <a:gdLst/>
            <a:ahLst/>
            <a:cxnLst/>
            <a:rect l="l" t="t" r="r" b="b"/>
            <a:pathLst>
              <a:path w="3240404" h="817245">
                <a:moveTo>
                  <a:pt x="3240036" y="76200"/>
                </a:moveTo>
                <a:lnTo>
                  <a:pt x="3238512" y="68580"/>
                </a:lnTo>
                <a:lnTo>
                  <a:pt x="3236988" y="59436"/>
                </a:lnTo>
                <a:lnTo>
                  <a:pt x="3233940" y="51816"/>
                </a:lnTo>
                <a:lnTo>
                  <a:pt x="3224796" y="36576"/>
                </a:lnTo>
                <a:lnTo>
                  <a:pt x="3215652" y="24384"/>
                </a:lnTo>
                <a:lnTo>
                  <a:pt x="3209556" y="19812"/>
                </a:lnTo>
                <a:lnTo>
                  <a:pt x="3201936" y="13716"/>
                </a:lnTo>
                <a:lnTo>
                  <a:pt x="3195840" y="10668"/>
                </a:lnTo>
                <a:lnTo>
                  <a:pt x="3193300" y="9144"/>
                </a:lnTo>
                <a:lnTo>
                  <a:pt x="3188220" y="6096"/>
                </a:lnTo>
                <a:lnTo>
                  <a:pt x="3180600" y="3048"/>
                </a:lnTo>
                <a:lnTo>
                  <a:pt x="3171456" y="1524"/>
                </a:lnTo>
                <a:lnTo>
                  <a:pt x="3163836" y="0"/>
                </a:lnTo>
                <a:lnTo>
                  <a:pt x="76212" y="0"/>
                </a:lnTo>
                <a:lnTo>
                  <a:pt x="67068" y="1524"/>
                </a:lnTo>
                <a:lnTo>
                  <a:pt x="59448" y="3048"/>
                </a:lnTo>
                <a:lnTo>
                  <a:pt x="51828" y="6096"/>
                </a:lnTo>
                <a:lnTo>
                  <a:pt x="44208" y="10668"/>
                </a:lnTo>
                <a:lnTo>
                  <a:pt x="36588" y="13716"/>
                </a:lnTo>
                <a:lnTo>
                  <a:pt x="30492" y="19812"/>
                </a:lnTo>
                <a:lnTo>
                  <a:pt x="24396" y="24384"/>
                </a:lnTo>
                <a:lnTo>
                  <a:pt x="19824" y="30480"/>
                </a:lnTo>
                <a:lnTo>
                  <a:pt x="13728" y="36576"/>
                </a:lnTo>
                <a:lnTo>
                  <a:pt x="9156" y="44196"/>
                </a:lnTo>
                <a:lnTo>
                  <a:pt x="3060" y="59436"/>
                </a:lnTo>
                <a:lnTo>
                  <a:pt x="1536" y="68580"/>
                </a:lnTo>
                <a:lnTo>
                  <a:pt x="0" y="76200"/>
                </a:lnTo>
                <a:lnTo>
                  <a:pt x="0" y="740676"/>
                </a:lnTo>
                <a:lnTo>
                  <a:pt x="1536" y="748296"/>
                </a:lnTo>
                <a:lnTo>
                  <a:pt x="3060" y="757440"/>
                </a:lnTo>
                <a:lnTo>
                  <a:pt x="9156" y="772680"/>
                </a:lnTo>
                <a:lnTo>
                  <a:pt x="13728" y="778776"/>
                </a:lnTo>
                <a:lnTo>
                  <a:pt x="19824" y="784872"/>
                </a:lnTo>
                <a:lnTo>
                  <a:pt x="24396" y="790968"/>
                </a:lnTo>
                <a:lnTo>
                  <a:pt x="67068" y="815352"/>
                </a:lnTo>
                <a:lnTo>
                  <a:pt x="76212" y="816876"/>
                </a:lnTo>
                <a:lnTo>
                  <a:pt x="3163836" y="816876"/>
                </a:lnTo>
                <a:lnTo>
                  <a:pt x="3171456" y="815352"/>
                </a:lnTo>
                <a:lnTo>
                  <a:pt x="3180600" y="812304"/>
                </a:lnTo>
                <a:lnTo>
                  <a:pt x="3192030" y="807732"/>
                </a:lnTo>
                <a:lnTo>
                  <a:pt x="3195840" y="806208"/>
                </a:lnTo>
                <a:lnTo>
                  <a:pt x="3201936" y="801636"/>
                </a:lnTo>
                <a:lnTo>
                  <a:pt x="3209556" y="797064"/>
                </a:lnTo>
                <a:lnTo>
                  <a:pt x="3215652" y="790968"/>
                </a:lnTo>
                <a:lnTo>
                  <a:pt x="3229368" y="772680"/>
                </a:lnTo>
                <a:lnTo>
                  <a:pt x="3233940" y="765060"/>
                </a:lnTo>
                <a:lnTo>
                  <a:pt x="3236988" y="757440"/>
                </a:lnTo>
                <a:lnTo>
                  <a:pt x="3238512" y="748296"/>
                </a:lnTo>
                <a:lnTo>
                  <a:pt x="3240036" y="740676"/>
                </a:lnTo>
                <a:lnTo>
                  <a:pt x="3240036" y="76200"/>
                </a:lnTo>
                <a:close/>
              </a:path>
            </a:pathLst>
          </a:custGeom>
          <a:solidFill>
            <a:srgbClr val="E1E1E1">
              <a:alpha val="89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860787" y="3451294"/>
            <a:ext cx="2231390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-5" dirty="0">
                <a:latin typeface="Arial"/>
                <a:cs typeface="Arial"/>
              </a:rPr>
              <a:t>АП2 </a:t>
            </a:r>
            <a:r>
              <a:rPr sz="1750" spc="5" dirty="0">
                <a:latin typeface="Arial"/>
                <a:cs typeface="Arial"/>
              </a:rPr>
              <a:t>– </a:t>
            </a:r>
            <a:r>
              <a:rPr sz="1750" dirty="0">
                <a:latin typeface="Arial"/>
                <a:cs typeface="Arial"/>
              </a:rPr>
              <a:t>участие </a:t>
            </a:r>
            <a:r>
              <a:rPr sz="1750" spc="5" dirty="0">
                <a:latin typeface="Arial"/>
                <a:cs typeface="Arial"/>
              </a:rPr>
              <a:t>в</a:t>
            </a:r>
            <a:r>
              <a:rPr sz="1750" spc="-10" dirty="0">
                <a:latin typeface="Arial"/>
                <a:cs typeface="Arial"/>
              </a:rPr>
              <a:t> </a:t>
            </a:r>
            <a:r>
              <a:rPr sz="1750" spc="10" dirty="0">
                <a:latin typeface="Arial"/>
                <a:cs typeface="Arial"/>
              </a:rPr>
              <a:t>ВПР</a:t>
            </a:r>
            <a:endParaRPr sz="1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11836" y="6325710"/>
            <a:ext cx="2515235" cy="737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50" spc="10" dirty="0">
                <a:latin typeface="Arial"/>
                <a:cs typeface="Arial"/>
              </a:rPr>
              <a:t>4</a:t>
            </a:r>
            <a:r>
              <a:rPr sz="4650" spc="-515" dirty="0">
                <a:latin typeface="Arial"/>
                <a:cs typeface="Arial"/>
              </a:rPr>
              <a:t> </a:t>
            </a:r>
            <a:r>
              <a:rPr sz="3100" spc="-15" dirty="0">
                <a:latin typeface="Arial"/>
                <a:cs typeface="Arial"/>
              </a:rPr>
              <a:t>показателя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7085" y="464274"/>
            <a:ext cx="756729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b="1" spc="5" dirty="0">
                <a:solidFill>
                  <a:srgbClr val="423D67"/>
                </a:solidFill>
                <a:latin typeface="Arial"/>
                <a:cs typeface="Arial"/>
              </a:rPr>
              <a:t>АККРЕДИТАЦИОННЫЕ ПОКАЗАТЕЛИ</a:t>
            </a:r>
            <a:r>
              <a:rPr sz="2800" b="1" spc="-145" dirty="0">
                <a:solidFill>
                  <a:srgbClr val="423D67"/>
                </a:solidFill>
                <a:latin typeface="Arial"/>
                <a:cs typeface="Arial"/>
              </a:rPr>
              <a:t> </a:t>
            </a:r>
            <a:r>
              <a:rPr sz="2800" b="1" spc="25" dirty="0">
                <a:solidFill>
                  <a:srgbClr val="423D67"/>
                </a:solidFill>
                <a:latin typeface="Arial"/>
                <a:cs typeface="Arial"/>
              </a:rPr>
              <a:t>ООО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80388" y="2124456"/>
            <a:ext cx="3375660" cy="852169"/>
            <a:chOff x="1580388" y="2124456"/>
            <a:chExt cx="3375660" cy="852169"/>
          </a:xfrm>
        </p:grpSpPr>
        <p:sp>
          <p:nvSpPr>
            <p:cNvPr id="5" name="object 5"/>
            <p:cNvSpPr/>
            <p:nvPr/>
          </p:nvSpPr>
          <p:spPr>
            <a:xfrm>
              <a:off x="1584960" y="2129028"/>
              <a:ext cx="3366770" cy="843280"/>
            </a:xfrm>
            <a:custGeom>
              <a:avLst/>
              <a:gdLst/>
              <a:ahLst/>
              <a:cxnLst/>
              <a:rect l="l" t="t" r="r" b="b"/>
              <a:pathLst>
                <a:path w="3366770" h="843280">
                  <a:moveTo>
                    <a:pt x="3282696" y="842772"/>
                  </a:moveTo>
                  <a:lnTo>
                    <a:pt x="83820" y="842772"/>
                  </a:lnTo>
                  <a:lnTo>
                    <a:pt x="51435" y="836080"/>
                  </a:lnTo>
                  <a:lnTo>
                    <a:pt x="24765" y="817816"/>
                  </a:lnTo>
                  <a:lnTo>
                    <a:pt x="6667" y="790694"/>
                  </a:lnTo>
                  <a:lnTo>
                    <a:pt x="0" y="757428"/>
                  </a:lnTo>
                  <a:lnTo>
                    <a:pt x="0" y="85344"/>
                  </a:lnTo>
                  <a:lnTo>
                    <a:pt x="6667" y="52077"/>
                  </a:lnTo>
                  <a:lnTo>
                    <a:pt x="24765" y="24955"/>
                  </a:lnTo>
                  <a:lnTo>
                    <a:pt x="51435" y="6691"/>
                  </a:lnTo>
                  <a:lnTo>
                    <a:pt x="83820" y="0"/>
                  </a:lnTo>
                  <a:lnTo>
                    <a:pt x="3282696" y="0"/>
                  </a:lnTo>
                  <a:lnTo>
                    <a:pt x="3315080" y="6691"/>
                  </a:lnTo>
                  <a:lnTo>
                    <a:pt x="3341750" y="24955"/>
                  </a:lnTo>
                  <a:lnTo>
                    <a:pt x="3359848" y="52077"/>
                  </a:lnTo>
                  <a:lnTo>
                    <a:pt x="3366516" y="85344"/>
                  </a:lnTo>
                  <a:lnTo>
                    <a:pt x="3366516" y="757428"/>
                  </a:lnTo>
                  <a:lnTo>
                    <a:pt x="3359848" y="790694"/>
                  </a:lnTo>
                  <a:lnTo>
                    <a:pt x="3341751" y="817816"/>
                  </a:lnTo>
                  <a:lnTo>
                    <a:pt x="3315081" y="836080"/>
                  </a:lnTo>
                  <a:lnTo>
                    <a:pt x="3282696" y="842772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0388" y="2124456"/>
              <a:ext cx="3375660" cy="852169"/>
            </a:xfrm>
            <a:custGeom>
              <a:avLst/>
              <a:gdLst/>
              <a:ahLst/>
              <a:cxnLst/>
              <a:rect l="l" t="t" r="r" b="b"/>
              <a:pathLst>
                <a:path w="3375660" h="852169">
                  <a:moveTo>
                    <a:pt x="3287268" y="851916"/>
                  </a:moveTo>
                  <a:lnTo>
                    <a:pt x="88392" y="851916"/>
                  </a:lnTo>
                  <a:lnTo>
                    <a:pt x="79248" y="850392"/>
                  </a:lnTo>
                  <a:lnTo>
                    <a:pt x="71628" y="848868"/>
                  </a:lnTo>
                  <a:lnTo>
                    <a:pt x="62484" y="847344"/>
                  </a:lnTo>
                  <a:lnTo>
                    <a:pt x="47244" y="841248"/>
                  </a:lnTo>
                  <a:lnTo>
                    <a:pt x="39624" y="836676"/>
                  </a:lnTo>
                  <a:lnTo>
                    <a:pt x="32004" y="830580"/>
                  </a:lnTo>
                  <a:lnTo>
                    <a:pt x="25908" y="826008"/>
                  </a:lnTo>
                  <a:lnTo>
                    <a:pt x="4572" y="789432"/>
                  </a:lnTo>
                  <a:lnTo>
                    <a:pt x="0" y="771144"/>
                  </a:lnTo>
                  <a:lnTo>
                    <a:pt x="0" y="80772"/>
                  </a:lnTo>
                  <a:lnTo>
                    <a:pt x="15240" y="39624"/>
                  </a:lnTo>
                  <a:lnTo>
                    <a:pt x="47244" y="12192"/>
                  </a:lnTo>
                  <a:lnTo>
                    <a:pt x="54864" y="7620"/>
                  </a:lnTo>
                  <a:lnTo>
                    <a:pt x="62484" y="4572"/>
                  </a:lnTo>
                  <a:lnTo>
                    <a:pt x="71628" y="3048"/>
                  </a:lnTo>
                  <a:lnTo>
                    <a:pt x="79248" y="1524"/>
                  </a:lnTo>
                  <a:lnTo>
                    <a:pt x="88392" y="0"/>
                  </a:lnTo>
                  <a:lnTo>
                    <a:pt x="3287268" y="0"/>
                  </a:lnTo>
                  <a:lnTo>
                    <a:pt x="3305556" y="3048"/>
                  </a:lnTo>
                  <a:lnTo>
                    <a:pt x="3313176" y="4572"/>
                  </a:lnTo>
                  <a:lnTo>
                    <a:pt x="3322320" y="7620"/>
                  </a:lnTo>
                  <a:lnTo>
                    <a:pt x="3324860" y="9144"/>
                  </a:lnTo>
                  <a:lnTo>
                    <a:pt x="88392" y="9144"/>
                  </a:lnTo>
                  <a:lnTo>
                    <a:pt x="80772" y="10668"/>
                  </a:lnTo>
                  <a:lnTo>
                    <a:pt x="73152" y="10668"/>
                  </a:lnTo>
                  <a:lnTo>
                    <a:pt x="61722" y="15240"/>
                  </a:lnTo>
                  <a:lnTo>
                    <a:pt x="57912" y="15240"/>
                  </a:lnTo>
                  <a:lnTo>
                    <a:pt x="50292" y="19812"/>
                  </a:lnTo>
                  <a:lnTo>
                    <a:pt x="44196" y="22860"/>
                  </a:lnTo>
                  <a:lnTo>
                    <a:pt x="38100" y="27432"/>
                  </a:lnTo>
                  <a:lnTo>
                    <a:pt x="32004" y="33528"/>
                  </a:lnTo>
                  <a:lnTo>
                    <a:pt x="28575" y="38100"/>
                  </a:lnTo>
                  <a:lnTo>
                    <a:pt x="27432" y="38100"/>
                  </a:lnTo>
                  <a:lnTo>
                    <a:pt x="23774" y="44196"/>
                  </a:lnTo>
                  <a:lnTo>
                    <a:pt x="22860" y="44196"/>
                  </a:lnTo>
                  <a:lnTo>
                    <a:pt x="18288" y="51816"/>
                  </a:lnTo>
                  <a:lnTo>
                    <a:pt x="15240" y="57912"/>
                  </a:lnTo>
                  <a:lnTo>
                    <a:pt x="12192" y="65532"/>
                  </a:lnTo>
                  <a:lnTo>
                    <a:pt x="9144" y="80772"/>
                  </a:lnTo>
                  <a:lnTo>
                    <a:pt x="9144" y="771144"/>
                  </a:lnTo>
                  <a:lnTo>
                    <a:pt x="12192" y="786384"/>
                  </a:lnTo>
                  <a:lnTo>
                    <a:pt x="18288" y="801624"/>
                  </a:lnTo>
                  <a:lnTo>
                    <a:pt x="19202" y="801624"/>
                  </a:lnTo>
                  <a:lnTo>
                    <a:pt x="22860" y="807720"/>
                  </a:lnTo>
                  <a:lnTo>
                    <a:pt x="32004" y="819912"/>
                  </a:lnTo>
                  <a:lnTo>
                    <a:pt x="33528" y="819912"/>
                  </a:lnTo>
                  <a:lnTo>
                    <a:pt x="38100" y="824484"/>
                  </a:lnTo>
                  <a:lnTo>
                    <a:pt x="50292" y="833628"/>
                  </a:lnTo>
                  <a:lnTo>
                    <a:pt x="52832" y="833628"/>
                  </a:lnTo>
                  <a:lnTo>
                    <a:pt x="57912" y="836676"/>
                  </a:lnTo>
                  <a:lnTo>
                    <a:pt x="65532" y="838200"/>
                  </a:lnTo>
                  <a:lnTo>
                    <a:pt x="73152" y="841248"/>
                  </a:lnTo>
                  <a:lnTo>
                    <a:pt x="80772" y="841248"/>
                  </a:lnTo>
                  <a:lnTo>
                    <a:pt x="88392" y="842772"/>
                  </a:lnTo>
                  <a:lnTo>
                    <a:pt x="3326130" y="842772"/>
                  </a:lnTo>
                  <a:lnTo>
                    <a:pt x="3322320" y="844296"/>
                  </a:lnTo>
                  <a:lnTo>
                    <a:pt x="3313176" y="847344"/>
                  </a:lnTo>
                  <a:lnTo>
                    <a:pt x="3305556" y="848868"/>
                  </a:lnTo>
                  <a:lnTo>
                    <a:pt x="3287268" y="851916"/>
                  </a:lnTo>
                  <a:close/>
                </a:path>
                <a:path w="3375660" h="852169">
                  <a:moveTo>
                    <a:pt x="3317748" y="16764"/>
                  </a:moveTo>
                  <a:lnTo>
                    <a:pt x="3310128" y="13716"/>
                  </a:lnTo>
                  <a:lnTo>
                    <a:pt x="3311652" y="13716"/>
                  </a:lnTo>
                  <a:lnTo>
                    <a:pt x="3302508" y="10668"/>
                  </a:lnTo>
                  <a:lnTo>
                    <a:pt x="3294888" y="10668"/>
                  </a:lnTo>
                  <a:lnTo>
                    <a:pt x="3287268" y="9144"/>
                  </a:lnTo>
                  <a:lnTo>
                    <a:pt x="3324860" y="9144"/>
                  </a:lnTo>
                  <a:lnTo>
                    <a:pt x="3329940" y="12192"/>
                  </a:lnTo>
                  <a:lnTo>
                    <a:pt x="3337560" y="15240"/>
                  </a:lnTo>
                  <a:lnTo>
                    <a:pt x="3317748" y="15240"/>
                  </a:lnTo>
                  <a:lnTo>
                    <a:pt x="3317748" y="16764"/>
                  </a:lnTo>
                  <a:close/>
                </a:path>
                <a:path w="3375660" h="852169">
                  <a:moveTo>
                    <a:pt x="57912" y="16764"/>
                  </a:moveTo>
                  <a:lnTo>
                    <a:pt x="57912" y="15240"/>
                  </a:lnTo>
                  <a:lnTo>
                    <a:pt x="61722" y="15240"/>
                  </a:lnTo>
                  <a:lnTo>
                    <a:pt x="57912" y="16764"/>
                  </a:lnTo>
                  <a:close/>
                </a:path>
                <a:path w="3375660" h="852169">
                  <a:moveTo>
                    <a:pt x="3348228" y="39624"/>
                  </a:moveTo>
                  <a:lnTo>
                    <a:pt x="3343656" y="33528"/>
                  </a:lnTo>
                  <a:lnTo>
                    <a:pt x="3337560" y="27432"/>
                  </a:lnTo>
                  <a:lnTo>
                    <a:pt x="3331464" y="22860"/>
                  </a:lnTo>
                  <a:lnTo>
                    <a:pt x="3325368" y="19812"/>
                  </a:lnTo>
                  <a:lnTo>
                    <a:pt x="3317748" y="15240"/>
                  </a:lnTo>
                  <a:lnTo>
                    <a:pt x="3337560" y="15240"/>
                  </a:lnTo>
                  <a:lnTo>
                    <a:pt x="3355848" y="33528"/>
                  </a:lnTo>
                  <a:lnTo>
                    <a:pt x="3359277" y="38100"/>
                  </a:lnTo>
                  <a:lnTo>
                    <a:pt x="3348228" y="38100"/>
                  </a:lnTo>
                  <a:lnTo>
                    <a:pt x="3348228" y="39624"/>
                  </a:lnTo>
                  <a:close/>
                </a:path>
                <a:path w="3375660" h="852169">
                  <a:moveTo>
                    <a:pt x="27432" y="39624"/>
                  </a:moveTo>
                  <a:lnTo>
                    <a:pt x="27432" y="38100"/>
                  </a:lnTo>
                  <a:lnTo>
                    <a:pt x="28575" y="38100"/>
                  </a:lnTo>
                  <a:lnTo>
                    <a:pt x="27432" y="39624"/>
                  </a:lnTo>
                  <a:close/>
                </a:path>
                <a:path w="3375660" h="852169">
                  <a:moveTo>
                    <a:pt x="3352800" y="45720"/>
                  </a:moveTo>
                  <a:lnTo>
                    <a:pt x="3348228" y="38100"/>
                  </a:lnTo>
                  <a:lnTo>
                    <a:pt x="3359277" y="38100"/>
                  </a:lnTo>
                  <a:lnTo>
                    <a:pt x="3360420" y="39624"/>
                  </a:lnTo>
                  <a:lnTo>
                    <a:pt x="3363163" y="44196"/>
                  </a:lnTo>
                  <a:lnTo>
                    <a:pt x="3352800" y="44196"/>
                  </a:lnTo>
                  <a:lnTo>
                    <a:pt x="3352800" y="45720"/>
                  </a:lnTo>
                  <a:close/>
                </a:path>
                <a:path w="3375660" h="852169">
                  <a:moveTo>
                    <a:pt x="22860" y="45720"/>
                  </a:moveTo>
                  <a:lnTo>
                    <a:pt x="22860" y="44196"/>
                  </a:lnTo>
                  <a:lnTo>
                    <a:pt x="23774" y="44196"/>
                  </a:lnTo>
                  <a:lnTo>
                    <a:pt x="22860" y="45720"/>
                  </a:lnTo>
                  <a:close/>
                </a:path>
                <a:path w="3375660" h="852169">
                  <a:moveTo>
                    <a:pt x="3366820" y="801624"/>
                  </a:moveTo>
                  <a:lnTo>
                    <a:pt x="3357372" y="801624"/>
                  </a:lnTo>
                  <a:lnTo>
                    <a:pt x="3363468" y="786384"/>
                  </a:lnTo>
                  <a:lnTo>
                    <a:pt x="3366516" y="771144"/>
                  </a:lnTo>
                  <a:lnTo>
                    <a:pt x="3366516" y="80772"/>
                  </a:lnTo>
                  <a:lnTo>
                    <a:pt x="3363468" y="65532"/>
                  </a:lnTo>
                  <a:lnTo>
                    <a:pt x="3360420" y="57912"/>
                  </a:lnTo>
                  <a:lnTo>
                    <a:pt x="3357372" y="51816"/>
                  </a:lnTo>
                  <a:lnTo>
                    <a:pt x="3352800" y="44196"/>
                  </a:lnTo>
                  <a:lnTo>
                    <a:pt x="3363163" y="44196"/>
                  </a:lnTo>
                  <a:lnTo>
                    <a:pt x="3369564" y="54864"/>
                  </a:lnTo>
                  <a:lnTo>
                    <a:pt x="3372612" y="62484"/>
                  </a:lnTo>
                  <a:lnTo>
                    <a:pt x="3375660" y="80772"/>
                  </a:lnTo>
                  <a:lnTo>
                    <a:pt x="3375660" y="771144"/>
                  </a:lnTo>
                  <a:lnTo>
                    <a:pt x="3372612" y="789432"/>
                  </a:lnTo>
                  <a:lnTo>
                    <a:pt x="3369564" y="797052"/>
                  </a:lnTo>
                  <a:lnTo>
                    <a:pt x="3366820" y="801624"/>
                  </a:lnTo>
                  <a:close/>
                </a:path>
                <a:path w="3375660" h="852169">
                  <a:moveTo>
                    <a:pt x="19202" y="801624"/>
                  </a:moveTo>
                  <a:lnTo>
                    <a:pt x="18288" y="801624"/>
                  </a:lnTo>
                  <a:lnTo>
                    <a:pt x="18288" y="800100"/>
                  </a:lnTo>
                  <a:lnTo>
                    <a:pt x="19202" y="801624"/>
                  </a:lnTo>
                  <a:close/>
                </a:path>
                <a:path w="3375660" h="852169">
                  <a:moveTo>
                    <a:pt x="3355848" y="819912"/>
                  </a:moveTo>
                  <a:lnTo>
                    <a:pt x="3343656" y="819912"/>
                  </a:lnTo>
                  <a:lnTo>
                    <a:pt x="3352800" y="807720"/>
                  </a:lnTo>
                  <a:lnTo>
                    <a:pt x="3357372" y="800100"/>
                  </a:lnTo>
                  <a:lnTo>
                    <a:pt x="3357372" y="801624"/>
                  </a:lnTo>
                  <a:lnTo>
                    <a:pt x="3366820" y="801624"/>
                  </a:lnTo>
                  <a:lnTo>
                    <a:pt x="3355848" y="819912"/>
                  </a:lnTo>
                  <a:close/>
                </a:path>
                <a:path w="3375660" h="852169">
                  <a:moveTo>
                    <a:pt x="33528" y="819912"/>
                  </a:moveTo>
                  <a:lnTo>
                    <a:pt x="32004" y="819912"/>
                  </a:lnTo>
                  <a:lnTo>
                    <a:pt x="32004" y="818388"/>
                  </a:lnTo>
                  <a:lnTo>
                    <a:pt x="33528" y="819912"/>
                  </a:lnTo>
                  <a:close/>
                </a:path>
                <a:path w="3375660" h="852169">
                  <a:moveTo>
                    <a:pt x="3340608" y="833628"/>
                  </a:moveTo>
                  <a:lnTo>
                    <a:pt x="3325368" y="833628"/>
                  </a:lnTo>
                  <a:lnTo>
                    <a:pt x="3337560" y="824484"/>
                  </a:lnTo>
                  <a:lnTo>
                    <a:pt x="3343656" y="818388"/>
                  </a:lnTo>
                  <a:lnTo>
                    <a:pt x="3343656" y="819912"/>
                  </a:lnTo>
                  <a:lnTo>
                    <a:pt x="3355848" y="819912"/>
                  </a:lnTo>
                  <a:lnTo>
                    <a:pt x="3349752" y="826008"/>
                  </a:lnTo>
                  <a:lnTo>
                    <a:pt x="3343656" y="830580"/>
                  </a:lnTo>
                  <a:lnTo>
                    <a:pt x="3340608" y="833628"/>
                  </a:lnTo>
                  <a:close/>
                </a:path>
                <a:path w="3375660" h="852169">
                  <a:moveTo>
                    <a:pt x="52832" y="833628"/>
                  </a:moveTo>
                  <a:lnTo>
                    <a:pt x="50292" y="833628"/>
                  </a:lnTo>
                  <a:lnTo>
                    <a:pt x="50292" y="832104"/>
                  </a:lnTo>
                  <a:lnTo>
                    <a:pt x="52832" y="833628"/>
                  </a:lnTo>
                  <a:close/>
                </a:path>
                <a:path w="3375660" h="852169">
                  <a:moveTo>
                    <a:pt x="3326130" y="842772"/>
                  </a:moveTo>
                  <a:lnTo>
                    <a:pt x="3287268" y="842772"/>
                  </a:lnTo>
                  <a:lnTo>
                    <a:pt x="3294888" y="841248"/>
                  </a:lnTo>
                  <a:lnTo>
                    <a:pt x="3302508" y="841248"/>
                  </a:lnTo>
                  <a:lnTo>
                    <a:pt x="3311652" y="838200"/>
                  </a:lnTo>
                  <a:lnTo>
                    <a:pt x="3310128" y="838200"/>
                  </a:lnTo>
                  <a:lnTo>
                    <a:pt x="3319272" y="836676"/>
                  </a:lnTo>
                  <a:lnTo>
                    <a:pt x="3317748" y="836676"/>
                  </a:lnTo>
                  <a:lnTo>
                    <a:pt x="3325368" y="832104"/>
                  </a:lnTo>
                  <a:lnTo>
                    <a:pt x="3325368" y="833628"/>
                  </a:lnTo>
                  <a:lnTo>
                    <a:pt x="3340608" y="833628"/>
                  </a:lnTo>
                  <a:lnTo>
                    <a:pt x="3337560" y="836676"/>
                  </a:lnTo>
                  <a:lnTo>
                    <a:pt x="3329940" y="841248"/>
                  </a:lnTo>
                  <a:lnTo>
                    <a:pt x="3326130" y="842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40200" y="2131687"/>
            <a:ext cx="244983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295" dirty="0">
                <a:solidFill>
                  <a:srgbClr val="000000"/>
                </a:solidFill>
              </a:rPr>
              <a:t>У</a:t>
            </a:r>
            <a:r>
              <a:rPr sz="4600" spc="-35" dirty="0">
                <a:solidFill>
                  <a:srgbClr val="000000"/>
                </a:solidFill>
              </a:rPr>
              <a:t>с</a:t>
            </a:r>
            <a:r>
              <a:rPr sz="4600" spc="-30" dirty="0">
                <a:solidFill>
                  <a:srgbClr val="000000"/>
                </a:solidFill>
              </a:rPr>
              <a:t>л</a:t>
            </a:r>
            <a:r>
              <a:rPr sz="4600" spc="-10" dirty="0">
                <a:solidFill>
                  <a:srgbClr val="000000"/>
                </a:solidFill>
              </a:rPr>
              <a:t>о</a:t>
            </a:r>
            <a:r>
              <a:rPr sz="4600" spc="-30" dirty="0">
                <a:solidFill>
                  <a:srgbClr val="000000"/>
                </a:solidFill>
              </a:rPr>
              <a:t>ви</a:t>
            </a:r>
            <a:r>
              <a:rPr sz="4600" spc="-5" dirty="0">
                <a:solidFill>
                  <a:srgbClr val="000000"/>
                </a:solidFill>
              </a:rPr>
              <a:t>я</a:t>
            </a:r>
            <a:endParaRPr sz="4600"/>
          </a:p>
        </p:txBody>
      </p:sp>
      <p:sp>
        <p:nvSpPr>
          <p:cNvPr id="8" name="object 8"/>
          <p:cNvSpPr/>
          <p:nvPr/>
        </p:nvSpPr>
        <p:spPr>
          <a:xfrm>
            <a:off x="3194304" y="3044952"/>
            <a:ext cx="147827" cy="147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0388" y="3261359"/>
            <a:ext cx="3375660" cy="850900"/>
          </a:xfrm>
          <a:custGeom>
            <a:avLst/>
            <a:gdLst/>
            <a:ahLst/>
            <a:cxnLst/>
            <a:rect l="l" t="t" r="r" b="b"/>
            <a:pathLst>
              <a:path w="3375660" h="850900">
                <a:moveTo>
                  <a:pt x="3375660" y="79248"/>
                </a:moveTo>
                <a:lnTo>
                  <a:pt x="3374136" y="71628"/>
                </a:lnTo>
                <a:lnTo>
                  <a:pt x="3372612" y="62484"/>
                </a:lnTo>
                <a:lnTo>
                  <a:pt x="3369564" y="54864"/>
                </a:lnTo>
                <a:lnTo>
                  <a:pt x="3343656" y="19812"/>
                </a:lnTo>
                <a:lnTo>
                  <a:pt x="3326130" y="9144"/>
                </a:lnTo>
                <a:lnTo>
                  <a:pt x="3322320" y="7620"/>
                </a:lnTo>
                <a:lnTo>
                  <a:pt x="3313176" y="4572"/>
                </a:lnTo>
                <a:lnTo>
                  <a:pt x="3305556" y="1524"/>
                </a:lnTo>
                <a:lnTo>
                  <a:pt x="3296412" y="0"/>
                </a:lnTo>
                <a:lnTo>
                  <a:pt x="79248" y="0"/>
                </a:lnTo>
                <a:lnTo>
                  <a:pt x="71628" y="1524"/>
                </a:lnTo>
                <a:lnTo>
                  <a:pt x="32004" y="19812"/>
                </a:lnTo>
                <a:lnTo>
                  <a:pt x="4572" y="62484"/>
                </a:lnTo>
                <a:lnTo>
                  <a:pt x="0" y="79248"/>
                </a:lnTo>
                <a:lnTo>
                  <a:pt x="0" y="771156"/>
                </a:lnTo>
                <a:lnTo>
                  <a:pt x="1524" y="780300"/>
                </a:lnTo>
                <a:lnTo>
                  <a:pt x="4572" y="787920"/>
                </a:lnTo>
                <a:lnTo>
                  <a:pt x="7620" y="797064"/>
                </a:lnTo>
                <a:lnTo>
                  <a:pt x="32004" y="830592"/>
                </a:lnTo>
                <a:lnTo>
                  <a:pt x="71628" y="848880"/>
                </a:lnTo>
                <a:lnTo>
                  <a:pt x="79248" y="850404"/>
                </a:lnTo>
                <a:lnTo>
                  <a:pt x="3296412" y="850404"/>
                </a:lnTo>
                <a:lnTo>
                  <a:pt x="3305556" y="848880"/>
                </a:lnTo>
                <a:lnTo>
                  <a:pt x="3313176" y="847356"/>
                </a:lnTo>
                <a:lnTo>
                  <a:pt x="3322320" y="844308"/>
                </a:lnTo>
                <a:lnTo>
                  <a:pt x="3327400" y="841260"/>
                </a:lnTo>
                <a:lnTo>
                  <a:pt x="3337560" y="835164"/>
                </a:lnTo>
                <a:lnTo>
                  <a:pt x="3343656" y="830592"/>
                </a:lnTo>
                <a:lnTo>
                  <a:pt x="3345180" y="829068"/>
                </a:lnTo>
                <a:lnTo>
                  <a:pt x="3349752" y="824496"/>
                </a:lnTo>
                <a:lnTo>
                  <a:pt x="3355848" y="818400"/>
                </a:lnTo>
                <a:lnTo>
                  <a:pt x="3359277" y="813828"/>
                </a:lnTo>
                <a:lnTo>
                  <a:pt x="3360420" y="812304"/>
                </a:lnTo>
                <a:lnTo>
                  <a:pt x="3369564" y="797064"/>
                </a:lnTo>
                <a:lnTo>
                  <a:pt x="3370580" y="794016"/>
                </a:lnTo>
                <a:lnTo>
                  <a:pt x="3372612" y="787920"/>
                </a:lnTo>
                <a:lnTo>
                  <a:pt x="3374136" y="780300"/>
                </a:lnTo>
                <a:lnTo>
                  <a:pt x="3375660" y="771156"/>
                </a:lnTo>
                <a:lnTo>
                  <a:pt x="3375660" y="79248"/>
                </a:lnTo>
                <a:close/>
              </a:path>
            </a:pathLst>
          </a:custGeom>
          <a:solidFill>
            <a:srgbClr val="F7D6CD">
              <a:alpha val="89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82703" y="3510837"/>
            <a:ext cx="1369060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10" dirty="0">
                <a:latin typeface="Arial"/>
                <a:cs typeface="Arial"/>
              </a:rPr>
              <a:t>АП1 -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ЭИОС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94304" y="4181855"/>
            <a:ext cx="147827" cy="153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80388" y="4404359"/>
            <a:ext cx="3375660" cy="852169"/>
          </a:xfrm>
          <a:custGeom>
            <a:avLst/>
            <a:gdLst/>
            <a:ahLst/>
            <a:cxnLst/>
            <a:rect l="l" t="t" r="r" b="b"/>
            <a:pathLst>
              <a:path w="3375660" h="852170">
                <a:moveTo>
                  <a:pt x="3375660" y="80772"/>
                </a:moveTo>
                <a:lnTo>
                  <a:pt x="3360420" y="39624"/>
                </a:lnTo>
                <a:lnTo>
                  <a:pt x="3343656" y="21336"/>
                </a:lnTo>
                <a:lnTo>
                  <a:pt x="3337560" y="15240"/>
                </a:lnTo>
                <a:lnTo>
                  <a:pt x="3329940" y="10668"/>
                </a:lnTo>
                <a:lnTo>
                  <a:pt x="3326130" y="9144"/>
                </a:lnTo>
                <a:lnTo>
                  <a:pt x="3322320" y="7620"/>
                </a:lnTo>
                <a:lnTo>
                  <a:pt x="3313176" y="4572"/>
                </a:lnTo>
                <a:lnTo>
                  <a:pt x="3305556" y="3048"/>
                </a:lnTo>
                <a:lnTo>
                  <a:pt x="3287268" y="0"/>
                </a:lnTo>
                <a:lnTo>
                  <a:pt x="88392" y="0"/>
                </a:lnTo>
                <a:lnTo>
                  <a:pt x="79248" y="1524"/>
                </a:lnTo>
                <a:lnTo>
                  <a:pt x="71628" y="3048"/>
                </a:lnTo>
                <a:lnTo>
                  <a:pt x="62484" y="4572"/>
                </a:lnTo>
                <a:lnTo>
                  <a:pt x="47244" y="10668"/>
                </a:lnTo>
                <a:lnTo>
                  <a:pt x="39624" y="15240"/>
                </a:lnTo>
                <a:lnTo>
                  <a:pt x="32004" y="21336"/>
                </a:lnTo>
                <a:lnTo>
                  <a:pt x="25908" y="25908"/>
                </a:lnTo>
                <a:lnTo>
                  <a:pt x="4572" y="62484"/>
                </a:lnTo>
                <a:lnTo>
                  <a:pt x="0" y="80772"/>
                </a:lnTo>
                <a:lnTo>
                  <a:pt x="0" y="771156"/>
                </a:lnTo>
                <a:lnTo>
                  <a:pt x="15240" y="812304"/>
                </a:lnTo>
                <a:lnTo>
                  <a:pt x="32004" y="830592"/>
                </a:lnTo>
                <a:lnTo>
                  <a:pt x="39624" y="836688"/>
                </a:lnTo>
                <a:lnTo>
                  <a:pt x="47244" y="841260"/>
                </a:lnTo>
                <a:lnTo>
                  <a:pt x="62484" y="847356"/>
                </a:lnTo>
                <a:lnTo>
                  <a:pt x="71628" y="848880"/>
                </a:lnTo>
                <a:lnTo>
                  <a:pt x="79248" y="850404"/>
                </a:lnTo>
                <a:lnTo>
                  <a:pt x="88392" y="851928"/>
                </a:lnTo>
                <a:lnTo>
                  <a:pt x="3287268" y="851928"/>
                </a:lnTo>
                <a:lnTo>
                  <a:pt x="3305556" y="848880"/>
                </a:lnTo>
                <a:lnTo>
                  <a:pt x="3313176" y="847356"/>
                </a:lnTo>
                <a:lnTo>
                  <a:pt x="3322320" y="844308"/>
                </a:lnTo>
                <a:lnTo>
                  <a:pt x="3326130" y="842784"/>
                </a:lnTo>
                <a:lnTo>
                  <a:pt x="3329940" y="841260"/>
                </a:lnTo>
                <a:lnTo>
                  <a:pt x="3337560" y="836688"/>
                </a:lnTo>
                <a:lnTo>
                  <a:pt x="3343656" y="830592"/>
                </a:lnTo>
                <a:lnTo>
                  <a:pt x="3349752" y="826020"/>
                </a:lnTo>
                <a:lnTo>
                  <a:pt x="3372612" y="789444"/>
                </a:lnTo>
                <a:lnTo>
                  <a:pt x="3375660" y="771156"/>
                </a:lnTo>
                <a:lnTo>
                  <a:pt x="3375660" y="80772"/>
                </a:lnTo>
                <a:close/>
              </a:path>
            </a:pathLst>
          </a:custGeom>
          <a:solidFill>
            <a:srgbClr val="F4D6D1">
              <a:alpha val="89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52142" y="4413012"/>
            <a:ext cx="3030855" cy="7886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-635" algn="ctr">
              <a:lnSpc>
                <a:spcPct val="88100"/>
              </a:lnSpc>
              <a:spcBef>
                <a:spcPts val="390"/>
              </a:spcBef>
            </a:pPr>
            <a:r>
              <a:rPr sz="1800" spc="10" dirty="0">
                <a:latin typeface="Arial"/>
                <a:cs typeface="Arial"/>
              </a:rPr>
              <a:t>АП3 </a:t>
            </a:r>
            <a:r>
              <a:rPr sz="1800" spc="20" dirty="0">
                <a:latin typeface="Arial"/>
                <a:cs typeface="Arial"/>
              </a:rPr>
              <a:t>– кадры </a:t>
            </a:r>
            <a:r>
              <a:rPr sz="1800" spc="15" dirty="0">
                <a:latin typeface="Arial"/>
                <a:cs typeface="Arial"/>
              </a:rPr>
              <a:t>с </a:t>
            </a:r>
            <a:r>
              <a:rPr sz="1800" spc="10" dirty="0">
                <a:latin typeface="Arial"/>
                <a:cs typeface="Arial"/>
              </a:rPr>
              <a:t>первой </a:t>
            </a:r>
            <a:r>
              <a:rPr sz="1800" spc="15" dirty="0">
                <a:latin typeface="Arial"/>
                <a:cs typeface="Arial"/>
              </a:rPr>
              <a:t>или  </a:t>
            </a:r>
            <a:r>
              <a:rPr sz="1800" spc="20" dirty="0">
                <a:latin typeface="Arial"/>
                <a:cs typeface="Arial"/>
              </a:rPr>
              <a:t>высшей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квалификационной  </a:t>
            </a:r>
            <a:r>
              <a:rPr sz="1800" spc="5" dirty="0">
                <a:latin typeface="Arial"/>
                <a:cs typeface="Arial"/>
              </a:rPr>
              <a:t>категорией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94304" y="5324855"/>
            <a:ext cx="147827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0388" y="5533644"/>
            <a:ext cx="3375660" cy="852169"/>
          </a:xfrm>
          <a:custGeom>
            <a:avLst/>
            <a:gdLst/>
            <a:ahLst/>
            <a:cxnLst/>
            <a:rect l="l" t="t" r="r" b="b"/>
            <a:pathLst>
              <a:path w="3375660" h="852170">
                <a:moveTo>
                  <a:pt x="3375660" y="80772"/>
                </a:moveTo>
                <a:lnTo>
                  <a:pt x="3372612" y="62484"/>
                </a:lnTo>
                <a:lnTo>
                  <a:pt x="3369564" y="54864"/>
                </a:lnTo>
                <a:lnTo>
                  <a:pt x="3366820" y="50292"/>
                </a:lnTo>
                <a:lnTo>
                  <a:pt x="3355848" y="32004"/>
                </a:lnTo>
                <a:lnTo>
                  <a:pt x="3349752" y="25908"/>
                </a:lnTo>
                <a:lnTo>
                  <a:pt x="3343656" y="21336"/>
                </a:lnTo>
                <a:lnTo>
                  <a:pt x="3340608" y="18288"/>
                </a:lnTo>
                <a:lnTo>
                  <a:pt x="3337560" y="15240"/>
                </a:lnTo>
                <a:lnTo>
                  <a:pt x="3329940" y="10668"/>
                </a:lnTo>
                <a:lnTo>
                  <a:pt x="3326130" y="9144"/>
                </a:lnTo>
                <a:lnTo>
                  <a:pt x="3322320" y="7620"/>
                </a:lnTo>
                <a:lnTo>
                  <a:pt x="3313176" y="4572"/>
                </a:lnTo>
                <a:lnTo>
                  <a:pt x="3305556" y="1524"/>
                </a:lnTo>
                <a:lnTo>
                  <a:pt x="3296412" y="1524"/>
                </a:lnTo>
                <a:lnTo>
                  <a:pt x="3287268" y="0"/>
                </a:lnTo>
                <a:lnTo>
                  <a:pt x="88392" y="0"/>
                </a:lnTo>
                <a:lnTo>
                  <a:pt x="79248" y="1524"/>
                </a:lnTo>
                <a:lnTo>
                  <a:pt x="71628" y="1524"/>
                </a:lnTo>
                <a:lnTo>
                  <a:pt x="62484" y="4572"/>
                </a:lnTo>
                <a:lnTo>
                  <a:pt x="47244" y="10668"/>
                </a:lnTo>
                <a:lnTo>
                  <a:pt x="39624" y="15240"/>
                </a:lnTo>
                <a:lnTo>
                  <a:pt x="32004" y="21336"/>
                </a:lnTo>
                <a:lnTo>
                  <a:pt x="25908" y="25908"/>
                </a:lnTo>
                <a:lnTo>
                  <a:pt x="4572" y="62484"/>
                </a:lnTo>
                <a:lnTo>
                  <a:pt x="0" y="80772"/>
                </a:lnTo>
                <a:lnTo>
                  <a:pt x="0" y="771156"/>
                </a:lnTo>
                <a:lnTo>
                  <a:pt x="15240" y="812304"/>
                </a:lnTo>
                <a:lnTo>
                  <a:pt x="47244" y="839736"/>
                </a:lnTo>
                <a:lnTo>
                  <a:pt x="54864" y="844308"/>
                </a:lnTo>
                <a:lnTo>
                  <a:pt x="62484" y="847356"/>
                </a:lnTo>
                <a:lnTo>
                  <a:pt x="71628" y="848880"/>
                </a:lnTo>
                <a:lnTo>
                  <a:pt x="79248" y="850404"/>
                </a:lnTo>
                <a:lnTo>
                  <a:pt x="88392" y="851928"/>
                </a:lnTo>
                <a:lnTo>
                  <a:pt x="3287268" y="851928"/>
                </a:lnTo>
                <a:lnTo>
                  <a:pt x="3305556" y="848880"/>
                </a:lnTo>
                <a:lnTo>
                  <a:pt x="3313176" y="847356"/>
                </a:lnTo>
                <a:lnTo>
                  <a:pt x="3322320" y="844308"/>
                </a:lnTo>
                <a:lnTo>
                  <a:pt x="3324860" y="842784"/>
                </a:lnTo>
                <a:lnTo>
                  <a:pt x="3329940" y="839736"/>
                </a:lnTo>
                <a:lnTo>
                  <a:pt x="3337560" y="836688"/>
                </a:lnTo>
                <a:lnTo>
                  <a:pt x="3355848" y="818400"/>
                </a:lnTo>
                <a:lnTo>
                  <a:pt x="3359277" y="813828"/>
                </a:lnTo>
                <a:lnTo>
                  <a:pt x="3360420" y="812304"/>
                </a:lnTo>
                <a:lnTo>
                  <a:pt x="3363163" y="807732"/>
                </a:lnTo>
                <a:lnTo>
                  <a:pt x="3369564" y="797064"/>
                </a:lnTo>
                <a:lnTo>
                  <a:pt x="3372612" y="789444"/>
                </a:lnTo>
                <a:lnTo>
                  <a:pt x="3375660" y="771156"/>
                </a:lnTo>
                <a:lnTo>
                  <a:pt x="3375660" y="80772"/>
                </a:lnTo>
                <a:close/>
              </a:path>
            </a:pathLst>
          </a:custGeom>
          <a:solidFill>
            <a:srgbClr val="EFD8D4">
              <a:alpha val="89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09980" y="5662667"/>
            <a:ext cx="2912110" cy="54610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48260">
              <a:lnSpc>
                <a:spcPts val="1900"/>
              </a:lnSpc>
              <a:spcBef>
                <a:spcPts val="415"/>
              </a:spcBef>
            </a:pPr>
            <a:r>
              <a:rPr sz="1800" spc="10" dirty="0">
                <a:latin typeface="Arial"/>
                <a:cs typeface="Arial"/>
              </a:rPr>
              <a:t>АП4 </a:t>
            </a:r>
            <a:r>
              <a:rPr sz="1800" spc="20" dirty="0">
                <a:latin typeface="Arial"/>
                <a:cs typeface="Arial"/>
              </a:rPr>
              <a:t>– кадры, </a:t>
            </a:r>
            <a:r>
              <a:rPr sz="1800" spc="10" dirty="0">
                <a:latin typeface="Arial"/>
                <a:cs typeface="Arial"/>
              </a:rPr>
              <a:t>прошедшие  </a:t>
            </a:r>
            <a:r>
              <a:rPr sz="1800" spc="15" dirty="0">
                <a:latin typeface="Arial"/>
                <a:cs typeface="Arial"/>
              </a:rPr>
              <a:t>повышение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квалификации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19344" y="2124456"/>
            <a:ext cx="3375660" cy="852169"/>
            <a:chOff x="5419344" y="2124456"/>
            <a:chExt cx="3375660" cy="852169"/>
          </a:xfrm>
        </p:grpSpPr>
        <p:sp>
          <p:nvSpPr>
            <p:cNvPr id="18" name="object 18"/>
            <p:cNvSpPr/>
            <p:nvPr/>
          </p:nvSpPr>
          <p:spPr>
            <a:xfrm>
              <a:off x="5423916" y="2129028"/>
              <a:ext cx="3366770" cy="843280"/>
            </a:xfrm>
            <a:custGeom>
              <a:avLst/>
              <a:gdLst/>
              <a:ahLst/>
              <a:cxnLst/>
              <a:rect l="l" t="t" r="r" b="b"/>
              <a:pathLst>
                <a:path w="3366770" h="843280">
                  <a:moveTo>
                    <a:pt x="3282696" y="842772"/>
                  </a:moveTo>
                  <a:lnTo>
                    <a:pt x="83820" y="842772"/>
                  </a:lnTo>
                  <a:lnTo>
                    <a:pt x="50792" y="836080"/>
                  </a:lnTo>
                  <a:lnTo>
                    <a:pt x="24193" y="817816"/>
                  </a:lnTo>
                  <a:lnTo>
                    <a:pt x="6453" y="790694"/>
                  </a:lnTo>
                  <a:lnTo>
                    <a:pt x="0" y="757428"/>
                  </a:lnTo>
                  <a:lnTo>
                    <a:pt x="0" y="85344"/>
                  </a:lnTo>
                  <a:lnTo>
                    <a:pt x="6453" y="52077"/>
                  </a:lnTo>
                  <a:lnTo>
                    <a:pt x="24193" y="24955"/>
                  </a:lnTo>
                  <a:lnTo>
                    <a:pt x="50792" y="6691"/>
                  </a:lnTo>
                  <a:lnTo>
                    <a:pt x="83820" y="0"/>
                  </a:lnTo>
                  <a:lnTo>
                    <a:pt x="3282696" y="0"/>
                  </a:lnTo>
                  <a:lnTo>
                    <a:pt x="3315080" y="6691"/>
                  </a:lnTo>
                  <a:lnTo>
                    <a:pt x="3341750" y="24955"/>
                  </a:lnTo>
                  <a:lnTo>
                    <a:pt x="3359848" y="52077"/>
                  </a:lnTo>
                  <a:lnTo>
                    <a:pt x="3366516" y="85344"/>
                  </a:lnTo>
                  <a:lnTo>
                    <a:pt x="3366516" y="757428"/>
                  </a:lnTo>
                  <a:lnTo>
                    <a:pt x="3359848" y="790694"/>
                  </a:lnTo>
                  <a:lnTo>
                    <a:pt x="3341751" y="817816"/>
                  </a:lnTo>
                  <a:lnTo>
                    <a:pt x="3315081" y="836080"/>
                  </a:lnTo>
                  <a:lnTo>
                    <a:pt x="3282696" y="842772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19344" y="2124456"/>
              <a:ext cx="3375660" cy="852169"/>
            </a:xfrm>
            <a:custGeom>
              <a:avLst/>
              <a:gdLst/>
              <a:ahLst/>
              <a:cxnLst/>
              <a:rect l="l" t="t" r="r" b="b"/>
              <a:pathLst>
                <a:path w="3375659" h="852169">
                  <a:moveTo>
                    <a:pt x="3287268" y="851916"/>
                  </a:moveTo>
                  <a:lnTo>
                    <a:pt x="88392" y="851916"/>
                  </a:lnTo>
                  <a:lnTo>
                    <a:pt x="60960" y="847344"/>
                  </a:lnTo>
                  <a:lnTo>
                    <a:pt x="45720" y="841248"/>
                  </a:lnTo>
                  <a:lnTo>
                    <a:pt x="38100" y="836676"/>
                  </a:lnTo>
                  <a:lnTo>
                    <a:pt x="32004" y="830580"/>
                  </a:lnTo>
                  <a:lnTo>
                    <a:pt x="25908" y="826008"/>
                  </a:lnTo>
                  <a:lnTo>
                    <a:pt x="19812" y="819912"/>
                  </a:lnTo>
                  <a:lnTo>
                    <a:pt x="6096" y="797052"/>
                  </a:lnTo>
                  <a:lnTo>
                    <a:pt x="3048" y="789432"/>
                  </a:lnTo>
                  <a:lnTo>
                    <a:pt x="0" y="771144"/>
                  </a:lnTo>
                  <a:lnTo>
                    <a:pt x="0" y="80772"/>
                  </a:lnTo>
                  <a:lnTo>
                    <a:pt x="15240" y="39624"/>
                  </a:lnTo>
                  <a:lnTo>
                    <a:pt x="45720" y="12192"/>
                  </a:lnTo>
                  <a:lnTo>
                    <a:pt x="53340" y="7620"/>
                  </a:lnTo>
                  <a:lnTo>
                    <a:pt x="60960" y="4572"/>
                  </a:lnTo>
                  <a:lnTo>
                    <a:pt x="88392" y="0"/>
                  </a:lnTo>
                  <a:lnTo>
                    <a:pt x="3287268" y="0"/>
                  </a:lnTo>
                  <a:lnTo>
                    <a:pt x="3294888" y="1524"/>
                  </a:lnTo>
                  <a:lnTo>
                    <a:pt x="3313176" y="4572"/>
                  </a:lnTo>
                  <a:lnTo>
                    <a:pt x="3320796" y="7620"/>
                  </a:lnTo>
                  <a:lnTo>
                    <a:pt x="3323336" y="9144"/>
                  </a:lnTo>
                  <a:lnTo>
                    <a:pt x="88392" y="9144"/>
                  </a:lnTo>
                  <a:lnTo>
                    <a:pt x="79248" y="10668"/>
                  </a:lnTo>
                  <a:lnTo>
                    <a:pt x="71628" y="10668"/>
                  </a:lnTo>
                  <a:lnTo>
                    <a:pt x="60198" y="15240"/>
                  </a:lnTo>
                  <a:lnTo>
                    <a:pt x="57912" y="15240"/>
                  </a:lnTo>
                  <a:lnTo>
                    <a:pt x="50292" y="19812"/>
                  </a:lnTo>
                  <a:lnTo>
                    <a:pt x="42672" y="22860"/>
                  </a:lnTo>
                  <a:lnTo>
                    <a:pt x="44196" y="22860"/>
                  </a:lnTo>
                  <a:lnTo>
                    <a:pt x="36576" y="27432"/>
                  </a:lnTo>
                  <a:lnTo>
                    <a:pt x="38100" y="27432"/>
                  </a:lnTo>
                  <a:lnTo>
                    <a:pt x="27432" y="38100"/>
                  </a:lnTo>
                  <a:lnTo>
                    <a:pt x="25908" y="38100"/>
                  </a:lnTo>
                  <a:lnTo>
                    <a:pt x="22250" y="44196"/>
                  </a:lnTo>
                  <a:lnTo>
                    <a:pt x="21336" y="44196"/>
                  </a:lnTo>
                  <a:lnTo>
                    <a:pt x="18288" y="51816"/>
                  </a:lnTo>
                  <a:lnTo>
                    <a:pt x="15240" y="57912"/>
                  </a:lnTo>
                  <a:lnTo>
                    <a:pt x="9144" y="73152"/>
                  </a:lnTo>
                  <a:lnTo>
                    <a:pt x="10668" y="73152"/>
                  </a:lnTo>
                  <a:lnTo>
                    <a:pt x="9144" y="80772"/>
                  </a:lnTo>
                  <a:lnTo>
                    <a:pt x="7620" y="89916"/>
                  </a:lnTo>
                  <a:lnTo>
                    <a:pt x="7620" y="763524"/>
                  </a:lnTo>
                  <a:lnTo>
                    <a:pt x="7874" y="763524"/>
                  </a:lnTo>
                  <a:lnTo>
                    <a:pt x="9144" y="771144"/>
                  </a:lnTo>
                  <a:lnTo>
                    <a:pt x="10668" y="778764"/>
                  </a:lnTo>
                  <a:lnTo>
                    <a:pt x="9144" y="778764"/>
                  </a:lnTo>
                  <a:lnTo>
                    <a:pt x="18288" y="801624"/>
                  </a:lnTo>
                  <a:lnTo>
                    <a:pt x="18897" y="801624"/>
                  </a:lnTo>
                  <a:lnTo>
                    <a:pt x="21336" y="807720"/>
                  </a:lnTo>
                  <a:lnTo>
                    <a:pt x="25908" y="813816"/>
                  </a:lnTo>
                  <a:lnTo>
                    <a:pt x="32004" y="819912"/>
                  </a:lnTo>
                  <a:lnTo>
                    <a:pt x="33528" y="819912"/>
                  </a:lnTo>
                  <a:lnTo>
                    <a:pt x="38100" y="824484"/>
                  </a:lnTo>
                  <a:lnTo>
                    <a:pt x="36576" y="824484"/>
                  </a:lnTo>
                  <a:lnTo>
                    <a:pt x="44196" y="829056"/>
                  </a:lnTo>
                  <a:lnTo>
                    <a:pt x="42672" y="829056"/>
                  </a:lnTo>
                  <a:lnTo>
                    <a:pt x="50292" y="833628"/>
                  </a:lnTo>
                  <a:lnTo>
                    <a:pt x="52832" y="833628"/>
                  </a:lnTo>
                  <a:lnTo>
                    <a:pt x="57912" y="836676"/>
                  </a:lnTo>
                  <a:lnTo>
                    <a:pt x="56388" y="836676"/>
                  </a:lnTo>
                  <a:lnTo>
                    <a:pt x="64008" y="838200"/>
                  </a:lnTo>
                  <a:lnTo>
                    <a:pt x="71628" y="841248"/>
                  </a:lnTo>
                  <a:lnTo>
                    <a:pt x="79248" y="841248"/>
                  </a:lnTo>
                  <a:lnTo>
                    <a:pt x="88392" y="842772"/>
                  </a:lnTo>
                  <a:lnTo>
                    <a:pt x="3324606" y="842772"/>
                  </a:lnTo>
                  <a:lnTo>
                    <a:pt x="3313176" y="847344"/>
                  </a:lnTo>
                  <a:lnTo>
                    <a:pt x="3294888" y="850392"/>
                  </a:lnTo>
                  <a:lnTo>
                    <a:pt x="3287268" y="851916"/>
                  </a:lnTo>
                  <a:close/>
                </a:path>
                <a:path w="3375659" h="852169">
                  <a:moveTo>
                    <a:pt x="3317748" y="16764"/>
                  </a:moveTo>
                  <a:lnTo>
                    <a:pt x="3302508" y="10668"/>
                  </a:lnTo>
                  <a:lnTo>
                    <a:pt x="3294888" y="10668"/>
                  </a:lnTo>
                  <a:lnTo>
                    <a:pt x="3285744" y="9144"/>
                  </a:lnTo>
                  <a:lnTo>
                    <a:pt x="3323336" y="9144"/>
                  </a:lnTo>
                  <a:lnTo>
                    <a:pt x="3328416" y="12192"/>
                  </a:lnTo>
                  <a:lnTo>
                    <a:pt x="3336036" y="15240"/>
                  </a:lnTo>
                  <a:lnTo>
                    <a:pt x="3317748" y="15240"/>
                  </a:lnTo>
                  <a:lnTo>
                    <a:pt x="3317748" y="16764"/>
                  </a:lnTo>
                  <a:close/>
                </a:path>
                <a:path w="3375659" h="852169">
                  <a:moveTo>
                    <a:pt x="56388" y="16764"/>
                  </a:moveTo>
                  <a:lnTo>
                    <a:pt x="57912" y="15240"/>
                  </a:lnTo>
                  <a:lnTo>
                    <a:pt x="60198" y="15240"/>
                  </a:lnTo>
                  <a:lnTo>
                    <a:pt x="56388" y="16764"/>
                  </a:lnTo>
                  <a:close/>
                </a:path>
                <a:path w="3375659" h="852169">
                  <a:moveTo>
                    <a:pt x="3348228" y="39624"/>
                  </a:moveTo>
                  <a:lnTo>
                    <a:pt x="3342132" y="33528"/>
                  </a:lnTo>
                  <a:lnTo>
                    <a:pt x="3343656" y="33528"/>
                  </a:lnTo>
                  <a:lnTo>
                    <a:pt x="3337560" y="27432"/>
                  </a:lnTo>
                  <a:lnTo>
                    <a:pt x="3331464" y="22860"/>
                  </a:lnTo>
                  <a:lnTo>
                    <a:pt x="3323844" y="19812"/>
                  </a:lnTo>
                  <a:lnTo>
                    <a:pt x="3325368" y="19812"/>
                  </a:lnTo>
                  <a:lnTo>
                    <a:pt x="3317748" y="15240"/>
                  </a:lnTo>
                  <a:lnTo>
                    <a:pt x="3336036" y="15240"/>
                  </a:lnTo>
                  <a:lnTo>
                    <a:pt x="3343656" y="21336"/>
                  </a:lnTo>
                  <a:lnTo>
                    <a:pt x="3349752" y="27432"/>
                  </a:lnTo>
                  <a:lnTo>
                    <a:pt x="3354324" y="33528"/>
                  </a:lnTo>
                  <a:lnTo>
                    <a:pt x="3358896" y="38100"/>
                  </a:lnTo>
                  <a:lnTo>
                    <a:pt x="3348228" y="38100"/>
                  </a:lnTo>
                  <a:lnTo>
                    <a:pt x="3348228" y="39624"/>
                  </a:lnTo>
                  <a:close/>
                </a:path>
                <a:path w="3375659" h="852169">
                  <a:moveTo>
                    <a:pt x="25908" y="39624"/>
                  </a:moveTo>
                  <a:lnTo>
                    <a:pt x="25908" y="38100"/>
                  </a:lnTo>
                  <a:lnTo>
                    <a:pt x="27432" y="38100"/>
                  </a:lnTo>
                  <a:lnTo>
                    <a:pt x="25908" y="39624"/>
                  </a:lnTo>
                  <a:close/>
                </a:path>
                <a:path w="3375659" h="852169">
                  <a:moveTo>
                    <a:pt x="3352800" y="45720"/>
                  </a:moveTo>
                  <a:lnTo>
                    <a:pt x="3348228" y="38100"/>
                  </a:lnTo>
                  <a:lnTo>
                    <a:pt x="3358896" y="38100"/>
                  </a:lnTo>
                  <a:lnTo>
                    <a:pt x="3360420" y="39624"/>
                  </a:lnTo>
                  <a:lnTo>
                    <a:pt x="3363163" y="44196"/>
                  </a:lnTo>
                  <a:lnTo>
                    <a:pt x="3352800" y="44196"/>
                  </a:lnTo>
                  <a:lnTo>
                    <a:pt x="3352800" y="45720"/>
                  </a:lnTo>
                  <a:close/>
                </a:path>
                <a:path w="3375659" h="852169">
                  <a:moveTo>
                    <a:pt x="21336" y="45720"/>
                  </a:moveTo>
                  <a:lnTo>
                    <a:pt x="21336" y="44196"/>
                  </a:lnTo>
                  <a:lnTo>
                    <a:pt x="22250" y="44196"/>
                  </a:lnTo>
                  <a:lnTo>
                    <a:pt x="21336" y="45720"/>
                  </a:lnTo>
                  <a:close/>
                </a:path>
                <a:path w="3375659" h="852169">
                  <a:moveTo>
                    <a:pt x="3355848" y="801624"/>
                  </a:moveTo>
                  <a:lnTo>
                    <a:pt x="3360420" y="794004"/>
                  </a:lnTo>
                  <a:lnTo>
                    <a:pt x="3361944" y="786384"/>
                  </a:lnTo>
                  <a:lnTo>
                    <a:pt x="3364992" y="778764"/>
                  </a:lnTo>
                  <a:lnTo>
                    <a:pt x="3366516" y="771144"/>
                  </a:lnTo>
                  <a:lnTo>
                    <a:pt x="3366516" y="80772"/>
                  </a:lnTo>
                  <a:lnTo>
                    <a:pt x="3364992" y="73152"/>
                  </a:lnTo>
                  <a:lnTo>
                    <a:pt x="3361944" y="65532"/>
                  </a:lnTo>
                  <a:lnTo>
                    <a:pt x="3360420" y="57912"/>
                  </a:lnTo>
                  <a:lnTo>
                    <a:pt x="3355848" y="51816"/>
                  </a:lnTo>
                  <a:lnTo>
                    <a:pt x="3357372" y="51816"/>
                  </a:lnTo>
                  <a:lnTo>
                    <a:pt x="3352800" y="44196"/>
                  </a:lnTo>
                  <a:lnTo>
                    <a:pt x="3363163" y="44196"/>
                  </a:lnTo>
                  <a:lnTo>
                    <a:pt x="3364992" y="47244"/>
                  </a:lnTo>
                  <a:lnTo>
                    <a:pt x="3371088" y="62484"/>
                  </a:lnTo>
                  <a:lnTo>
                    <a:pt x="3374136" y="71628"/>
                  </a:lnTo>
                  <a:lnTo>
                    <a:pt x="3374136" y="80772"/>
                  </a:lnTo>
                  <a:lnTo>
                    <a:pt x="3375660" y="89916"/>
                  </a:lnTo>
                  <a:lnTo>
                    <a:pt x="3375660" y="763524"/>
                  </a:lnTo>
                  <a:lnTo>
                    <a:pt x="3374136" y="771144"/>
                  </a:lnTo>
                  <a:lnTo>
                    <a:pt x="3374136" y="780288"/>
                  </a:lnTo>
                  <a:lnTo>
                    <a:pt x="3371088" y="789432"/>
                  </a:lnTo>
                  <a:lnTo>
                    <a:pt x="3366820" y="800100"/>
                  </a:lnTo>
                  <a:lnTo>
                    <a:pt x="3357372" y="800100"/>
                  </a:lnTo>
                  <a:lnTo>
                    <a:pt x="3355848" y="801624"/>
                  </a:lnTo>
                  <a:close/>
                </a:path>
                <a:path w="3375659" h="852169">
                  <a:moveTo>
                    <a:pt x="7874" y="763524"/>
                  </a:moveTo>
                  <a:lnTo>
                    <a:pt x="7620" y="763524"/>
                  </a:lnTo>
                  <a:lnTo>
                    <a:pt x="7620" y="762000"/>
                  </a:lnTo>
                  <a:lnTo>
                    <a:pt x="7874" y="763524"/>
                  </a:lnTo>
                  <a:close/>
                </a:path>
                <a:path w="3375659" h="852169">
                  <a:moveTo>
                    <a:pt x="18897" y="801624"/>
                  </a:moveTo>
                  <a:lnTo>
                    <a:pt x="18288" y="801624"/>
                  </a:lnTo>
                  <a:lnTo>
                    <a:pt x="18288" y="800100"/>
                  </a:lnTo>
                  <a:lnTo>
                    <a:pt x="18897" y="801624"/>
                  </a:lnTo>
                  <a:close/>
                </a:path>
                <a:path w="3375659" h="852169">
                  <a:moveTo>
                    <a:pt x="3339846" y="833628"/>
                  </a:moveTo>
                  <a:lnTo>
                    <a:pt x="3323844" y="833628"/>
                  </a:lnTo>
                  <a:lnTo>
                    <a:pt x="3331464" y="829056"/>
                  </a:lnTo>
                  <a:lnTo>
                    <a:pt x="3337560" y="824484"/>
                  </a:lnTo>
                  <a:lnTo>
                    <a:pt x="3348228" y="813816"/>
                  </a:lnTo>
                  <a:lnTo>
                    <a:pt x="3352800" y="807720"/>
                  </a:lnTo>
                  <a:lnTo>
                    <a:pt x="3357372" y="800100"/>
                  </a:lnTo>
                  <a:lnTo>
                    <a:pt x="3366820" y="800100"/>
                  </a:lnTo>
                  <a:lnTo>
                    <a:pt x="3364992" y="804672"/>
                  </a:lnTo>
                  <a:lnTo>
                    <a:pt x="3360420" y="812292"/>
                  </a:lnTo>
                  <a:lnTo>
                    <a:pt x="3354324" y="819912"/>
                  </a:lnTo>
                  <a:lnTo>
                    <a:pt x="3349752" y="826008"/>
                  </a:lnTo>
                  <a:lnTo>
                    <a:pt x="3343656" y="830580"/>
                  </a:lnTo>
                  <a:lnTo>
                    <a:pt x="3339846" y="833628"/>
                  </a:lnTo>
                  <a:close/>
                </a:path>
                <a:path w="3375659" h="852169">
                  <a:moveTo>
                    <a:pt x="33528" y="819912"/>
                  </a:moveTo>
                  <a:lnTo>
                    <a:pt x="32004" y="819912"/>
                  </a:lnTo>
                  <a:lnTo>
                    <a:pt x="32004" y="818388"/>
                  </a:lnTo>
                  <a:lnTo>
                    <a:pt x="33528" y="819912"/>
                  </a:lnTo>
                  <a:close/>
                </a:path>
                <a:path w="3375659" h="852169">
                  <a:moveTo>
                    <a:pt x="52832" y="833628"/>
                  </a:moveTo>
                  <a:lnTo>
                    <a:pt x="50292" y="833628"/>
                  </a:lnTo>
                  <a:lnTo>
                    <a:pt x="50292" y="832104"/>
                  </a:lnTo>
                  <a:lnTo>
                    <a:pt x="52832" y="833628"/>
                  </a:lnTo>
                  <a:close/>
                </a:path>
                <a:path w="3375659" h="852169">
                  <a:moveTo>
                    <a:pt x="3324606" y="842772"/>
                  </a:moveTo>
                  <a:lnTo>
                    <a:pt x="3285744" y="842772"/>
                  </a:lnTo>
                  <a:lnTo>
                    <a:pt x="3294888" y="841248"/>
                  </a:lnTo>
                  <a:lnTo>
                    <a:pt x="3302508" y="841248"/>
                  </a:lnTo>
                  <a:lnTo>
                    <a:pt x="3310128" y="838200"/>
                  </a:lnTo>
                  <a:lnTo>
                    <a:pt x="3317748" y="836676"/>
                  </a:lnTo>
                  <a:lnTo>
                    <a:pt x="3325368" y="832104"/>
                  </a:lnTo>
                  <a:lnTo>
                    <a:pt x="3323844" y="833628"/>
                  </a:lnTo>
                  <a:lnTo>
                    <a:pt x="3339846" y="833628"/>
                  </a:lnTo>
                  <a:lnTo>
                    <a:pt x="3336036" y="836676"/>
                  </a:lnTo>
                  <a:lnTo>
                    <a:pt x="3328416" y="841248"/>
                  </a:lnTo>
                  <a:lnTo>
                    <a:pt x="3324606" y="842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118355" y="2131687"/>
            <a:ext cx="197802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b="1" spc="-15" dirty="0">
                <a:latin typeface="Arial"/>
                <a:cs typeface="Arial"/>
              </a:rPr>
              <a:t>В</a:t>
            </a:r>
            <a:r>
              <a:rPr sz="4600" b="1" spc="20" dirty="0">
                <a:latin typeface="Arial"/>
                <a:cs typeface="Arial"/>
              </a:rPr>
              <a:t>ы</a:t>
            </a:r>
            <a:r>
              <a:rPr sz="4600" b="1" spc="-130" dirty="0">
                <a:latin typeface="Arial"/>
                <a:cs typeface="Arial"/>
              </a:rPr>
              <a:t>х</a:t>
            </a:r>
            <a:r>
              <a:rPr sz="4600" b="1" spc="-55" dirty="0">
                <a:latin typeface="Arial"/>
                <a:cs typeface="Arial"/>
              </a:rPr>
              <a:t>о</a:t>
            </a:r>
            <a:r>
              <a:rPr sz="4600" b="1" spc="-5" dirty="0">
                <a:latin typeface="Arial"/>
                <a:cs typeface="Arial"/>
              </a:rPr>
              <a:t>д</a:t>
            </a:r>
            <a:endParaRPr sz="4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33259" y="3044952"/>
            <a:ext cx="146303" cy="147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19344" y="3261359"/>
            <a:ext cx="3375660" cy="850900"/>
          </a:xfrm>
          <a:custGeom>
            <a:avLst/>
            <a:gdLst/>
            <a:ahLst/>
            <a:cxnLst/>
            <a:rect l="l" t="t" r="r" b="b"/>
            <a:pathLst>
              <a:path w="3375659" h="850900">
                <a:moveTo>
                  <a:pt x="3375660" y="88392"/>
                </a:moveTo>
                <a:lnTo>
                  <a:pt x="3374136" y="79248"/>
                </a:lnTo>
                <a:lnTo>
                  <a:pt x="3374136" y="71628"/>
                </a:lnTo>
                <a:lnTo>
                  <a:pt x="3371088" y="62484"/>
                </a:lnTo>
                <a:lnTo>
                  <a:pt x="3364992" y="47244"/>
                </a:lnTo>
                <a:lnTo>
                  <a:pt x="3360420" y="39624"/>
                </a:lnTo>
                <a:lnTo>
                  <a:pt x="3354324" y="32004"/>
                </a:lnTo>
                <a:lnTo>
                  <a:pt x="3349752" y="25908"/>
                </a:lnTo>
                <a:lnTo>
                  <a:pt x="3343656" y="19812"/>
                </a:lnTo>
                <a:lnTo>
                  <a:pt x="3328416" y="10668"/>
                </a:lnTo>
                <a:lnTo>
                  <a:pt x="3324606" y="9144"/>
                </a:lnTo>
                <a:lnTo>
                  <a:pt x="3313176" y="4572"/>
                </a:lnTo>
                <a:lnTo>
                  <a:pt x="3304032" y="1524"/>
                </a:lnTo>
                <a:lnTo>
                  <a:pt x="3294888" y="0"/>
                </a:lnTo>
                <a:lnTo>
                  <a:pt x="79248" y="0"/>
                </a:lnTo>
                <a:lnTo>
                  <a:pt x="38100" y="15240"/>
                </a:lnTo>
                <a:lnTo>
                  <a:pt x="6096" y="54864"/>
                </a:lnTo>
                <a:lnTo>
                  <a:pt x="1524" y="71628"/>
                </a:lnTo>
                <a:lnTo>
                  <a:pt x="0" y="79248"/>
                </a:lnTo>
                <a:lnTo>
                  <a:pt x="0" y="771156"/>
                </a:lnTo>
                <a:lnTo>
                  <a:pt x="1524" y="780300"/>
                </a:lnTo>
                <a:lnTo>
                  <a:pt x="19812" y="818400"/>
                </a:lnTo>
                <a:lnTo>
                  <a:pt x="53340" y="844308"/>
                </a:lnTo>
                <a:lnTo>
                  <a:pt x="79248" y="850404"/>
                </a:lnTo>
                <a:lnTo>
                  <a:pt x="3294888" y="850404"/>
                </a:lnTo>
                <a:lnTo>
                  <a:pt x="3313176" y="847356"/>
                </a:lnTo>
                <a:lnTo>
                  <a:pt x="3320796" y="844308"/>
                </a:lnTo>
                <a:lnTo>
                  <a:pt x="3325876" y="841260"/>
                </a:lnTo>
                <a:lnTo>
                  <a:pt x="3343656" y="830592"/>
                </a:lnTo>
                <a:lnTo>
                  <a:pt x="3345180" y="829068"/>
                </a:lnTo>
                <a:lnTo>
                  <a:pt x="3349752" y="824496"/>
                </a:lnTo>
                <a:lnTo>
                  <a:pt x="3354324" y="818400"/>
                </a:lnTo>
                <a:lnTo>
                  <a:pt x="3358896" y="813828"/>
                </a:lnTo>
                <a:lnTo>
                  <a:pt x="3360420" y="812304"/>
                </a:lnTo>
                <a:lnTo>
                  <a:pt x="3364992" y="804684"/>
                </a:lnTo>
                <a:lnTo>
                  <a:pt x="3368040" y="797064"/>
                </a:lnTo>
                <a:lnTo>
                  <a:pt x="3369056" y="794016"/>
                </a:lnTo>
                <a:lnTo>
                  <a:pt x="3371088" y="787920"/>
                </a:lnTo>
                <a:lnTo>
                  <a:pt x="3374136" y="780300"/>
                </a:lnTo>
                <a:lnTo>
                  <a:pt x="3374136" y="771156"/>
                </a:lnTo>
                <a:lnTo>
                  <a:pt x="3375660" y="762012"/>
                </a:lnTo>
                <a:lnTo>
                  <a:pt x="3375660" y="88392"/>
                </a:lnTo>
                <a:close/>
              </a:path>
            </a:pathLst>
          </a:custGeom>
          <a:solidFill>
            <a:srgbClr val="E9DAD8">
              <a:alpha val="89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946162" y="3510837"/>
            <a:ext cx="2319655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10" dirty="0">
                <a:latin typeface="Arial"/>
                <a:cs typeface="Arial"/>
              </a:rPr>
              <a:t>АП2 </a:t>
            </a:r>
            <a:r>
              <a:rPr sz="1800" spc="20" dirty="0">
                <a:latin typeface="Arial"/>
                <a:cs typeface="Arial"/>
              </a:rPr>
              <a:t>– </a:t>
            </a:r>
            <a:r>
              <a:rPr sz="1800" spc="15" dirty="0">
                <a:latin typeface="Arial"/>
                <a:cs typeface="Arial"/>
              </a:rPr>
              <a:t>участие в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ВПР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33259" y="4181855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19344" y="4398264"/>
            <a:ext cx="3375660" cy="850900"/>
          </a:xfrm>
          <a:custGeom>
            <a:avLst/>
            <a:gdLst/>
            <a:ahLst/>
            <a:cxnLst/>
            <a:rect l="l" t="t" r="r" b="b"/>
            <a:pathLst>
              <a:path w="3375659" h="850900">
                <a:moveTo>
                  <a:pt x="3375660" y="88392"/>
                </a:moveTo>
                <a:lnTo>
                  <a:pt x="3374136" y="79248"/>
                </a:lnTo>
                <a:lnTo>
                  <a:pt x="3374136" y="70104"/>
                </a:lnTo>
                <a:lnTo>
                  <a:pt x="3371088" y="62484"/>
                </a:lnTo>
                <a:lnTo>
                  <a:pt x="3369056" y="56388"/>
                </a:lnTo>
                <a:lnTo>
                  <a:pt x="3368040" y="53340"/>
                </a:lnTo>
                <a:lnTo>
                  <a:pt x="3364992" y="45720"/>
                </a:lnTo>
                <a:lnTo>
                  <a:pt x="3360420" y="38100"/>
                </a:lnTo>
                <a:lnTo>
                  <a:pt x="3354324" y="32004"/>
                </a:lnTo>
                <a:lnTo>
                  <a:pt x="3349752" y="25908"/>
                </a:lnTo>
                <a:lnTo>
                  <a:pt x="3345180" y="21336"/>
                </a:lnTo>
                <a:lnTo>
                  <a:pt x="3343656" y="19812"/>
                </a:lnTo>
                <a:lnTo>
                  <a:pt x="3325876" y="9144"/>
                </a:lnTo>
                <a:lnTo>
                  <a:pt x="3320796" y="6096"/>
                </a:lnTo>
                <a:lnTo>
                  <a:pt x="3313176" y="3048"/>
                </a:lnTo>
                <a:lnTo>
                  <a:pt x="3294888" y="0"/>
                </a:lnTo>
                <a:lnTo>
                  <a:pt x="79248" y="0"/>
                </a:lnTo>
                <a:lnTo>
                  <a:pt x="38100" y="15240"/>
                </a:lnTo>
                <a:lnTo>
                  <a:pt x="6096" y="53340"/>
                </a:lnTo>
                <a:lnTo>
                  <a:pt x="0" y="79248"/>
                </a:lnTo>
                <a:lnTo>
                  <a:pt x="0" y="771156"/>
                </a:lnTo>
                <a:lnTo>
                  <a:pt x="1524" y="778776"/>
                </a:lnTo>
                <a:lnTo>
                  <a:pt x="3048" y="787920"/>
                </a:lnTo>
                <a:lnTo>
                  <a:pt x="32004" y="830592"/>
                </a:lnTo>
                <a:lnTo>
                  <a:pt x="70104" y="848880"/>
                </a:lnTo>
                <a:lnTo>
                  <a:pt x="79248" y="850404"/>
                </a:lnTo>
                <a:lnTo>
                  <a:pt x="3294888" y="850404"/>
                </a:lnTo>
                <a:lnTo>
                  <a:pt x="3304032" y="848880"/>
                </a:lnTo>
                <a:lnTo>
                  <a:pt x="3313176" y="845832"/>
                </a:lnTo>
                <a:lnTo>
                  <a:pt x="3324606" y="841260"/>
                </a:lnTo>
                <a:lnTo>
                  <a:pt x="3328416" y="839736"/>
                </a:lnTo>
                <a:lnTo>
                  <a:pt x="3343656" y="830592"/>
                </a:lnTo>
                <a:lnTo>
                  <a:pt x="3349752" y="824496"/>
                </a:lnTo>
                <a:lnTo>
                  <a:pt x="3354324" y="818400"/>
                </a:lnTo>
                <a:lnTo>
                  <a:pt x="3360420" y="810780"/>
                </a:lnTo>
                <a:lnTo>
                  <a:pt x="3364992" y="803160"/>
                </a:lnTo>
                <a:lnTo>
                  <a:pt x="3371088" y="787920"/>
                </a:lnTo>
                <a:lnTo>
                  <a:pt x="3374136" y="778776"/>
                </a:lnTo>
                <a:lnTo>
                  <a:pt x="3374136" y="771156"/>
                </a:lnTo>
                <a:lnTo>
                  <a:pt x="3375660" y="762012"/>
                </a:lnTo>
                <a:lnTo>
                  <a:pt x="3375660" y="88392"/>
                </a:lnTo>
                <a:close/>
              </a:path>
            </a:pathLst>
          </a:custGeom>
          <a:solidFill>
            <a:srgbClr val="E6DDDD">
              <a:alpha val="89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565095" y="4406863"/>
            <a:ext cx="3079115" cy="7886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8100"/>
              </a:lnSpc>
              <a:spcBef>
                <a:spcPts val="390"/>
              </a:spcBef>
              <a:tabLst>
                <a:tab pos="1252855" algn="l"/>
              </a:tabLst>
            </a:pPr>
            <a:r>
              <a:rPr sz="1800" spc="10" dirty="0">
                <a:latin typeface="Arial"/>
                <a:cs typeface="Arial"/>
              </a:rPr>
              <a:t>АП5 </a:t>
            </a:r>
            <a:r>
              <a:rPr sz="1800" spc="20" dirty="0">
                <a:latin typeface="Arial"/>
                <a:cs typeface="Arial"/>
              </a:rPr>
              <a:t>– </a:t>
            </a:r>
            <a:r>
              <a:rPr sz="1800" spc="5" dirty="0">
                <a:latin typeface="Arial"/>
                <a:cs typeface="Arial"/>
              </a:rPr>
              <a:t>доля </a:t>
            </a:r>
            <a:r>
              <a:rPr sz="1800" spc="10" dirty="0">
                <a:latin typeface="Arial"/>
                <a:cs typeface="Arial"/>
              </a:rPr>
              <a:t>выпускников, </a:t>
            </a:r>
            <a:r>
              <a:rPr sz="1800" spc="15" dirty="0">
                <a:latin typeface="Arial"/>
                <a:cs typeface="Arial"/>
              </a:rPr>
              <a:t>не  набравших </a:t>
            </a:r>
            <a:r>
              <a:rPr sz="1800" spc="10" dirty="0">
                <a:latin typeface="Arial"/>
                <a:cs typeface="Arial"/>
              </a:rPr>
              <a:t>мин </a:t>
            </a:r>
            <a:r>
              <a:rPr sz="1800" spc="5" dirty="0">
                <a:latin typeface="Arial"/>
                <a:cs typeface="Arial"/>
              </a:rPr>
              <a:t>кол-во  </a:t>
            </a:r>
            <a:r>
              <a:rPr sz="1800" spc="10" dirty="0">
                <a:latin typeface="Arial"/>
                <a:cs typeface="Arial"/>
              </a:rPr>
              <a:t>баллов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на	</a:t>
            </a:r>
            <a:r>
              <a:rPr sz="1800" spc="20" dirty="0">
                <a:latin typeface="Arial"/>
                <a:cs typeface="Arial"/>
              </a:rPr>
              <a:t>ОГЭ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033259" y="5317235"/>
            <a:ext cx="146303" cy="1478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19344" y="5533644"/>
            <a:ext cx="3375660" cy="852169"/>
          </a:xfrm>
          <a:custGeom>
            <a:avLst/>
            <a:gdLst/>
            <a:ahLst/>
            <a:cxnLst/>
            <a:rect l="l" t="t" r="r" b="b"/>
            <a:pathLst>
              <a:path w="3375659" h="852170">
                <a:moveTo>
                  <a:pt x="3375660" y="88392"/>
                </a:moveTo>
                <a:lnTo>
                  <a:pt x="3374136" y="80772"/>
                </a:lnTo>
                <a:lnTo>
                  <a:pt x="3374136" y="71628"/>
                </a:lnTo>
                <a:lnTo>
                  <a:pt x="3371088" y="62484"/>
                </a:lnTo>
                <a:lnTo>
                  <a:pt x="3366820" y="51816"/>
                </a:lnTo>
                <a:lnTo>
                  <a:pt x="3364992" y="47244"/>
                </a:lnTo>
                <a:lnTo>
                  <a:pt x="3360420" y="39624"/>
                </a:lnTo>
                <a:lnTo>
                  <a:pt x="3354324" y="32004"/>
                </a:lnTo>
                <a:lnTo>
                  <a:pt x="3349752" y="25908"/>
                </a:lnTo>
                <a:lnTo>
                  <a:pt x="3343656" y="21336"/>
                </a:lnTo>
                <a:lnTo>
                  <a:pt x="3339846" y="18288"/>
                </a:lnTo>
                <a:lnTo>
                  <a:pt x="3336036" y="15240"/>
                </a:lnTo>
                <a:lnTo>
                  <a:pt x="3328416" y="10668"/>
                </a:lnTo>
                <a:lnTo>
                  <a:pt x="3324606" y="9144"/>
                </a:lnTo>
                <a:lnTo>
                  <a:pt x="3313176" y="4572"/>
                </a:lnTo>
                <a:lnTo>
                  <a:pt x="3304032" y="1524"/>
                </a:lnTo>
                <a:lnTo>
                  <a:pt x="3294888" y="1524"/>
                </a:lnTo>
                <a:lnTo>
                  <a:pt x="3287268" y="0"/>
                </a:lnTo>
                <a:lnTo>
                  <a:pt x="88392" y="0"/>
                </a:lnTo>
                <a:lnTo>
                  <a:pt x="79248" y="1524"/>
                </a:lnTo>
                <a:lnTo>
                  <a:pt x="70104" y="1524"/>
                </a:lnTo>
                <a:lnTo>
                  <a:pt x="60960" y="4572"/>
                </a:lnTo>
                <a:lnTo>
                  <a:pt x="45720" y="10668"/>
                </a:lnTo>
                <a:lnTo>
                  <a:pt x="38100" y="15240"/>
                </a:lnTo>
                <a:lnTo>
                  <a:pt x="32004" y="21336"/>
                </a:lnTo>
                <a:lnTo>
                  <a:pt x="25908" y="25908"/>
                </a:lnTo>
                <a:lnTo>
                  <a:pt x="19812" y="32004"/>
                </a:lnTo>
                <a:lnTo>
                  <a:pt x="6096" y="54864"/>
                </a:lnTo>
                <a:lnTo>
                  <a:pt x="3048" y="62484"/>
                </a:lnTo>
                <a:lnTo>
                  <a:pt x="0" y="80772"/>
                </a:lnTo>
                <a:lnTo>
                  <a:pt x="0" y="771156"/>
                </a:lnTo>
                <a:lnTo>
                  <a:pt x="15240" y="812304"/>
                </a:lnTo>
                <a:lnTo>
                  <a:pt x="45720" y="839736"/>
                </a:lnTo>
                <a:lnTo>
                  <a:pt x="53340" y="844308"/>
                </a:lnTo>
                <a:lnTo>
                  <a:pt x="60960" y="847356"/>
                </a:lnTo>
                <a:lnTo>
                  <a:pt x="88392" y="851928"/>
                </a:lnTo>
                <a:lnTo>
                  <a:pt x="3287268" y="851928"/>
                </a:lnTo>
                <a:lnTo>
                  <a:pt x="3294888" y="850404"/>
                </a:lnTo>
                <a:lnTo>
                  <a:pt x="3313176" y="847356"/>
                </a:lnTo>
                <a:lnTo>
                  <a:pt x="3320796" y="844308"/>
                </a:lnTo>
                <a:lnTo>
                  <a:pt x="3323336" y="842784"/>
                </a:lnTo>
                <a:lnTo>
                  <a:pt x="3328416" y="839736"/>
                </a:lnTo>
                <a:lnTo>
                  <a:pt x="3336036" y="836688"/>
                </a:lnTo>
                <a:lnTo>
                  <a:pt x="3343656" y="830592"/>
                </a:lnTo>
                <a:lnTo>
                  <a:pt x="3349752" y="824496"/>
                </a:lnTo>
                <a:lnTo>
                  <a:pt x="3354324" y="818400"/>
                </a:lnTo>
                <a:lnTo>
                  <a:pt x="3358896" y="813828"/>
                </a:lnTo>
                <a:lnTo>
                  <a:pt x="3360420" y="812304"/>
                </a:lnTo>
                <a:lnTo>
                  <a:pt x="3363163" y="807732"/>
                </a:lnTo>
                <a:lnTo>
                  <a:pt x="3364992" y="804684"/>
                </a:lnTo>
                <a:lnTo>
                  <a:pt x="3371088" y="789444"/>
                </a:lnTo>
                <a:lnTo>
                  <a:pt x="3374136" y="780300"/>
                </a:lnTo>
                <a:lnTo>
                  <a:pt x="3374136" y="771156"/>
                </a:lnTo>
                <a:lnTo>
                  <a:pt x="3375660" y="762012"/>
                </a:lnTo>
                <a:lnTo>
                  <a:pt x="3375660" y="88392"/>
                </a:lnTo>
                <a:close/>
              </a:path>
            </a:pathLst>
          </a:custGeom>
          <a:solidFill>
            <a:srgbClr val="E1E1E1">
              <a:alpha val="89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687032" y="5662667"/>
            <a:ext cx="2837180" cy="54610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40640">
              <a:lnSpc>
                <a:spcPts val="1900"/>
              </a:lnSpc>
              <a:spcBef>
                <a:spcPts val="415"/>
              </a:spcBef>
            </a:pPr>
            <a:r>
              <a:rPr sz="1800" spc="10" dirty="0">
                <a:latin typeface="Arial"/>
                <a:cs typeface="Arial"/>
              </a:rPr>
              <a:t>АП6 </a:t>
            </a:r>
            <a:r>
              <a:rPr sz="1800" spc="20" dirty="0">
                <a:latin typeface="Arial"/>
                <a:cs typeface="Arial"/>
              </a:rPr>
              <a:t>– </a:t>
            </a:r>
            <a:r>
              <a:rPr sz="1800" spc="5" dirty="0">
                <a:latin typeface="Arial"/>
                <a:cs typeface="Arial"/>
              </a:rPr>
              <a:t>доля </a:t>
            </a:r>
            <a:r>
              <a:rPr sz="1800" spc="10" dirty="0">
                <a:latin typeface="Arial"/>
                <a:cs typeface="Arial"/>
              </a:rPr>
              <a:t>выпускников,  получивших допуск </a:t>
            </a:r>
            <a:r>
              <a:rPr sz="1800" spc="15" dirty="0">
                <a:latin typeface="Arial"/>
                <a:cs typeface="Arial"/>
              </a:rPr>
              <a:t>к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ОГЭ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03830" y="6619819"/>
            <a:ext cx="2739390" cy="737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50" spc="10" dirty="0">
                <a:latin typeface="Arial"/>
                <a:cs typeface="Arial"/>
              </a:rPr>
              <a:t>6</a:t>
            </a:r>
            <a:r>
              <a:rPr sz="4650" spc="-509" dirty="0">
                <a:latin typeface="Arial"/>
                <a:cs typeface="Arial"/>
              </a:rPr>
              <a:t> </a:t>
            </a:r>
            <a:r>
              <a:rPr sz="3100" spc="-15" dirty="0">
                <a:latin typeface="Arial"/>
                <a:cs typeface="Arial"/>
              </a:rPr>
              <a:t>показателей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7085" y="464274"/>
            <a:ext cx="7538084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b="1" spc="5" dirty="0">
                <a:solidFill>
                  <a:srgbClr val="423D67"/>
                </a:solidFill>
                <a:latin typeface="Arial"/>
                <a:cs typeface="Arial"/>
              </a:rPr>
              <a:t>АККРЕДИТАЦИОННЫЕ ПОКАЗАТЕЛИ</a:t>
            </a:r>
            <a:r>
              <a:rPr sz="2800" b="1" spc="-145" dirty="0">
                <a:solidFill>
                  <a:srgbClr val="423D67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23D67"/>
                </a:solidFill>
                <a:latin typeface="Arial"/>
                <a:cs typeface="Arial"/>
              </a:rPr>
              <a:t>СОО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17903" y="2183892"/>
            <a:ext cx="3278504" cy="826135"/>
            <a:chOff x="1517903" y="2183892"/>
            <a:chExt cx="3278504" cy="826135"/>
          </a:xfrm>
        </p:grpSpPr>
        <p:sp>
          <p:nvSpPr>
            <p:cNvPr id="5" name="object 5"/>
            <p:cNvSpPr/>
            <p:nvPr/>
          </p:nvSpPr>
          <p:spPr>
            <a:xfrm>
              <a:off x="1522475" y="2188464"/>
              <a:ext cx="3268979" cy="817244"/>
            </a:xfrm>
            <a:custGeom>
              <a:avLst/>
              <a:gdLst/>
              <a:ahLst/>
              <a:cxnLst/>
              <a:rect l="l" t="t" r="r" b="b"/>
              <a:pathLst>
                <a:path w="3268979" h="817244">
                  <a:moveTo>
                    <a:pt x="3188208" y="816864"/>
                  </a:moveTo>
                  <a:lnTo>
                    <a:pt x="80772" y="816864"/>
                  </a:lnTo>
                  <a:lnTo>
                    <a:pt x="49506" y="810458"/>
                  </a:lnTo>
                  <a:lnTo>
                    <a:pt x="23812" y="793051"/>
                  </a:lnTo>
                  <a:lnTo>
                    <a:pt x="6405" y="767357"/>
                  </a:lnTo>
                  <a:lnTo>
                    <a:pt x="0" y="736092"/>
                  </a:lnTo>
                  <a:lnTo>
                    <a:pt x="0" y="82296"/>
                  </a:lnTo>
                  <a:lnTo>
                    <a:pt x="6405" y="50149"/>
                  </a:lnTo>
                  <a:lnTo>
                    <a:pt x="23812" y="24003"/>
                  </a:lnTo>
                  <a:lnTo>
                    <a:pt x="49506" y="6429"/>
                  </a:lnTo>
                  <a:lnTo>
                    <a:pt x="80772" y="0"/>
                  </a:lnTo>
                  <a:lnTo>
                    <a:pt x="3188208" y="0"/>
                  </a:lnTo>
                  <a:lnTo>
                    <a:pt x="3219473" y="6429"/>
                  </a:lnTo>
                  <a:lnTo>
                    <a:pt x="3245167" y="24003"/>
                  </a:lnTo>
                  <a:lnTo>
                    <a:pt x="3262574" y="50149"/>
                  </a:lnTo>
                  <a:lnTo>
                    <a:pt x="3268979" y="82296"/>
                  </a:lnTo>
                  <a:lnTo>
                    <a:pt x="3268979" y="736092"/>
                  </a:lnTo>
                  <a:lnTo>
                    <a:pt x="3262574" y="767357"/>
                  </a:lnTo>
                  <a:lnTo>
                    <a:pt x="3245167" y="793051"/>
                  </a:lnTo>
                  <a:lnTo>
                    <a:pt x="3219473" y="810458"/>
                  </a:lnTo>
                  <a:lnTo>
                    <a:pt x="3188208" y="816864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7903" y="2183892"/>
              <a:ext cx="3278504" cy="826135"/>
            </a:xfrm>
            <a:custGeom>
              <a:avLst/>
              <a:gdLst/>
              <a:ahLst/>
              <a:cxnLst/>
              <a:rect l="l" t="t" r="r" b="b"/>
              <a:pathLst>
                <a:path w="3278504" h="826135">
                  <a:moveTo>
                    <a:pt x="3200400" y="826008"/>
                  </a:moveTo>
                  <a:lnTo>
                    <a:pt x="77724" y="826008"/>
                  </a:lnTo>
                  <a:lnTo>
                    <a:pt x="68580" y="824484"/>
                  </a:lnTo>
                  <a:lnTo>
                    <a:pt x="60960" y="822960"/>
                  </a:lnTo>
                  <a:lnTo>
                    <a:pt x="53340" y="819912"/>
                  </a:lnTo>
                  <a:lnTo>
                    <a:pt x="45720" y="815340"/>
                  </a:lnTo>
                  <a:lnTo>
                    <a:pt x="38100" y="812292"/>
                  </a:lnTo>
                  <a:lnTo>
                    <a:pt x="32004" y="806196"/>
                  </a:lnTo>
                  <a:lnTo>
                    <a:pt x="25908" y="801624"/>
                  </a:lnTo>
                  <a:lnTo>
                    <a:pt x="19812" y="795528"/>
                  </a:lnTo>
                  <a:lnTo>
                    <a:pt x="15240" y="787908"/>
                  </a:lnTo>
                  <a:lnTo>
                    <a:pt x="10668" y="781812"/>
                  </a:lnTo>
                  <a:lnTo>
                    <a:pt x="6096" y="774192"/>
                  </a:lnTo>
                  <a:lnTo>
                    <a:pt x="3048" y="765048"/>
                  </a:lnTo>
                  <a:lnTo>
                    <a:pt x="1524" y="757428"/>
                  </a:lnTo>
                  <a:lnTo>
                    <a:pt x="0" y="748284"/>
                  </a:lnTo>
                  <a:lnTo>
                    <a:pt x="0" y="77724"/>
                  </a:lnTo>
                  <a:lnTo>
                    <a:pt x="15240" y="38100"/>
                  </a:lnTo>
                  <a:lnTo>
                    <a:pt x="53340" y="6096"/>
                  </a:lnTo>
                  <a:lnTo>
                    <a:pt x="60960" y="4572"/>
                  </a:lnTo>
                  <a:lnTo>
                    <a:pt x="68580" y="1524"/>
                  </a:lnTo>
                  <a:lnTo>
                    <a:pt x="77724" y="0"/>
                  </a:lnTo>
                  <a:lnTo>
                    <a:pt x="3200400" y="0"/>
                  </a:lnTo>
                  <a:lnTo>
                    <a:pt x="3209544" y="1524"/>
                  </a:lnTo>
                  <a:lnTo>
                    <a:pt x="3217164" y="4572"/>
                  </a:lnTo>
                  <a:lnTo>
                    <a:pt x="3226308" y="6096"/>
                  </a:lnTo>
                  <a:lnTo>
                    <a:pt x="3231388" y="9144"/>
                  </a:lnTo>
                  <a:lnTo>
                    <a:pt x="77724" y="9144"/>
                  </a:lnTo>
                  <a:lnTo>
                    <a:pt x="62484" y="12192"/>
                  </a:lnTo>
                  <a:lnTo>
                    <a:pt x="64008" y="12192"/>
                  </a:lnTo>
                  <a:lnTo>
                    <a:pt x="48768" y="18288"/>
                  </a:lnTo>
                  <a:lnTo>
                    <a:pt x="44704" y="21336"/>
                  </a:lnTo>
                  <a:lnTo>
                    <a:pt x="42672" y="21336"/>
                  </a:lnTo>
                  <a:lnTo>
                    <a:pt x="38100" y="25908"/>
                  </a:lnTo>
                  <a:lnTo>
                    <a:pt x="36576" y="25908"/>
                  </a:lnTo>
                  <a:lnTo>
                    <a:pt x="32004" y="32004"/>
                  </a:lnTo>
                  <a:lnTo>
                    <a:pt x="25908" y="36576"/>
                  </a:lnTo>
                  <a:lnTo>
                    <a:pt x="21336" y="42672"/>
                  </a:lnTo>
                  <a:lnTo>
                    <a:pt x="22860" y="42672"/>
                  </a:lnTo>
                  <a:lnTo>
                    <a:pt x="19202" y="48768"/>
                  </a:lnTo>
                  <a:lnTo>
                    <a:pt x="18288" y="48768"/>
                  </a:lnTo>
                  <a:lnTo>
                    <a:pt x="12801" y="62484"/>
                  </a:lnTo>
                  <a:lnTo>
                    <a:pt x="12192" y="62484"/>
                  </a:lnTo>
                  <a:lnTo>
                    <a:pt x="10922" y="70104"/>
                  </a:lnTo>
                  <a:lnTo>
                    <a:pt x="10668" y="70104"/>
                  </a:lnTo>
                  <a:lnTo>
                    <a:pt x="9398" y="77724"/>
                  </a:lnTo>
                  <a:lnTo>
                    <a:pt x="9144" y="77724"/>
                  </a:lnTo>
                  <a:lnTo>
                    <a:pt x="9144" y="748284"/>
                  </a:lnTo>
                  <a:lnTo>
                    <a:pt x="12192" y="763524"/>
                  </a:lnTo>
                  <a:lnTo>
                    <a:pt x="15240" y="771144"/>
                  </a:lnTo>
                  <a:lnTo>
                    <a:pt x="15849" y="771144"/>
                  </a:lnTo>
                  <a:lnTo>
                    <a:pt x="18288" y="777240"/>
                  </a:lnTo>
                  <a:lnTo>
                    <a:pt x="22860" y="783336"/>
                  </a:lnTo>
                  <a:lnTo>
                    <a:pt x="21336" y="783336"/>
                  </a:lnTo>
                  <a:lnTo>
                    <a:pt x="25908" y="789432"/>
                  </a:lnTo>
                  <a:lnTo>
                    <a:pt x="32004" y="795528"/>
                  </a:lnTo>
                  <a:lnTo>
                    <a:pt x="33147" y="795528"/>
                  </a:lnTo>
                  <a:lnTo>
                    <a:pt x="36576" y="800100"/>
                  </a:lnTo>
                  <a:lnTo>
                    <a:pt x="42672" y="804672"/>
                  </a:lnTo>
                  <a:lnTo>
                    <a:pt x="48768" y="807720"/>
                  </a:lnTo>
                  <a:lnTo>
                    <a:pt x="64008" y="813816"/>
                  </a:lnTo>
                  <a:lnTo>
                    <a:pt x="62484" y="813816"/>
                  </a:lnTo>
                  <a:lnTo>
                    <a:pt x="77724" y="816864"/>
                  </a:lnTo>
                  <a:lnTo>
                    <a:pt x="3231388" y="816864"/>
                  </a:lnTo>
                  <a:lnTo>
                    <a:pt x="3226308" y="819912"/>
                  </a:lnTo>
                  <a:lnTo>
                    <a:pt x="3217164" y="822960"/>
                  </a:lnTo>
                  <a:lnTo>
                    <a:pt x="3209544" y="824484"/>
                  </a:lnTo>
                  <a:lnTo>
                    <a:pt x="3200400" y="826008"/>
                  </a:lnTo>
                  <a:close/>
                </a:path>
                <a:path w="3278504" h="826135">
                  <a:moveTo>
                    <a:pt x="3235452" y="22860"/>
                  </a:moveTo>
                  <a:lnTo>
                    <a:pt x="3229356" y="18288"/>
                  </a:lnTo>
                  <a:lnTo>
                    <a:pt x="3221736" y="15240"/>
                  </a:lnTo>
                  <a:lnTo>
                    <a:pt x="3215640" y="12192"/>
                  </a:lnTo>
                  <a:lnTo>
                    <a:pt x="3200400" y="9144"/>
                  </a:lnTo>
                  <a:lnTo>
                    <a:pt x="3231388" y="9144"/>
                  </a:lnTo>
                  <a:lnTo>
                    <a:pt x="3233928" y="10668"/>
                  </a:lnTo>
                  <a:lnTo>
                    <a:pt x="3240024" y="15240"/>
                  </a:lnTo>
                  <a:lnTo>
                    <a:pt x="3247644" y="19812"/>
                  </a:lnTo>
                  <a:lnTo>
                    <a:pt x="3249168" y="21336"/>
                  </a:lnTo>
                  <a:lnTo>
                    <a:pt x="3235452" y="21336"/>
                  </a:lnTo>
                  <a:lnTo>
                    <a:pt x="3235452" y="22860"/>
                  </a:lnTo>
                  <a:close/>
                </a:path>
                <a:path w="3278504" h="826135">
                  <a:moveTo>
                    <a:pt x="42672" y="22860"/>
                  </a:moveTo>
                  <a:lnTo>
                    <a:pt x="42672" y="21336"/>
                  </a:lnTo>
                  <a:lnTo>
                    <a:pt x="44704" y="21336"/>
                  </a:lnTo>
                  <a:lnTo>
                    <a:pt x="42672" y="22860"/>
                  </a:lnTo>
                  <a:close/>
                </a:path>
                <a:path w="3278504" h="826135">
                  <a:moveTo>
                    <a:pt x="3241548" y="27432"/>
                  </a:moveTo>
                  <a:lnTo>
                    <a:pt x="3235452" y="21336"/>
                  </a:lnTo>
                  <a:lnTo>
                    <a:pt x="3249168" y="21336"/>
                  </a:lnTo>
                  <a:lnTo>
                    <a:pt x="3253740" y="25908"/>
                  </a:lnTo>
                  <a:lnTo>
                    <a:pt x="3241548" y="25908"/>
                  </a:lnTo>
                  <a:lnTo>
                    <a:pt x="3241548" y="27432"/>
                  </a:lnTo>
                  <a:close/>
                </a:path>
                <a:path w="3278504" h="826135">
                  <a:moveTo>
                    <a:pt x="36576" y="27432"/>
                  </a:moveTo>
                  <a:lnTo>
                    <a:pt x="36576" y="25908"/>
                  </a:lnTo>
                  <a:lnTo>
                    <a:pt x="38100" y="25908"/>
                  </a:lnTo>
                  <a:lnTo>
                    <a:pt x="36576" y="27432"/>
                  </a:lnTo>
                  <a:close/>
                </a:path>
                <a:path w="3278504" h="826135">
                  <a:moveTo>
                    <a:pt x="3259836" y="50292"/>
                  </a:moveTo>
                  <a:lnTo>
                    <a:pt x="3256788" y="42672"/>
                  </a:lnTo>
                  <a:lnTo>
                    <a:pt x="3252216" y="36576"/>
                  </a:lnTo>
                  <a:lnTo>
                    <a:pt x="3246120" y="32004"/>
                  </a:lnTo>
                  <a:lnTo>
                    <a:pt x="3247644" y="32004"/>
                  </a:lnTo>
                  <a:lnTo>
                    <a:pt x="3241548" y="25908"/>
                  </a:lnTo>
                  <a:lnTo>
                    <a:pt x="3253740" y="25908"/>
                  </a:lnTo>
                  <a:lnTo>
                    <a:pt x="3262884" y="38100"/>
                  </a:lnTo>
                  <a:lnTo>
                    <a:pt x="3269284" y="48768"/>
                  </a:lnTo>
                  <a:lnTo>
                    <a:pt x="3259836" y="48768"/>
                  </a:lnTo>
                  <a:lnTo>
                    <a:pt x="3259836" y="50292"/>
                  </a:lnTo>
                  <a:close/>
                </a:path>
                <a:path w="3278504" h="826135">
                  <a:moveTo>
                    <a:pt x="18288" y="50292"/>
                  </a:moveTo>
                  <a:lnTo>
                    <a:pt x="18288" y="48768"/>
                  </a:lnTo>
                  <a:lnTo>
                    <a:pt x="19202" y="48768"/>
                  </a:lnTo>
                  <a:lnTo>
                    <a:pt x="18288" y="50292"/>
                  </a:lnTo>
                  <a:close/>
                </a:path>
                <a:path w="3278504" h="826135">
                  <a:moveTo>
                    <a:pt x="3265932" y="64008"/>
                  </a:moveTo>
                  <a:lnTo>
                    <a:pt x="3259836" y="48768"/>
                  </a:lnTo>
                  <a:lnTo>
                    <a:pt x="3269284" y="48768"/>
                  </a:lnTo>
                  <a:lnTo>
                    <a:pt x="3272028" y="53340"/>
                  </a:lnTo>
                  <a:lnTo>
                    <a:pt x="3275076" y="60960"/>
                  </a:lnTo>
                  <a:lnTo>
                    <a:pt x="3275380" y="62484"/>
                  </a:lnTo>
                  <a:lnTo>
                    <a:pt x="3265932" y="62484"/>
                  </a:lnTo>
                  <a:lnTo>
                    <a:pt x="3265932" y="64008"/>
                  </a:lnTo>
                  <a:close/>
                </a:path>
                <a:path w="3278504" h="826135">
                  <a:moveTo>
                    <a:pt x="12192" y="64008"/>
                  </a:moveTo>
                  <a:lnTo>
                    <a:pt x="12192" y="62484"/>
                  </a:lnTo>
                  <a:lnTo>
                    <a:pt x="12801" y="62484"/>
                  </a:lnTo>
                  <a:lnTo>
                    <a:pt x="12192" y="64008"/>
                  </a:lnTo>
                  <a:close/>
                </a:path>
                <a:path w="3278504" h="826135">
                  <a:moveTo>
                    <a:pt x="3267456" y="71628"/>
                  </a:moveTo>
                  <a:lnTo>
                    <a:pt x="3265932" y="62484"/>
                  </a:lnTo>
                  <a:lnTo>
                    <a:pt x="3275380" y="62484"/>
                  </a:lnTo>
                  <a:lnTo>
                    <a:pt x="3276600" y="68580"/>
                  </a:lnTo>
                  <a:lnTo>
                    <a:pt x="3276854" y="70104"/>
                  </a:lnTo>
                  <a:lnTo>
                    <a:pt x="3267456" y="70104"/>
                  </a:lnTo>
                  <a:lnTo>
                    <a:pt x="3267456" y="71628"/>
                  </a:lnTo>
                  <a:close/>
                </a:path>
                <a:path w="3278504" h="826135">
                  <a:moveTo>
                    <a:pt x="10668" y="71628"/>
                  </a:moveTo>
                  <a:lnTo>
                    <a:pt x="10668" y="70104"/>
                  </a:lnTo>
                  <a:lnTo>
                    <a:pt x="10922" y="70104"/>
                  </a:lnTo>
                  <a:lnTo>
                    <a:pt x="10668" y="71628"/>
                  </a:lnTo>
                  <a:close/>
                </a:path>
                <a:path w="3278504" h="826135">
                  <a:moveTo>
                    <a:pt x="3268980" y="79248"/>
                  </a:moveTo>
                  <a:lnTo>
                    <a:pt x="3267456" y="70104"/>
                  </a:lnTo>
                  <a:lnTo>
                    <a:pt x="3276854" y="70104"/>
                  </a:lnTo>
                  <a:lnTo>
                    <a:pt x="3278124" y="77724"/>
                  </a:lnTo>
                  <a:lnTo>
                    <a:pt x="3268980" y="77724"/>
                  </a:lnTo>
                  <a:lnTo>
                    <a:pt x="3268980" y="79248"/>
                  </a:lnTo>
                  <a:close/>
                </a:path>
                <a:path w="3278504" h="826135">
                  <a:moveTo>
                    <a:pt x="9144" y="79248"/>
                  </a:moveTo>
                  <a:lnTo>
                    <a:pt x="9144" y="77724"/>
                  </a:lnTo>
                  <a:lnTo>
                    <a:pt x="9398" y="77724"/>
                  </a:lnTo>
                  <a:lnTo>
                    <a:pt x="9144" y="79248"/>
                  </a:lnTo>
                  <a:close/>
                </a:path>
                <a:path w="3278504" h="826135">
                  <a:moveTo>
                    <a:pt x="3273044" y="771144"/>
                  </a:moveTo>
                  <a:lnTo>
                    <a:pt x="3262884" y="771144"/>
                  </a:lnTo>
                  <a:lnTo>
                    <a:pt x="3265932" y="763524"/>
                  </a:lnTo>
                  <a:lnTo>
                    <a:pt x="3268980" y="748284"/>
                  </a:lnTo>
                  <a:lnTo>
                    <a:pt x="3268980" y="77724"/>
                  </a:lnTo>
                  <a:lnTo>
                    <a:pt x="3278124" y="77724"/>
                  </a:lnTo>
                  <a:lnTo>
                    <a:pt x="3278124" y="748284"/>
                  </a:lnTo>
                  <a:lnTo>
                    <a:pt x="3276600" y="757428"/>
                  </a:lnTo>
                  <a:lnTo>
                    <a:pt x="3275076" y="765048"/>
                  </a:lnTo>
                  <a:lnTo>
                    <a:pt x="3273044" y="771144"/>
                  </a:lnTo>
                  <a:close/>
                </a:path>
                <a:path w="3278504" h="826135">
                  <a:moveTo>
                    <a:pt x="15849" y="771144"/>
                  </a:moveTo>
                  <a:lnTo>
                    <a:pt x="15240" y="771144"/>
                  </a:lnTo>
                  <a:lnTo>
                    <a:pt x="15240" y="769620"/>
                  </a:lnTo>
                  <a:lnTo>
                    <a:pt x="15849" y="771144"/>
                  </a:lnTo>
                  <a:close/>
                </a:path>
                <a:path w="3278504" h="826135">
                  <a:moveTo>
                    <a:pt x="3231388" y="816864"/>
                  </a:moveTo>
                  <a:lnTo>
                    <a:pt x="3200400" y="816864"/>
                  </a:lnTo>
                  <a:lnTo>
                    <a:pt x="3215640" y="813816"/>
                  </a:lnTo>
                  <a:lnTo>
                    <a:pt x="3221736" y="810768"/>
                  </a:lnTo>
                  <a:lnTo>
                    <a:pt x="3256788" y="783336"/>
                  </a:lnTo>
                  <a:lnTo>
                    <a:pt x="3262884" y="769620"/>
                  </a:lnTo>
                  <a:lnTo>
                    <a:pt x="3262884" y="771144"/>
                  </a:lnTo>
                  <a:lnTo>
                    <a:pt x="3273044" y="771144"/>
                  </a:lnTo>
                  <a:lnTo>
                    <a:pt x="3272028" y="774192"/>
                  </a:lnTo>
                  <a:lnTo>
                    <a:pt x="3267456" y="781812"/>
                  </a:lnTo>
                  <a:lnTo>
                    <a:pt x="3264408" y="787908"/>
                  </a:lnTo>
                  <a:lnTo>
                    <a:pt x="3258312" y="795528"/>
                  </a:lnTo>
                  <a:lnTo>
                    <a:pt x="3253740" y="801624"/>
                  </a:lnTo>
                  <a:lnTo>
                    <a:pt x="3247644" y="806196"/>
                  </a:lnTo>
                  <a:lnTo>
                    <a:pt x="3240024" y="812292"/>
                  </a:lnTo>
                  <a:lnTo>
                    <a:pt x="3233928" y="815340"/>
                  </a:lnTo>
                  <a:lnTo>
                    <a:pt x="3231388" y="816864"/>
                  </a:lnTo>
                  <a:close/>
                </a:path>
                <a:path w="3278504" h="826135">
                  <a:moveTo>
                    <a:pt x="33147" y="795528"/>
                  </a:moveTo>
                  <a:lnTo>
                    <a:pt x="32004" y="795528"/>
                  </a:lnTo>
                  <a:lnTo>
                    <a:pt x="32004" y="794004"/>
                  </a:lnTo>
                  <a:lnTo>
                    <a:pt x="33147" y="795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28762" y="2177288"/>
            <a:ext cx="244983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65" dirty="0">
                <a:solidFill>
                  <a:srgbClr val="000000"/>
                </a:solidFill>
              </a:rPr>
              <a:t>Условия</a:t>
            </a:r>
            <a:endParaRPr sz="4600"/>
          </a:p>
        </p:txBody>
      </p:sp>
      <p:sp>
        <p:nvSpPr>
          <p:cNvPr id="8" name="object 8"/>
          <p:cNvSpPr/>
          <p:nvPr/>
        </p:nvSpPr>
        <p:spPr>
          <a:xfrm>
            <a:off x="3086100" y="3076956"/>
            <a:ext cx="141731" cy="14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7904" y="3287267"/>
            <a:ext cx="3278504" cy="826135"/>
          </a:xfrm>
          <a:custGeom>
            <a:avLst/>
            <a:gdLst/>
            <a:ahLst/>
            <a:cxnLst/>
            <a:rect l="l" t="t" r="r" b="b"/>
            <a:pathLst>
              <a:path w="3278504" h="826135">
                <a:moveTo>
                  <a:pt x="3278124" y="77724"/>
                </a:moveTo>
                <a:lnTo>
                  <a:pt x="3276854" y="70104"/>
                </a:lnTo>
                <a:lnTo>
                  <a:pt x="3276600" y="68580"/>
                </a:lnTo>
                <a:lnTo>
                  <a:pt x="3275380" y="62484"/>
                </a:lnTo>
                <a:lnTo>
                  <a:pt x="3275076" y="60960"/>
                </a:lnTo>
                <a:lnTo>
                  <a:pt x="3272028" y="53340"/>
                </a:lnTo>
                <a:lnTo>
                  <a:pt x="3269284" y="48768"/>
                </a:lnTo>
                <a:lnTo>
                  <a:pt x="3262884" y="38100"/>
                </a:lnTo>
                <a:lnTo>
                  <a:pt x="3253740" y="25908"/>
                </a:lnTo>
                <a:lnTo>
                  <a:pt x="3247644" y="19812"/>
                </a:lnTo>
                <a:lnTo>
                  <a:pt x="3240024" y="15240"/>
                </a:lnTo>
                <a:lnTo>
                  <a:pt x="3233928" y="10668"/>
                </a:lnTo>
                <a:lnTo>
                  <a:pt x="3231388" y="9144"/>
                </a:lnTo>
                <a:lnTo>
                  <a:pt x="3226308" y="6096"/>
                </a:lnTo>
                <a:lnTo>
                  <a:pt x="3217164" y="4572"/>
                </a:lnTo>
                <a:lnTo>
                  <a:pt x="3209544" y="1524"/>
                </a:lnTo>
                <a:lnTo>
                  <a:pt x="3200400" y="0"/>
                </a:lnTo>
                <a:lnTo>
                  <a:pt x="77724" y="0"/>
                </a:lnTo>
                <a:lnTo>
                  <a:pt x="68580" y="1524"/>
                </a:lnTo>
                <a:lnTo>
                  <a:pt x="60960" y="4572"/>
                </a:lnTo>
                <a:lnTo>
                  <a:pt x="53340" y="6096"/>
                </a:lnTo>
                <a:lnTo>
                  <a:pt x="19812" y="32004"/>
                </a:lnTo>
                <a:lnTo>
                  <a:pt x="1524" y="68580"/>
                </a:lnTo>
                <a:lnTo>
                  <a:pt x="0" y="77724"/>
                </a:lnTo>
                <a:lnTo>
                  <a:pt x="0" y="748296"/>
                </a:lnTo>
                <a:lnTo>
                  <a:pt x="3048" y="766584"/>
                </a:lnTo>
                <a:lnTo>
                  <a:pt x="6096" y="774204"/>
                </a:lnTo>
                <a:lnTo>
                  <a:pt x="10668" y="781824"/>
                </a:lnTo>
                <a:lnTo>
                  <a:pt x="15240" y="787920"/>
                </a:lnTo>
                <a:lnTo>
                  <a:pt x="19812" y="795540"/>
                </a:lnTo>
                <a:lnTo>
                  <a:pt x="25908" y="801636"/>
                </a:lnTo>
                <a:lnTo>
                  <a:pt x="32004" y="806208"/>
                </a:lnTo>
                <a:lnTo>
                  <a:pt x="38100" y="812304"/>
                </a:lnTo>
                <a:lnTo>
                  <a:pt x="45720" y="815352"/>
                </a:lnTo>
                <a:lnTo>
                  <a:pt x="53340" y="819924"/>
                </a:lnTo>
                <a:lnTo>
                  <a:pt x="60960" y="822972"/>
                </a:lnTo>
                <a:lnTo>
                  <a:pt x="68580" y="824496"/>
                </a:lnTo>
                <a:lnTo>
                  <a:pt x="77724" y="826020"/>
                </a:lnTo>
                <a:lnTo>
                  <a:pt x="3200400" y="826020"/>
                </a:lnTo>
                <a:lnTo>
                  <a:pt x="3209544" y="824496"/>
                </a:lnTo>
                <a:lnTo>
                  <a:pt x="3217164" y="822972"/>
                </a:lnTo>
                <a:lnTo>
                  <a:pt x="3226308" y="819924"/>
                </a:lnTo>
                <a:lnTo>
                  <a:pt x="3231388" y="816876"/>
                </a:lnTo>
                <a:lnTo>
                  <a:pt x="3233928" y="815352"/>
                </a:lnTo>
                <a:lnTo>
                  <a:pt x="3240024" y="812304"/>
                </a:lnTo>
                <a:lnTo>
                  <a:pt x="3247644" y="806208"/>
                </a:lnTo>
                <a:lnTo>
                  <a:pt x="3253740" y="801636"/>
                </a:lnTo>
                <a:lnTo>
                  <a:pt x="3258312" y="795540"/>
                </a:lnTo>
                <a:lnTo>
                  <a:pt x="3264408" y="787920"/>
                </a:lnTo>
                <a:lnTo>
                  <a:pt x="3267456" y="781824"/>
                </a:lnTo>
                <a:lnTo>
                  <a:pt x="3272028" y="774204"/>
                </a:lnTo>
                <a:lnTo>
                  <a:pt x="3273247" y="771156"/>
                </a:lnTo>
                <a:lnTo>
                  <a:pt x="3275076" y="766584"/>
                </a:lnTo>
                <a:lnTo>
                  <a:pt x="3278124" y="748296"/>
                </a:lnTo>
                <a:lnTo>
                  <a:pt x="3278124" y="77724"/>
                </a:lnTo>
                <a:close/>
              </a:path>
            </a:pathLst>
          </a:custGeom>
          <a:solidFill>
            <a:srgbClr val="F7D6CD">
              <a:alpha val="89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497320" y="3530600"/>
            <a:ext cx="1316355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-5" dirty="0">
                <a:latin typeface="Arial"/>
                <a:cs typeface="Arial"/>
              </a:rPr>
              <a:t>АП1 </a:t>
            </a:r>
            <a:r>
              <a:rPr sz="1750" dirty="0">
                <a:latin typeface="Arial"/>
                <a:cs typeface="Arial"/>
              </a:rPr>
              <a:t>-</a:t>
            </a:r>
            <a:r>
              <a:rPr sz="1750" spc="-60" dirty="0">
                <a:latin typeface="Arial"/>
                <a:cs typeface="Arial"/>
              </a:rPr>
              <a:t> </a:t>
            </a:r>
            <a:r>
              <a:rPr sz="1750" spc="10" dirty="0">
                <a:latin typeface="Arial"/>
                <a:cs typeface="Arial"/>
              </a:rPr>
              <a:t>ЭИОС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86100" y="4180332"/>
            <a:ext cx="141731" cy="150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7904" y="4398264"/>
            <a:ext cx="3278504" cy="826135"/>
          </a:xfrm>
          <a:custGeom>
            <a:avLst/>
            <a:gdLst/>
            <a:ahLst/>
            <a:cxnLst/>
            <a:rect l="l" t="t" r="r" b="b"/>
            <a:pathLst>
              <a:path w="3278504" h="826135">
                <a:moveTo>
                  <a:pt x="3278124" y="76200"/>
                </a:moveTo>
                <a:lnTo>
                  <a:pt x="3276600" y="68580"/>
                </a:lnTo>
                <a:lnTo>
                  <a:pt x="3275076" y="59436"/>
                </a:lnTo>
                <a:lnTo>
                  <a:pt x="3273247" y="54864"/>
                </a:lnTo>
                <a:lnTo>
                  <a:pt x="3272028" y="51816"/>
                </a:lnTo>
                <a:lnTo>
                  <a:pt x="3267456" y="44196"/>
                </a:lnTo>
                <a:lnTo>
                  <a:pt x="3262884" y="38100"/>
                </a:lnTo>
                <a:lnTo>
                  <a:pt x="3258312" y="30480"/>
                </a:lnTo>
                <a:lnTo>
                  <a:pt x="3253740" y="24384"/>
                </a:lnTo>
                <a:lnTo>
                  <a:pt x="3247644" y="19812"/>
                </a:lnTo>
                <a:lnTo>
                  <a:pt x="3240024" y="13716"/>
                </a:lnTo>
                <a:lnTo>
                  <a:pt x="3200400" y="0"/>
                </a:lnTo>
                <a:lnTo>
                  <a:pt x="77724" y="0"/>
                </a:lnTo>
                <a:lnTo>
                  <a:pt x="38100" y="13716"/>
                </a:lnTo>
                <a:lnTo>
                  <a:pt x="32004" y="19812"/>
                </a:lnTo>
                <a:lnTo>
                  <a:pt x="25908" y="24384"/>
                </a:lnTo>
                <a:lnTo>
                  <a:pt x="19812" y="30480"/>
                </a:lnTo>
                <a:lnTo>
                  <a:pt x="15240" y="38100"/>
                </a:lnTo>
                <a:lnTo>
                  <a:pt x="10668" y="44196"/>
                </a:lnTo>
                <a:lnTo>
                  <a:pt x="6096" y="51816"/>
                </a:lnTo>
                <a:lnTo>
                  <a:pt x="3048" y="59436"/>
                </a:lnTo>
                <a:lnTo>
                  <a:pt x="1524" y="68580"/>
                </a:lnTo>
                <a:lnTo>
                  <a:pt x="0" y="76200"/>
                </a:lnTo>
                <a:lnTo>
                  <a:pt x="0" y="748296"/>
                </a:lnTo>
                <a:lnTo>
                  <a:pt x="1524" y="757440"/>
                </a:lnTo>
                <a:lnTo>
                  <a:pt x="19812" y="794016"/>
                </a:lnTo>
                <a:lnTo>
                  <a:pt x="53340" y="819924"/>
                </a:lnTo>
                <a:lnTo>
                  <a:pt x="60960" y="821448"/>
                </a:lnTo>
                <a:lnTo>
                  <a:pt x="68580" y="824496"/>
                </a:lnTo>
                <a:lnTo>
                  <a:pt x="77724" y="826020"/>
                </a:lnTo>
                <a:lnTo>
                  <a:pt x="3200400" y="826020"/>
                </a:lnTo>
                <a:lnTo>
                  <a:pt x="3209544" y="824496"/>
                </a:lnTo>
                <a:lnTo>
                  <a:pt x="3217164" y="821448"/>
                </a:lnTo>
                <a:lnTo>
                  <a:pt x="3226308" y="819924"/>
                </a:lnTo>
                <a:lnTo>
                  <a:pt x="3231388" y="816876"/>
                </a:lnTo>
                <a:lnTo>
                  <a:pt x="3233928" y="815352"/>
                </a:lnTo>
                <a:lnTo>
                  <a:pt x="3240024" y="810780"/>
                </a:lnTo>
                <a:lnTo>
                  <a:pt x="3247644" y="806208"/>
                </a:lnTo>
                <a:lnTo>
                  <a:pt x="3253740" y="800112"/>
                </a:lnTo>
                <a:lnTo>
                  <a:pt x="3258312" y="794016"/>
                </a:lnTo>
                <a:lnTo>
                  <a:pt x="3262884" y="789444"/>
                </a:lnTo>
                <a:lnTo>
                  <a:pt x="3264408" y="787920"/>
                </a:lnTo>
                <a:lnTo>
                  <a:pt x="3267456" y="780300"/>
                </a:lnTo>
                <a:lnTo>
                  <a:pt x="3269284" y="777252"/>
                </a:lnTo>
                <a:lnTo>
                  <a:pt x="3272028" y="772680"/>
                </a:lnTo>
                <a:lnTo>
                  <a:pt x="3275076" y="765060"/>
                </a:lnTo>
                <a:lnTo>
                  <a:pt x="3275380" y="763536"/>
                </a:lnTo>
                <a:lnTo>
                  <a:pt x="3276600" y="757440"/>
                </a:lnTo>
                <a:lnTo>
                  <a:pt x="3276854" y="755916"/>
                </a:lnTo>
                <a:lnTo>
                  <a:pt x="3278124" y="748296"/>
                </a:lnTo>
                <a:lnTo>
                  <a:pt x="3278124" y="76200"/>
                </a:lnTo>
                <a:close/>
              </a:path>
            </a:pathLst>
          </a:custGeom>
          <a:solidFill>
            <a:srgbClr val="F4D6D1">
              <a:alpha val="89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97255" y="4409972"/>
            <a:ext cx="2917825" cy="75946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 indent="-2540" algn="ctr">
              <a:lnSpc>
                <a:spcPct val="87100"/>
              </a:lnSpc>
              <a:spcBef>
                <a:spcPts val="384"/>
              </a:spcBef>
            </a:pPr>
            <a:r>
              <a:rPr sz="1750" spc="-5" dirty="0">
                <a:latin typeface="Arial"/>
                <a:cs typeface="Arial"/>
              </a:rPr>
              <a:t>АП3 </a:t>
            </a:r>
            <a:r>
              <a:rPr sz="1750" spc="5" dirty="0">
                <a:latin typeface="Arial"/>
                <a:cs typeface="Arial"/>
              </a:rPr>
              <a:t>– </a:t>
            </a:r>
            <a:r>
              <a:rPr sz="1750" spc="10" dirty="0">
                <a:latin typeface="Arial"/>
                <a:cs typeface="Arial"/>
              </a:rPr>
              <a:t>кадры </a:t>
            </a:r>
            <a:r>
              <a:rPr sz="1750" spc="5" dirty="0">
                <a:latin typeface="Arial"/>
                <a:cs typeface="Arial"/>
              </a:rPr>
              <a:t>с </a:t>
            </a:r>
            <a:r>
              <a:rPr sz="1750" dirty="0">
                <a:latin typeface="Arial"/>
                <a:cs typeface="Arial"/>
              </a:rPr>
              <a:t>первой или  </a:t>
            </a:r>
            <a:r>
              <a:rPr sz="1750" spc="10" dirty="0">
                <a:latin typeface="Arial"/>
                <a:cs typeface="Arial"/>
              </a:rPr>
              <a:t>высшей</a:t>
            </a:r>
            <a:r>
              <a:rPr sz="1750" spc="-70" dirty="0">
                <a:latin typeface="Arial"/>
                <a:cs typeface="Arial"/>
              </a:rPr>
              <a:t> </a:t>
            </a:r>
            <a:r>
              <a:rPr sz="1750" spc="5" dirty="0">
                <a:latin typeface="Arial"/>
                <a:cs typeface="Arial"/>
              </a:rPr>
              <a:t>квалификационной  </a:t>
            </a:r>
            <a:r>
              <a:rPr sz="1750" spc="-5" dirty="0">
                <a:latin typeface="Arial"/>
                <a:cs typeface="Arial"/>
              </a:rPr>
              <a:t>категорией</a:t>
            </a:r>
            <a:endParaRPr sz="17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86100" y="5291328"/>
            <a:ext cx="141731" cy="135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7904" y="5494020"/>
            <a:ext cx="3278504" cy="826135"/>
          </a:xfrm>
          <a:custGeom>
            <a:avLst/>
            <a:gdLst/>
            <a:ahLst/>
            <a:cxnLst/>
            <a:rect l="l" t="t" r="r" b="b"/>
            <a:pathLst>
              <a:path w="3278504" h="826135">
                <a:moveTo>
                  <a:pt x="3278124" y="77724"/>
                </a:moveTo>
                <a:lnTo>
                  <a:pt x="3276854" y="70104"/>
                </a:lnTo>
                <a:lnTo>
                  <a:pt x="3276600" y="68580"/>
                </a:lnTo>
                <a:lnTo>
                  <a:pt x="3275076" y="60960"/>
                </a:lnTo>
                <a:lnTo>
                  <a:pt x="3272028" y="53340"/>
                </a:lnTo>
                <a:lnTo>
                  <a:pt x="3269284" y="48768"/>
                </a:lnTo>
                <a:lnTo>
                  <a:pt x="3265627" y="42672"/>
                </a:lnTo>
                <a:lnTo>
                  <a:pt x="3262884" y="38100"/>
                </a:lnTo>
                <a:lnTo>
                  <a:pt x="3261741" y="36576"/>
                </a:lnTo>
                <a:lnTo>
                  <a:pt x="3253740" y="25908"/>
                </a:lnTo>
                <a:lnTo>
                  <a:pt x="3247644" y="19812"/>
                </a:lnTo>
                <a:lnTo>
                  <a:pt x="3240024" y="15240"/>
                </a:lnTo>
                <a:lnTo>
                  <a:pt x="3233928" y="10668"/>
                </a:lnTo>
                <a:lnTo>
                  <a:pt x="3230118" y="9144"/>
                </a:lnTo>
                <a:lnTo>
                  <a:pt x="3226308" y="7620"/>
                </a:lnTo>
                <a:lnTo>
                  <a:pt x="3217164" y="4572"/>
                </a:lnTo>
                <a:lnTo>
                  <a:pt x="3209544" y="1524"/>
                </a:lnTo>
                <a:lnTo>
                  <a:pt x="3200400" y="0"/>
                </a:lnTo>
                <a:lnTo>
                  <a:pt x="77724" y="0"/>
                </a:lnTo>
                <a:lnTo>
                  <a:pt x="38100" y="15240"/>
                </a:lnTo>
                <a:lnTo>
                  <a:pt x="6096" y="53340"/>
                </a:lnTo>
                <a:lnTo>
                  <a:pt x="0" y="77724"/>
                </a:lnTo>
                <a:lnTo>
                  <a:pt x="0" y="749820"/>
                </a:lnTo>
                <a:lnTo>
                  <a:pt x="1524" y="757440"/>
                </a:lnTo>
                <a:lnTo>
                  <a:pt x="3048" y="766584"/>
                </a:lnTo>
                <a:lnTo>
                  <a:pt x="6096" y="774204"/>
                </a:lnTo>
                <a:lnTo>
                  <a:pt x="10668" y="781824"/>
                </a:lnTo>
                <a:lnTo>
                  <a:pt x="15240" y="787920"/>
                </a:lnTo>
                <a:lnTo>
                  <a:pt x="19812" y="795540"/>
                </a:lnTo>
                <a:lnTo>
                  <a:pt x="25908" y="801636"/>
                </a:lnTo>
                <a:lnTo>
                  <a:pt x="32004" y="806208"/>
                </a:lnTo>
                <a:lnTo>
                  <a:pt x="38100" y="812304"/>
                </a:lnTo>
                <a:lnTo>
                  <a:pt x="45720" y="816876"/>
                </a:lnTo>
                <a:lnTo>
                  <a:pt x="60960" y="822972"/>
                </a:lnTo>
                <a:lnTo>
                  <a:pt x="68580" y="824496"/>
                </a:lnTo>
                <a:lnTo>
                  <a:pt x="77724" y="826020"/>
                </a:lnTo>
                <a:lnTo>
                  <a:pt x="3200400" y="826020"/>
                </a:lnTo>
                <a:lnTo>
                  <a:pt x="3240024" y="812304"/>
                </a:lnTo>
                <a:lnTo>
                  <a:pt x="3247644" y="806208"/>
                </a:lnTo>
                <a:lnTo>
                  <a:pt x="3253740" y="801636"/>
                </a:lnTo>
                <a:lnTo>
                  <a:pt x="3258312" y="795540"/>
                </a:lnTo>
                <a:lnTo>
                  <a:pt x="3264408" y="787920"/>
                </a:lnTo>
                <a:lnTo>
                  <a:pt x="3267456" y="781824"/>
                </a:lnTo>
                <a:lnTo>
                  <a:pt x="3272028" y="774204"/>
                </a:lnTo>
                <a:lnTo>
                  <a:pt x="3273247" y="771156"/>
                </a:lnTo>
                <a:lnTo>
                  <a:pt x="3275076" y="766584"/>
                </a:lnTo>
                <a:lnTo>
                  <a:pt x="3276600" y="757440"/>
                </a:lnTo>
                <a:lnTo>
                  <a:pt x="3278124" y="749820"/>
                </a:lnTo>
                <a:lnTo>
                  <a:pt x="3278124" y="77724"/>
                </a:lnTo>
                <a:close/>
              </a:path>
            </a:pathLst>
          </a:custGeom>
          <a:solidFill>
            <a:srgbClr val="EFD8D4">
              <a:alpha val="89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53590" y="5621555"/>
            <a:ext cx="2803525" cy="5276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45720">
              <a:lnSpc>
                <a:spcPts val="1839"/>
              </a:lnSpc>
              <a:spcBef>
                <a:spcPts val="390"/>
              </a:spcBef>
            </a:pPr>
            <a:r>
              <a:rPr sz="1750" spc="-5" dirty="0">
                <a:latin typeface="Arial"/>
                <a:cs typeface="Arial"/>
              </a:rPr>
              <a:t>АП4 </a:t>
            </a:r>
            <a:r>
              <a:rPr sz="1750" spc="5" dirty="0">
                <a:latin typeface="Arial"/>
                <a:cs typeface="Arial"/>
              </a:rPr>
              <a:t>– </a:t>
            </a:r>
            <a:r>
              <a:rPr sz="1750" spc="10" dirty="0">
                <a:latin typeface="Arial"/>
                <a:cs typeface="Arial"/>
              </a:rPr>
              <a:t>кадры, </a:t>
            </a:r>
            <a:r>
              <a:rPr sz="1750" spc="5" dirty="0">
                <a:latin typeface="Arial"/>
                <a:cs typeface="Arial"/>
              </a:rPr>
              <a:t>прошедшие  повышение</a:t>
            </a:r>
            <a:r>
              <a:rPr sz="1750" spc="-60" dirty="0">
                <a:latin typeface="Arial"/>
                <a:cs typeface="Arial"/>
              </a:rPr>
              <a:t> </a:t>
            </a:r>
            <a:r>
              <a:rPr sz="1750" spc="5" dirty="0">
                <a:latin typeface="Arial"/>
                <a:cs typeface="Arial"/>
              </a:rPr>
              <a:t>квалификации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245608" y="2183892"/>
            <a:ext cx="3278504" cy="826135"/>
            <a:chOff x="5245608" y="2183892"/>
            <a:chExt cx="3278504" cy="826135"/>
          </a:xfrm>
        </p:grpSpPr>
        <p:sp>
          <p:nvSpPr>
            <p:cNvPr id="18" name="object 18"/>
            <p:cNvSpPr/>
            <p:nvPr/>
          </p:nvSpPr>
          <p:spPr>
            <a:xfrm>
              <a:off x="5250180" y="2188464"/>
              <a:ext cx="3268979" cy="817244"/>
            </a:xfrm>
            <a:custGeom>
              <a:avLst/>
              <a:gdLst/>
              <a:ahLst/>
              <a:cxnLst/>
              <a:rect l="l" t="t" r="r" b="b"/>
              <a:pathLst>
                <a:path w="3268979" h="817244">
                  <a:moveTo>
                    <a:pt x="3186684" y="816864"/>
                  </a:moveTo>
                  <a:lnTo>
                    <a:pt x="80772" y="816864"/>
                  </a:lnTo>
                  <a:lnTo>
                    <a:pt x="49506" y="810458"/>
                  </a:lnTo>
                  <a:lnTo>
                    <a:pt x="23812" y="793051"/>
                  </a:lnTo>
                  <a:lnTo>
                    <a:pt x="6405" y="767357"/>
                  </a:lnTo>
                  <a:lnTo>
                    <a:pt x="0" y="736092"/>
                  </a:lnTo>
                  <a:lnTo>
                    <a:pt x="0" y="82296"/>
                  </a:lnTo>
                  <a:lnTo>
                    <a:pt x="6405" y="50149"/>
                  </a:lnTo>
                  <a:lnTo>
                    <a:pt x="23812" y="24003"/>
                  </a:lnTo>
                  <a:lnTo>
                    <a:pt x="49506" y="6429"/>
                  </a:lnTo>
                  <a:lnTo>
                    <a:pt x="80772" y="0"/>
                  </a:lnTo>
                  <a:lnTo>
                    <a:pt x="3186684" y="0"/>
                  </a:lnTo>
                  <a:lnTo>
                    <a:pt x="3218830" y="6429"/>
                  </a:lnTo>
                  <a:lnTo>
                    <a:pt x="3244977" y="24003"/>
                  </a:lnTo>
                  <a:lnTo>
                    <a:pt x="3262550" y="50149"/>
                  </a:lnTo>
                  <a:lnTo>
                    <a:pt x="3268979" y="82296"/>
                  </a:lnTo>
                  <a:lnTo>
                    <a:pt x="3268979" y="736092"/>
                  </a:lnTo>
                  <a:lnTo>
                    <a:pt x="3262550" y="767357"/>
                  </a:lnTo>
                  <a:lnTo>
                    <a:pt x="3244976" y="793051"/>
                  </a:lnTo>
                  <a:lnTo>
                    <a:pt x="3218830" y="810458"/>
                  </a:lnTo>
                  <a:lnTo>
                    <a:pt x="3186684" y="816864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45608" y="2183892"/>
              <a:ext cx="3278504" cy="826135"/>
            </a:xfrm>
            <a:custGeom>
              <a:avLst/>
              <a:gdLst/>
              <a:ahLst/>
              <a:cxnLst/>
              <a:rect l="l" t="t" r="r" b="b"/>
              <a:pathLst>
                <a:path w="3278504" h="826135">
                  <a:moveTo>
                    <a:pt x="3200400" y="826008"/>
                  </a:moveTo>
                  <a:lnTo>
                    <a:pt x="76200" y="826008"/>
                  </a:lnTo>
                  <a:lnTo>
                    <a:pt x="68580" y="824484"/>
                  </a:lnTo>
                  <a:lnTo>
                    <a:pt x="59436" y="822960"/>
                  </a:lnTo>
                  <a:lnTo>
                    <a:pt x="51816" y="819912"/>
                  </a:lnTo>
                  <a:lnTo>
                    <a:pt x="44196" y="815340"/>
                  </a:lnTo>
                  <a:lnTo>
                    <a:pt x="38100" y="812292"/>
                  </a:lnTo>
                  <a:lnTo>
                    <a:pt x="30480" y="806196"/>
                  </a:lnTo>
                  <a:lnTo>
                    <a:pt x="24384" y="801624"/>
                  </a:lnTo>
                  <a:lnTo>
                    <a:pt x="19812" y="795528"/>
                  </a:lnTo>
                  <a:lnTo>
                    <a:pt x="1524" y="757428"/>
                  </a:lnTo>
                  <a:lnTo>
                    <a:pt x="0" y="748284"/>
                  </a:lnTo>
                  <a:lnTo>
                    <a:pt x="0" y="77724"/>
                  </a:lnTo>
                  <a:lnTo>
                    <a:pt x="13716" y="38100"/>
                  </a:lnTo>
                  <a:lnTo>
                    <a:pt x="19812" y="32004"/>
                  </a:lnTo>
                  <a:lnTo>
                    <a:pt x="24384" y="25908"/>
                  </a:lnTo>
                  <a:lnTo>
                    <a:pt x="30480" y="19812"/>
                  </a:lnTo>
                  <a:lnTo>
                    <a:pt x="38100" y="15240"/>
                  </a:lnTo>
                  <a:lnTo>
                    <a:pt x="44196" y="10668"/>
                  </a:lnTo>
                  <a:lnTo>
                    <a:pt x="51816" y="6096"/>
                  </a:lnTo>
                  <a:lnTo>
                    <a:pt x="59436" y="4572"/>
                  </a:lnTo>
                  <a:lnTo>
                    <a:pt x="68580" y="1524"/>
                  </a:lnTo>
                  <a:lnTo>
                    <a:pt x="76200" y="0"/>
                  </a:lnTo>
                  <a:lnTo>
                    <a:pt x="3200400" y="0"/>
                  </a:lnTo>
                  <a:lnTo>
                    <a:pt x="3209544" y="1524"/>
                  </a:lnTo>
                  <a:lnTo>
                    <a:pt x="3217164" y="4572"/>
                  </a:lnTo>
                  <a:lnTo>
                    <a:pt x="3224784" y="6096"/>
                  </a:lnTo>
                  <a:lnTo>
                    <a:pt x="3229864" y="9144"/>
                  </a:lnTo>
                  <a:lnTo>
                    <a:pt x="77724" y="9144"/>
                  </a:lnTo>
                  <a:lnTo>
                    <a:pt x="62484" y="12192"/>
                  </a:lnTo>
                  <a:lnTo>
                    <a:pt x="54864" y="15240"/>
                  </a:lnTo>
                  <a:lnTo>
                    <a:pt x="56388" y="15240"/>
                  </a:lnTo>
                  <a:lnTo>
                    <a:pt x="48768" y="18288"/>
                  </a:lnTo>
                  <a:lnTo>
                    <a:pt x="44704" y="21336"/>
                  </a:lnTo>
                  <a:lnTo>
                    <a:pt x="42672" y="21336"/>
                  </a:lnTo>
                  <a:lnTo>
                    <a:pt x="38100" y="25908"/>
                  </a:lnTo>
                  <a:lnTo>
                    <a:pt x="36576" y="25908"/>
                  </a:lnTo>
                  <a:lnTo>
                    <a:pt x="25908" y="36576"/>
                  </a:lnTo>
                  <a:lnTo>
                    <a:pt x="21336" y="42672"/>
                  </a:lnTo>
                  <a:lnTo>
                    <a:pt x="18897" y="48768"/>
                  </a:lnTo>
                  <a:lnTo>
                    <a:pt x="18288" y="48768"/>
                  </a:lnTo>
                  <a:lnTo>
                    <a:pt x="13716" y="56388"/>
                  </a:lnTo>
                  <a:lnTo>
                    <a:pt x="15240" y="56388"/>
                  </a:lnTo>
                  <a:lnTo>
                    <a:pt x="12801" y="62484"/>
                  </a:lnTo>
                  <a:lnTo>
                    <a:pt x="12192" y="62484"/>
                  </a:lnTo>
                  <a:lnTo>
                    <a:pt x="9144" y="71628"/>
                  </a:lnTo>
                  <a:lnTo>
                    <a:pt x="10414" y="71628"/>
                  </a:lnTo>
                  <a:lnTo>
                    <a:pt x="9398" y="77724"/>
                  </a:lnTo>
                  <a:lnTo>
                    <a:pt x="9144" y="77724"/>
                  </a:lnTo>
                  <a:lnTo>
                    <a:pt x="7620" y="86868"/>
                  </a:lnTo>
                  <a:lnTo>
                    <a:pt x="9144" y="86868"/>
                  </a:lnTo>
                  <a:lnTo>
                    <a:pt x="9144" y="740664"/>
                  </a:lnTo>
                  <a:lnTo>
                    <a:pt x="7620" y="740664"/>
                  </a:lnTo>
                  <a:lnTo>
                    <a:pt x="10668" y="755904"/>
                  </a:lnTo>
                  <a:lnTo>
                    <a:pt x="9144" y="755904"/>
                  </a:lnTo>
                  <a:lnTo>
                    <a:pt x="14630" y="769620"/>
                  </a:lnTo>
                  <a:lnTo>
                    <a:pt x="13716" y="769620"/>
                  </a:lnTo>
                  <a:lnTo>
                    <a:pt x="18288" y="777240"/>
                  </a:lnTo>
                  <a:lnTo>
                    <a:pt x="21336" y="783336"/>
                  </a:lnTo>
                  <a:lnTo>
                    <a:pt x="30480" y="795528"/>
                  </a:lnTo>
                  <a:lnTo>
                    <a:pt x="32004" y="795528"/>
                  </a:lnTo>
                  <a:lnTo>
                    <a:pt x="36576" y="800100"/>
                  </a:lnTo>
                  <a:lnTo>
                    <a:pt x="42672" y="804672"/>
                  </a:lnTo>
                  <a:lnTo>
                    <a:pt x="48768" y="807720"/>
                  </a:lnTo>
                  <a:lnTo>
                    <a:pt x="56388" y="810768"/>
                  </a:lnTo>
                  <a:lnTo>
                    <a:pt x="54864" y="810768"/>
                  </a:lnTo>
                  <a:lnTo>
                    <a:pt x="62484" y="813816"/>
                  </a:lnTo>
                  <a:lnTo>
                    <a:pt x="77724" y="816864"/>
                  </a:lnTo>
                  <a:lnTo>
                    <a:pt x="3229864" y="816864"/>
                  </a:lnTo>
                  <a:lnTo>
                    <a:pt x="3224784" y="819912"/>
                  </a:lnTo>
                  <a:lnTo>
                    <a:pt x="3217164" y="822960"/>
                  </a:lnTo>
                  <a:lnTo>
                    <a:pt x="3209544" y="824484"/>
                  </a:lnTo>
                  <a:lnTo>
                    <a:pt x="3200400" y="826008"/>
                  </a:lnTo>
                  <a:close/>
                </a:path>
                <a:path w="3278504" h="826135">
                  <a:moveTo>
                    <a:pt x="3235452" y="22860"/>
                  </a:moveTo>
                  <a:lnTo>
                    <a:pt x="3227832" y="18288"/>
                  </a:lnTo>
                  <a:lnTo>
                    <a:pt x="3229356" y="18288"/>
                  </a:lnTo>
                  <a:lnTo>
                    <a:pt x="3214116" y="12192"/>
                  </a:lnTo>
                  <a:lnTo>
                    <a:pt x="3206496" y="10668"/>
                  </a:lnTo>
                  <a:lnTo>
                    <a:pt x="3208020" y="10668"/>
                  </a:lnTo>
                  <a:lnTo>
                    <a:pt x="3198876" y="9144"/>
                  </a:lnTo>
                  <a:lnTo>
                    <a:pt x="3229864" y="9144"/>
                  </a:lnTo>
                  <a:lnTo>
                    <a:pt x="3240024" y="15240"/>
                  </a:lnTo>
                  <a:lnTo>
                    <a:pt x="3246120" y="19812"/>
                  </a:lnTo>
                  <a:lnTo>
                    <a:pt x="3247644" y="21336"/>
                  </a:lnTo>
                  <a:lnTo>
                    <a:pt x="3235452" y="21336"/>
                  </a:lnTo>
                  <a:lnTo>
                    <a:pt x="3235452" y="22860"/>
                  </a:lnTo>
                  <a:close/>
                </a:path>
                <a:path w="3278504" h="826135">
                  <a:moveTo>
                    <a:pt x="42672" y="22860"/>
                  </a:moveTo>
                  <a:lnTo>
                    <a:pt x="42672" y="21336"/>
                  </a:lnTo>
                  <a:lnTo>
                    <a:pt x="44704" y="21336"/>
                  </a:lnTo>
                  <a:lnTo>
                    <a:pt x="42672" y="22860"/>
                  </a:lnTo>
                  <a:close/>
                </a:path>
                <a:path w="3278504" h="826135">
                  <a:moveTo>
                    <a:pt x="3259836" y="50292"/>
                  </a:moveTo>
                  <a:lnTo>
                    <a:pt x="3255264" y="42672"/>
                  </a:lnTo>
                  <a:lnTo>
                    <a:pt x="3250692" y="36576"/>
                  </a:lnTo>
                  <a:lnTo>
                    <a:pt x="3235452" y="21336"/>
                  </a:lnTo>
                  <a:lnTo>
                    <a:pt x="3247644" y="21336"/>
                  </a:lnTo>
                  <a:lnTo>
                    <a:pt x="3258312" y="32004"/>
                  </a:lnTo>
                  <a:lnTo>
                    <a:pt x="3262884" y="38100"/>
                  </a:lnTo>
                  <a:lnTo>
                    <a:pt x="3267456" y="45720"/>
                  </a:lnTo>
                  <a:lnTo>
                    <a:pt x="3268675" y="48768"/>
                  </a:lnTo>
                  <a:lnTo>
                    <a:pt x="3259836" y="48768"/>
                  </a:lnTo>
                  <a:lnTo>
                    <a:pt x="3259836" y="50292"/>
                  </a:lnTo>
                  <a:close/>
                </a:path>
                <a:path w="3278504" h="826135">
                  <a:moveTo>
                    <a:pt x="36576" y="27432"/>
                  </a:moveTo>
                  <a:lnTo>
                    <a:pt x="36576" y="25908"/>
                  </a:lnTo>
                  <a:lnTo>
                    <a:pt x="38100" y="25908"/>
                  </a:lnTo>
                  <a:lnTo>
                    <a:pt x="36576" y="27432"/>
                  </a:lnTo>
                  <a:close/>
                </a:path>
                <a:path w="3278504" h="826135">
                  <a:moveTo>
                    <a:pt x="18288" y="50292"/>
                  </a:moveTo>
                  <a:lnTo>
                    <a:pt x="18288" y="48768"/>
                  </a:lnTo>
                  <a:lnTo>
                    <a:pt x="18897" y="48768"/>
                  </a:lnTo>
                  <a:lnTo>
                    <a:pt x="18288" y="50292"/>
                  </a:lnTo>
                  <a:close/>
                </a:path>
                <a:path w="3278504" h="826135">
                  <a:moveTo>
                    <a:pt x="3265932" y="64008"/>
                  </a:moveTo>
                  <a:lnTo>
                    <a:pt x="3259836" y="48768"/>
                  </a:lnTo>
                  <a:lnTo>
                    <a:pt x="3268675" y="48768"/>
                  </a:lnTo>
                  <a:lnTo>
                    <a:pt x="3274161" y="62484"/>
                  </a:lnTo>
                  <a:lnTo>
                    <a:pt x="3265932" y="62484"/>
                  </a:lnTo>
                  <a:lnTo>
                    <a:pt x="3265932" y="64008"/>
                  </a:lnTo>
                  <a:close/>
                </a:path>
                <a:path w="3278504" h="826135">
                  <a:moveTo>
                    <a:pt x="12192" y="64008"/>
                  </a:moveTo>
                  <a:lnTo>
                    <a:pt x="12192" y="62484"/>
                  </a:lnTo>
                  <a:lnTo>
                    <a:pt x="12801" y="62484"/>
                  </a:lnTo>
                  <a:lnTo>
                    <a:pt x="12192" y="64008"/>
                  </a:lnTo>
                  <a:close/>
                </a:path>
                <a:path w="3278504" h="826135">
                  <a:moveTo>
                    <a:pt x="3267456" y="71628"/>
                  </a:moveTo>
                  <a:lnTo>
                    <a:pt x="3265932" y="62484"/>
                  </a:lnTo>
                  <a:lnTo>
                    <a:pt x="3274161" y="62484"/>
                  </a:lnTo>
                  <a:lnTo>
                    <a:pt x="3276600" y="68580"/>
                  </a:lnTo>
                  <a:lnTo>
                    <a:pt x="3276854" y="70104"/>
                  </a:lnTo>
                  <a:lnTo>
                    <a:pt x="3267456" y="70104"/>
                  </a:lnTo>
                  <a:lnTo>
                    <a:pt x="3267456" y="71628"/>
                  </a:lnTo>
                  <a:close/>
                </a:path>
                <a:path w="3278504" h="826135">
                  <a:moveTo>
                    <a:pt x="10414" y="71628"/>
                  </a:moveTo>
                  <a:lnTo>
                    <a:pt x="9144" y="71628"/>
                  </a:lnTo>
                  <a:lnTo>
                    <a:pt x="10668" y="70104"/>
                  </a:lnTo>
                  <a:lnTo>
                    <a:pt x="10414" y="71628"/>
                  </a:lnTo>
                  <a:close/>
                </a:path>
                <a:path w="3278504" h="826135">
                  <a:moveTo>
                    <a:pt x="3268980" y="79248"/>
                  </a:moveTo>
                  <a:lnTo>
                    <a:pt x="3267456" y="70104"/>
                  </a:lnTo>
                  <a:lnTo>
                    <a:pt x="3276854" y="70104"/>
                  </a:lnTo>
                  <a:lnTo>
                    <a:pt x="3278124" y="77724"/>
                  </a:lnTo>
                  <a:lnTo>
                    <a:pt x="3268980" y="77724"/>
                  </a:lnTo>
                  <a:lnTo>
                    <a:pt x="3268980" y="79248"/>
                  </a:lnTo>
                  <a:close/>
                </a:path>
                <a:path w="3278504" h="826135">
                  <a:moveTo>
                    <a:pt x="9144" y="79248"/>
                  </a:moveTo>
                  <a:lnTo>
                    <a:pt x="9144" y="77724"/>
                  </a:lnTo>
                  <a:lnTo>
                    <a:pt x="9398" y="77724"/>
                  </a:lnTo>
                  <a:lnTo>
                    <a:pt x="9144" y="79248"/>
                  </a:lnTo>
                  <a:close/>
                </a:path>
                <a:path w="3278504" h="826135">
                  <a:moveTo>
                    <a:pt x="3271520" y="771144"/>
                  </a:moveTo>
                  <a:lnTo>
                    <a:pt x="3262884" y="771144"/>
                  </a:lnTo>
                  <a:lnTo>
                    <a:pt x="3265932" y="763524"/>
                  </a:lnTo>
                  <a:lnTo>
                    <a:pt x="3268980" y="748284"/>
                  </a:lnTo>
                  <a:lnTo>
                    <a:pt x="3268980" y="77724"/>
                  </a:lnTo>
                  <a:lnTo>
                    <a:pt x="3278124" y="77724"/>
                  </a:lnTo>
                  <a:lnTo>
                    <a:pt x="3278124" y="748284"/>
                  </a:lnTo>
                  <a:lnTo>
                    <a:pt x="3276600" y="757428"/>
                  </a:lnTo>
                  <a:lnTo>
                    <a:pt x="3273552" y="765048"/>
                  </a:lnTo>
                  <a:lnTo>
                    <a:pt x="3271520" y="771144"/>
                  </a:lnTo>
                  <a:close/>
                </a:path>
                <a:path w="3278504" h="826135">
                  <a:moveTo>
                    <a:pt x="15240" y="771144"/>
                  </a:moveTo>
                  <a:lnTo>
                    <a:pt x="13716" y="769620"/>
                  </a:lnTo>
                  <a:lnTo>
                    <a:pt x="14630" y="769620"/>
                  </a:lnTo>
                  <a:lnTo>
                    <a:pt x="15240" y="771144"/>
                  </a:lnTo>
                  <a:close/>
                </a:path>
                <a:path w="3278504" h="826135">
                  <a:moveTo>
                    <a:pt x="3258312" y="795528"/>
                  </a:moveTo>
                  <a:lnTo>
                    <a:pt x="3246120" y="795528"/>
                  </a:lnTo>
                  <a:lnTo>
                    <a:pt x="3259836" y="777240"/>
                  </a:lnTo>
                  <a:lnTo>
                    <a:pt x="3262884" y="769620"/>
                  </a:lnTo>
                  <a:lnTo>
                    <a:pt x="3262884" y="771144"/>
                  </a:lnTo>
                  <a:lnTo>
                    <a:pt x="3271520" y="771144"/>
                  </a:lnTo>
                  <a:lnTo>
                    <a:pt x="3270504" y="774192"/>
                  </a:lnTo>
                  <a:lnTo>
                    <a:pt x="3267456" y="781812"/>
                  </a:lnTo>
                  <a:lnTo>
                    <a:pt x="3262884" y="787908"/>
                  </a:lnTo>
                  <a:lnTo>
                    <a:pt x="3258312" y="795528"/>
                  </a:lnTo>
                  <a:close/>
                </a:path>
                <a:path w="3278504" h="826135">
                  <a:moveTo>
                    <a:pt x="32004" y="795528"/>
                  </a:moveTo>
                  <a:lnTo>
                    <a:pt x="30480" y="795528"/>
                  </a:lnTo>
                  <a:lnTo>
                    <a:pt x="30480" y="794004"/>
                  </a:lnTo>
                  <a:lnTo>
                    <a:pt x="32004" y="795528"/>
                  </a:lnTo>
                  <a:close/>
                </a:path>
                <a:path w="3278504" h="826135">
                  <a:moveTo>
                    <a:pt x="3229864" y="816864"/>
                  </a:moveTo>
                  <a:lnTo>
                    <a:pt x="3198876" y="816864"/>
                  </a:lnTo>
                  <a:lnTo>
                    <a:pt x="3208020" y="815340"/>
                  </a:lnTo>
                  <a:lnTo>
                    <a:pt x="3206496" y="815340"/>
                  </a:lnTo>
                  <a:lnTo>
                    <a:pt x="3214116" y="813816"/>
                  </a:lnTo>
                  <a:lnTo>
                    <a:pt x="3229356" y="807720"/>
                  </a:lnTo>
                  <a:lnTo>
                    <a:pt x="3227832" y="807720"/>
                  </a:lnTo>
                  <a:lnTo>
                    <a:pt x="3235452" y="804672"/>
                  </a:lnTo>
                  <a:lnTo>
                    <a:pt x="3241548" y="800100"/>
                  </a:lnTo>
                  <a:lnTo>
                    <a:pt x="3240024" y="800100"/>
                  </a:lnTo>
                  <a:lnTo>
                    <a:pt x="3246120" y="794004"/>
                  </a:lnTo>
                  <a:lnTo>
                    <a:pt x="3246120" y="795528"/>
                  </a:lnTo>
                  <a:lnTo>
                    <a:pt x="3258312" y="795528"/>
                  </a:lnTo>
                  <a:lnTo>
                    <a:pt x="3252216" y="801624"/>
                  </a:lnTo>
                  <a:lnTo>
                    <a:pt x="3246120" y="806196"/>
                  </a:lnTo>
                  <a:lnTo>
                    <a:pt x="3240024" y="812292"/>
                  </a:lnTo>
                  <a:lnTo>
                    <a:pt x="3232404" y="815340"/>
                  </a:lnTo>
                  <a:lnTo>
                    <a:pt x="3229864" y="816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894340" y="2177288"/>
            <a:ext cx="197802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b="1" spc="-15" dirty="0">
                <a:latin typeface="Arial"/>
                <a:cs typeface="Arial"/>
              </a:rPr>
              <a:t>В</a:t>
            </a:r>
            <a:r>
              <a:rPr sz="4600" b="1" spc="20" dirty="0">
                <a:latin typeface="Arial"/>
                <a:cs typeface="Arial"/>
              </a:rPr>
              <a:t>ы</a:t>
            </a:r>
            <a:r>
              <a:rPr sz="4600" b="1" spc="-130" dirty="0">
                <a:latin typeface="Arial"/>
                <a:cs typeface="Arial"/>
              </a:rPr>
              <a:t>х</a:t>
            </a:r>
            <a:r>
              <a:rPr sz="4600" b="1" spc="-55" dirty="0">
                <a:latin typeface="Arial"/>
                <a:cs typeface="Arial"/>
              </a:rPr>
              <a:t>о</a:t>
            </a:r>
            <a:r>
              <a:rPr sz="4600" b="1" spc="-5" dirty="0">
                <a:latin typeface="Arial"/>
                <a:cs typeface="Arial"/>
              </a:rPr>
              <a:t>д</a:t>
            </a:r>
            <a:endParaRPr sz="4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12280" y="3076956"/>
            <a:ext cx="143255" cy="1432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45608" y="3287267"/>
            <a:ext cx="3278504" cy="826135"/>
          </a:xfrm>
          <a:custGeom>
            <a:avLst/>
            <a:gdLst/>
            <a:ahLst/>
            <a:cxnLst/>
            <a:rect l="l" t="t" r="r" b="b"/>
            <a:pathLst>
              <a:path w="3278504" h="826135">
                <a:moveTo>
                  <a:pt x="3278124" y="77724"/>
                </a:moveTo>
                <a:lnTo>
                  <a:pt x="3276854" y="70104"/>
                </a:lnTo>
                <a:lnTo>
                  <a:pt x="3276600" y="68580"/>
                </a:lnTo>
                <a:lnTo>
                  <a:pt x="3274161" y="62484"/>
                </a:lnTo>
                <a:lnTo>
                  <a:pt x="3268675" y="48768"/>
                </a:lnTo>
                <a:lnTo>
                  <a:pt x="3267456" y="45720"/>
                </a:lnTo>
                <a:lnTo>
                  <a:pt x="3262884" y="38100"/>
                </a:lnTo>
                <a:lnTo>
                  <a:pt x="3258312" y="32004"/>
                </a:lnTo>
                <a:lnTo>
                  <a:pt x="3252216" y="25908"/>
                </a:lnTo>
                <a:lnTo>
                  <a:pt x="3246120" y="19812"/>
                </a:lnTo>
                <a:lnTo>
                  <a:pt x="3240024" y="15240"/>
                </a:lnTo>
                <a:lnTo>
                  <a:pt x="3229864" y="9144"/>
                </a:lnTo>
                <a:lnTo>
                  <a:pt x="3224784" y="6096"/>
                </a:lnTo>
                <a:lnTo>
                  <a:pt x="3217164" y="4572"/>
                </a:lnTo>
                <a:lnTo>
                  <a:pt x="3209544" y="1524"/>
                </a:lnTo>
                <a:lnTo>
                  <a:pt x="3200400" y="0"/>
                </a:lnTo>
                <a:lnTo>
                  <a:pt x="76200" y="0"/>
                </a:lnTo>
                <a:lnTo>
                  <a:pt x="68580" y="1524"/>
                </a:lnTo>
                <a:lnTo>
                  <a:pt x="59436" y="4572"/>
                </a:lnTo>
                <a:lnTo>
                  <a:pt x="51816" y="6096"/>
                </a:lnTo>
                <a:lnTo>
                  <a:pt x="44196" y="10668"/>
                </a:lnTo>
                <a:lnTo>
                  <a:pt x="38100" y="15240"/>
                </a:lnTo>
                <a:lnTo>
                  <a:pt x="30480" y="19812"/>
                </a:lnTo>
                <a:lnTo>
                  <a:pt x="24384" y="25908"/>
                </a:lnTo>
                <a:lnTo>
                  <a:pt x="19812" y="32004"/>
                </a:lnTo>
                <a:lnTo>
                  <a:pt x="13716" y="38100"/>
                </a:lnTo>
                <a:lnTo>
                  <a:pt x="9144" y="45720"/>
                </a:lnTo>
                <a:lnTo>
                  <a:pt x="3048" y="60960"/>
                </a:lnTo>
                <a:lnTo>
                  <a:pt x="1524" y="68580"/>
                </a:lnTo>
                <a:lnTo>
                  <a:pt x="0" y="77724"/>
                </a:lnTo>
                <a:lnTo>
                  <a:pt x="0" y="748296"/>
                </a:lnTo>
                <a:lnTo>
                  <a:pt x="3048" y="766584"/>
                </a:lnTo>
                <a:lnTo>
                  <a:pt x="9144" y="781824"/>
                </a:lnTo>
                <a:lnTo>
                  <a:pt x="13716" y="787920"/>
                </a:lnTo>
                <a:lnTo>
                  <a:pt x="19812" y="795540"/>
                </a:lnTo>
                <a:lnTo>
                  <a:pt x="24384" y="801636"/>
                </a:lnTo>
                <a:lnTo>
                  <a:pt x="30480" y="806208"/>
                </a:lnTo>
                <a:lnTo>
                  <a:pt x="38100" y="812304"/>
                </a:lnTo>
                <a:lnTo>
                  <a:pt x="44196" y="815352"/>
                </a:lnTo>
                <a:lnTo>
                  <a:pt x="51816" y="819924"/>
                </a:lnTo>
                <a:lnTo>
                  <a:pt x="59436" y="822972"/>
                </a:lnTo>
                <a:lnTo>
                  <a:pt x="68580" y="824496"/>
                </a:lnTo>
                <a:lnTo>
                  <a:pt x="76200" y="826020"/>
                </a:lnTo>
                <a:lnTo>
                  <a:pt x="3200400" y="826020"/>
                </a:lnTo>
                <a:lnTo>
                  <a:pt x="3209544" y="824496"/>
                </a:lnTo>
                <a:lnTo>
                  <a:pt x="3217164" y="822972"/>
                </a:lnTo>
                <a:lnTo>
                  <a:pt x="3224784" y="819924"/>
                </a:lnTo>
                <a:lnTo>
                  <a:pt x="3229864" y="816876"/>
                </a:lnTo>
                <a:lnTo>
                  <a:pt x="3232404" y="815352"/>
                </a:lnTo>
                <a:lnTo>
                  <a:pt x="3240024" y="812304"/>
                </a:lnTo>
                <a:lnTo>
                  <a:pt x="3246120" y="806208"/>
                </a:lnTo>
                <a:lnTo>
                  <a:pt x="3252216" y="801636"/>
                </a:lnTo>
                <a:lnTo>
                  <a:pt x="3258312" y="795540"/>
                </a:lnTo>
                <a:lnTo>
                  <a:pt x="3262884" y="787920"/>
                </a:lnTo>
                <a:lnTo>
                  <a:pt x="3267456" y="781824"/>
                </a:lnTo>
                <a:lnTo>
                  <a:pt x="3271723" y="771156"/>
                </a:lnTo>
                <a:lnTo>
                  <a:pt x="3273552" y="766584"/>
                </a:lnTo>
                <a:lnTo>
                  <a:pt x="3276600" y="757440"/>
                </a:lnTo>
                <a:lnTo>
                  <a:pt x="3278124" y="748296"/>
                </a:lnTo>
                <a:lnTo>
                  <a:pt x="3278124" y="77724"/>
                </a:lnTo>
                <a:close/>
              </a:path>
            </a:pathLst>
          </a:custGeom>
          <a:solidFill>
            <a:srgbClr val="E9DAD8">
              <a:alpha val="89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67807" y="3530600"/>
            <a:ext cx="2231390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-5" dirty="0">
                <a:latin typeface="Arial"/>
                <a:cs typeface="Arial"/>
              </a:rPr>
              <a:t>АП2 </a:t>
            </a:r>
            <a:r>
              <a:rPr sz="1750" spc="5" dirty="0">
                <a:latin typeface="Arial"/>
                <a:cs typeface="Arial"/>
              </a:rPr>
              <a:t>– </a:t>
            </a:r>
            <a:r>
              <a:rPr sz="1750" dirty="0">
                <a:latin typeface="Arial"/>
                <a:cs typeface="Arial"/>
              </a:rPr>
              <a:t>участие </a:t>
            </a:r>
            <a:r>
              <a:rPr sz="1750" spc="5" dirty="0">
                <a:latin typeface="Arial"/>
                <a:cs typeface="Arial"/>
              </a:rPr>
              <a:t>в</a:t>
            </a:r>
            <a:r>
              <a:rPr sz="1750" spc="-10" dirty="0">
                <a:latin typeface="Arial"/>
                <a:cs typeface="Arial"/>
              </a:rPr>
              <a:t> </a:t>
            </a:r>
            <a:r>
              <a:rPr sz="1750" spc="10" dirty="0">
                <a:latin typeface="Arial"/>
                <a:cs typeface="Arial"/>
              </a:rPr>
              <a:t>ВПР</a:t>
            </a:r>
            <a:endParaRPr sz="17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812280" y="4180332"/>
            <a:ext cx="143255" cy="1432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45608" y="4390644"/>
            <a:ext cx="3278504" cy="826135"/>
          </a:xfrm>
          <a:custGeom>
            <a:avLst/>
            <a:gdLst/>
            <a:ahLst/>
            <a:cxnLst/>
            <a:rect l="l" t="t" r="r" b="b"/>
            <a:pathLst>
              <a:path w="3278504" h="826135">
                <a:moveTo>
                  <a:pt x="3278124" y="77724"/>
                </a:moveTo>
                <a:lnTo>
                  <a:pt x="3276854" y="70104"/>
                </a:lnTo>
                <a:lnTo>
                  <a:pt x="3276600" y="68580"/>
                </a:lnTo>
                <a:lnTo>
                  <a:pt x="3268675" y="48768"/>
                </a:lnTo>
                <a:lnTo>
                  <a:pt x="3267456" y="45720"/>
                </a:lnTo>
                <a:lnTo>
                  <a:pt x="3262884" y="38100"/>
                </a:lnTo>
                <a:lnTo>
                  <a:pt x="3261741" y="36576"/>
                </a:lnTo>
                <a:lnTo>
                  <a:pt x="3258312" y="32004"/>
                </a:lnTo>
                <a:lnTo>
                  <a:pt x="3252216" y="25908"/>
                </a:lnTo>
                <a:lnTo>
                  <a:pt x="3246120" y="19812"/>
                </a:lnTo>
                <a:lnTo>
                  <a:pt x="3240024" y="15240"/>
                </a:lnTo>
                <a:lnTo>
                  <a:pt x="3232404" y="10668"/>
                </a:lnTo>
                <a:lnTo>
                  <a:pt x="3228594" y="9144"/>
                </a:lnTo>
                <a:lnTo>
                  <a:pt x="3209544" y="1524"/>
                </a:lnTo>
                <a:lnTo>
                  <a:pt x="3200400" y="0"/>
                </a:lnTo>
                <a:lnTo>
                  <a:pt x="76200" y="0"/>
                </a:lnTo>
                <a:lnTo>
                  <a:pt x="68580" y="1524"/>
                </a:lnTo>
                <a:lnTo>
                  <a:pt x="59436" y="4572"/>
                </a:lnTo>
                <a:lnTo>
                  <a:pt x="44196" y="10668"/>
                </a:lnTo>
                <a:lnTo>
                  <a:pt x="38100" y="15240"/>
                </a:lnTo>
                <a:lnTo>
                  <a:pt x="30480" y="19812"/>
                </a:lnTo>
                <a:lnTo>
                  <a:pt x="24384" y="25908"/>
                </a:lnTo>
                <a:lnTo>
                  <a:pt x="19812" y="32004"/>
                </a:lnTo>
                <a:lnTo>
                  <a:pt x="13716" y="38100"/>
                </a:lnTo>
                <a:lnTo>
                  <a:pt x="9144" y="45720"/>
                </a:lnTo>
                <a:lnTo>
                  <a:pt x="3048" y="60960"/>
                </a:lnTo>
                <a:lnTo>
                  <a:pt x="1524" y="68580"/>
                </a:lnTo>
                <a:lnTo>
                  <a:pt x="0" y="77724"/>
                </a:lnTo>
                <a:lnTo>
                  <a:pt x="0" y="749820"/>
                </a:lnTo>
                <a:lnTo>
                  <a:pt x="1524" y="757440"/>
                </a:lnTo>
                <a:lnTo>
                  <a:pt x="3048" y="766584"/>
                </a:lnTo>
                <a:lnTo>
                  <a:pt x="9144" y="781824"/>
                </a:lnTo>
                <a:lnTo>
                  <a:pt x="13716" y="787920"/>
                </a:lnTo>
                <a:lnTo>
                  <a:pt x="19812" y="795540"/>
                </a:lnTo>
                <a:lnTo>
                  <a:pt x="24384" y="801636"/>
                </a:lnTo>
                <a:lnTo>
                  <a:pt x="30480" y="806208"/>
                </a:lnTo>
                <a:lnTo>
                  <a:pt x="38100" y="812304"/>
                </a:lnTo>
                <a:lnTo>
                  <a:pt x="44196" y="815352"/>
                </a:lnTo>
                <a:lnTo>
                  <a:pt x="51816" y="819924"/>
                </a:lnTo>
                <a:lnTo>
                  <a:pt x="59436" y="822972"/>
                </a:lnTo>
                <a:lnTo>
                  <a:pt x="68580" y="824496"/>
                </a:lnTo>
                <a:lnTo>
                  <a:pt x="76200" y="826020"/>
                </a:lnTo>
                <a:lnTo>
                  <a:pt x="3200400" y="826020"/>
                </a:lnTo>
                <a:lnTo>
                  <a:pt x="3209544" y="824496"/>
                </a:lnTo>
                <a:lnTo>
                  <a:pt x="3217164" y="822972"/>
                </a:lnTo>
                <a:lnTo>
                  <a:pt x="3224784" y="819924"/>
                </a:lnTo>
                <a:lnTo>
                  <a:pt x="3229864" y="816876"/>
                </a:lnTo>
                <a:lnTo>
                  <a:pt x="3232404" y="815352"/>
                </a:lnTo>
                <a:lnTo>
                  <a:pt x="3240024" y="812304"/>
                </a:lnTo>
                <a:lnTo>
                  <a:pt x="3246120" y="806208"/>
                </a:lnTo>
                <a:lnTo>
                  <a:pt x="3252216" y="801636"/>
                </a:lnTo>
                <a:lnTo>
                  <a:pt x="3258312" y="795540"/>
                </a:lnTo>
                <a:lnTo>
                  <a:pt x="3262884" y="787920"/>
                </a:lnTo>
                <a:lnTo>
                  <a:pt x="3267456" y="781824"/>
                </a:lnTo>
                <a:lnTo>
                  <a:pt x="3271723" y="771156"/>
                </a:lnTo>
                <a:lnTo>
                  <a:pt x="3273552" y="766584"/>
                </a:lnTo>
                <a:lnTo>
                  <a:pt x="3276600" y="757440"/>
                </a:lnTo>
                <a:lnTo>
                  <a:pt x="3278124" y="749820"/>
                </a:lnTo>
                <a:lnTo>
                  <a:pt x="3278124" y="77724"/>
                </a:lnTo>
                <a:close/>
              </a:path>
            </a:pathLst>
          </a:custGeom>
          <a:solidFill>
            <a:srgbClr val="E6DDDD">
              <a:alpha val="89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344147" y="4402315"/>
            <a:ext cx="3079750" cy="75946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 indent="-1905" algn="ctr">
              <a:lnSpc>
                <a:spcPct val="87100"/>
              </a:lnSpc>
              <a:spcBef>
                <a:spcPts val="384"/>
              </a:spcBef>
            </a:pPr>
            <a:r>
              <a:rPr sz="1750" spc="-5" dirty="0">
                <a:latin typeface="Arial"/>
                <a:cs typeface="Arial"/>
              </a:rPr>
              <a:t>АП5 </a:t>
            </a:r>
            <a:r>
              <a:rPr sz="1750" spc="5" dirty="0">
                <a:latin typeface="Arial"/>
                <a:cs typeface="Arial"/>
              </a:rPr>
              <a:t>– </a:t>
            </a:r>
            <a:r>
              <a:rPr sz="1750" dirty="0">
                <a:latin typeface="Arial"/>
                <a:cs typeface="Arial"/>
              </a:rPr>
              <a:t>доля выпускников, </a:t>
            </a:r>
            <a:r>
              <a:rPr sz="1750" spc="5" dirty="0">
                <a:latin typeface="Arial"/>
                <a:cs typeface="Arial"/>
              </a:rPr>
              <a:t>не  набравших </a:t>
            </a:r>
            <a:r>
              <a:rPr sz="1750" dirty="0">
                <a:latin typeface="Arial"/>
                <a:cs typeface="Arial"/>
              </a:rPr>
              <a:t>мин </a:t>
            </a:r>
            <a:r>
              <a:rPr sz="1750" spc="5" dirty="0">
                <a:latin typeface="Arial"/>
                <a:cs typeface="Arial"/>
              </a:rPr>
              <a:t>ко-во</a:t>
            </a:r>
            <a:r>
              <a:rPr sz="1750" spc="-35" dirty="0">
                <a:latin typeface="Arial"/>
                <a:cs typeface="Arial"/>
              </a:rPr>
              <a:t> </a:t>
            </a:r>
            <a:r>
              <a:rPr sz="1750" spc="5" dirty="0">
                <a:latin typeface="Arial"/>
                <a:cs typeface="Arial"/>
              </a:rPr>
              <a:t>баллов  на ЕГЭ</a:t>
            </a:r>
            <a:endParaRPr sz="17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812280" y="5283708"/>
            <a:ext cx="143255" cy="1432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45608" y="5494020"/>
            <a:ext cx="3278504" cy="826135"/>
          </a:xfrm>
          <a:custGeom>
            <a:avLst/>
            <a:gdLst/>
            <a:ahLst/>
            <a:cxnLst/>
            <a:rect l="l" t="t" r="r" b="b"/>
            <a:pathLst>
              <a:path w="3278504" h="826135">
                <a:moveTo>
                  <a:pt x="3278124" y="77724"/>
                </a:moveTo>
                <a:lnTo>
                  <a:pt x="3276854" y="70104"/>
                </a:lnTo>
                <a:lnTo>
                  <a:pt x="3276600" y="68580"/>
                </a:lnTo>
                <a:lnTo>
                  <a:pt x="3268675" y="48768"/>
                </a:lnTo>
                <a:lnTo>
                  <a:pt x="3267456" y="45720"/>
                </a:lnTo>
                <a:lnTo>
                  <a:pt x="3265627" y="42672"/>
                </a:lnTo>
                <a:lnTo>
                  <a:pt x="3262884" y="38100"/>
                </a:lnTo>
                <a:lnTo>
                  <a:pt x="3261741" y="36576"/>
                </a:lnTo>
                <a:lnTo>
                  <a:pt x="3258312" y="32004"/>
                </a:lnTo>
                <a:lnTo>
                  <a:pt x="3252216" y="25908"/>
                </a:lnTo>
                <a:lnTo>
                  <a:pt x="3246120" y="19812"/>
                </a:lnTo>
                <a:lnTo>
                  <a:pt x="3240024" y="15240"/>
                </a:lnTo>
                <a:lnTo>
                  <a:pt x="3232404" y="10668"/>
                </a:lnTo>
                <a:lnTo>
                  <a:pt x="3228594" y="9144"/>
                </a:lnTo>
                <a:lnTo>
                  <a:pt x="3209544" y="1524"/>
                </a:lnTo>
                <a:lnTo>
                  <a:pt x="3200400" y="0"/>
                </a:lnTo>
                <a:lnTo>
                  <a:pt x="76200" y="0"/>
                </a:lnTo>
                <a:lnTo>
                  <a:pt x="68580" y="1524"/>
                </a:lnTo>
                <a:lnTo>
                  <a:pt x="59436" y="4572"/>
                </a:lnTo>
                <a:lnTo>
                  <a:pt x="44196" y="10668"/>
                </a:lnTo>
                <a:lnTo>
                  <a:pt x="38100" y="15240"/>
                </a:lnTo>
                <a:lnTo>
                  <a:pt x="30480" y="19812"/>
                </a:lnTo>
                <a:lnTo>
                  <a:pt x="24384" y="25908"/>
                </a:lnTo>
                <a:lnTo>
                  <a:pt x="19812" y="32004"/>
                </a:lnTo>
                <a:lnTo>
                  <a:pt x="13716" y="38100"/>
                </a:lnTo>
                <a:lnTo>
                  <a:pt x="9144" y="45720"/>
                </a:lnTo>
                <a:lnTo>
                  <a:pt x="3048" y="60960"/>
                </a:lnTo>
                <a:lnTo>
                  <a:pt x="1524" y="68580"/>
                </a:lnTo>
                <a:lnTo>
                  <a:pt x="0" y="77724"/>
                </a:lnTo>
                <a:lnTo>
                  <a:pt x="0" y="749820"/>
                </a:lnTo>
                <a:lnTo>
                  <a:pt x="1524" y="757440"/>
                </a:lnTo>
                <a:lnTo>
                  <a:pt x="3048" y="766584"/>
                </a:lnTo>
                <a:lnTo>
                  <a:pt x="9144" y="781824"/>
                </a:lnTo>
                <a:lnTo>
                  <a:pt x="13716" y="787920"/>
                </a:lnTo>
                <a:lnTo>
                  <a:pt x="19812" y="795540"/>
                </a:lnTo>
                <a:lnTo>
                  <a:pt x="24384" y="801636"/>
                </a:lnTo>
                <a:lnTo>
                  <a:pt x="30480" y="806208"/>
                </a:lnTo>
                <a:lnTo>
                  <a:pt x="38100" y="812304"/>
                </a:lnTo>
                <a:lnTo>
                  <a:pt x="44196" y="816876"/>
                </a:lnTo>
                <a:lnTo>
                  <a:pt x="59436" y="822972"/>
                </a:lnTo>
                <a:lnTo>
                  <a:pt x="68580" y="824496"/>
                </a:lnTo>
                <a:lnTo>
                  <a:pt x="76200" y="826020"/>
                </a:lnTo>
                <a:lnTo>
                  <a:pt x="3200400" y="826020"/>
                </a:lnTo>
                <a:lnTo>
                  <a:pt x="3209544" y="824496"/>
                </a:lnTo>
                <a:lnTo>
                  <a:pt x="3217164" y="822972"/>
                </a:lnTo>
                <a:lnTo>
                  <a:pt x="3232404" y="816876"/>
                </a:lnTo>
                <a:lnTo>
                  <a:pt x="3240024" y="812304"/>
                </a:lnTo>
                <a:lnTo>
                  <a:pt x="3246120" y="806208"/>
                </a:lnTo>
                <a:lnTo>
                  <a:pt x="3252216" y="801636"/>
                </a:lnTo>
                <a:lnTo>
                  <a:pt x="3258312" y="795540"/>
                </a:lnTo>
                <a:lnTo>
                  <a:pt x="3262884" y="787920"/>
                </a:lnTo>
                <a:lnTo>
                  <a:pt x="3267456" y="781824"/>
                </a:lnTo>
                <a:lnTo>
                  <a:pt x="3271723" y="771156"/>
                </a:lnTo>
                <a:lnTo>
                  <a:pt x="3273552" y="766584"/>
                </a:lnTo>
                <a:lnTo>
                  <a:pt x="3276600" y="757440"/>
                </a:lnTo>
                <a:lnTo>
                  <a:pt x="3278124" y="749820"/>
                </a:lnTo>
                <a:lnTo>
                  <a:pt x="3278124" y="77724"/>
                </a:lnTo>
                <a:close/>
              </a:path>
            </a:pathLst>
          </a:custGeom>
          <a:solidFill>
            <a:srgbClr val="E1E1E1">
              <a:alpha val="89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30107" y="5621555"/>
            <a:ext cx="2705100" cy="5276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28575">
              <a:lnSpc>
                <a:spcPts val="1839"/>
              </a:lnSpc>
              <a:spcBef>
                <a:spcPts val="390"/>
              </a:spcBef>
            </a:pPr>
            <a:r>
              <a:rPr sz="1750" spc="-5" dirty="0">
                <a:latin typeface="Arial"/>
                <a:cs typeface="Arial"/>
              </a:rPr>
              <a:t>АП6 </a:t>
            </a:r>
            <a:r>
              <a:rPr sz="1750" spc="5" dirty="0">
                <a:latin typeface="Arial"/>
                <a:cs typeface="Arial"/>
              </a:rPr>
              <a:t>– </a:t>
            </a:r>
            <a:r>
              <a:rPr sz="1750" dirty="0">
                <a:latin typeface="Arial"/>
                <a:cs typeface="Arial"/>
              </a:rPr>
              <a:t>доля выпускников,  </a:t>
            </a:r>
            <a:r>
              <a:rPr sz="1750" spc="-5" dirty="0">
                <a:latin typeface="Arial"/>
                <a:cs typeface="Arial"/>
              </a:rPr>
              <a:t>получивших допуск </a:t>
            </a:r>
            <a:r>
              <a:rPr sz="1750" spc="5" dirty="0">
                <a:latin typeface="Arial"/>
                <a:cs typeface="Arial"/>
              </a:rPr>
              <a:t>к</a:t>
            </a:r>
            <a:r>
              <a:rPr sz="1750" spc="70" dirty="0">
                <a:latin typeface="Arial"/>
                <a:cs typeface="Arial"/>
              </a:rPr>
              <a:t> </a:t>
            </a:r>
            <a:r>
              <a:rPr sz="1750" spc="5" dirty="0">
                <a:latin typeface="Arial"/>
                <a:cs typeface="Arial"/>
              </a:rPr>
              <a:t>ЕГЭ</a:t>
            </a:r>
            <a:endParaRPr sz="17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03830" y="6717342"/>
            <a:ext cx="2739390" cy="737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50" spc="10" dirty="0">
                <a:latin typeface="Arial"/>
                <a:cs typeface="Arial"/>
              </a:rPr>
              <a:t>6</a:t>
            </a:r>
            <a:r>
              <a:rPr sz="4650" spc="-509" dirty="0">
                <a:latin typeface="Arial"/>
                <a:cs typeface="Arial"/>
              </a:rPr>
              <a:t> </a:t>
            </a:r>
            <a:r>
              <a:rPr sz="3100" spc="-15" dirty="0">
                <a:latin typeface="Arial"/>
                <a:cs typeface="Arial"/>
              </a:rPr>
              <a:t>показателей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5"/>
              </a:spcBef>
            </a:pPr>
            <a:r>
              <a:rPr dirty="0"/>
              <a:t>ФОРМУЛА </a:t>
            </a:r>
            <a:r>
              <a:rPr spc="-65" dirty="0"/>
              <a:t>РАСЧЕТА </a:t>
            </a:r>
            <a:r>
              <a:rPr spc="10" dirty="0"/>
              <a:t>СУММАРНОГО  </a:t>
            </a:r>
            <a:r>
              <a:rPr spc="-10" dirty="0"/>
              <a:t>КОЛИЧЕСТВА</a:t>
            </a:r>
            <a:r>
              <a:rPr spc="-25" dirty="0"/>
              <a:t> </a:t>
            </a:r>
            <a:r>
              <a:rPr spc="10" dirty="0"/>
              <a:t>БАЛЛОВ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3656" y="2212366"/>
            <a:ext cx="350583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950" b="1" spc="10" dirty="0">
                <a:latin typeface="Arial"/>
                <a:cs typeface="Arial"/>
              </a:rPr>
              <a:t>АПс </a:t>
            </a:r>
            <a:r>
              <a:rPr sz="1950" b="1" spc="15" dirty="0">
                <a:latin typeface="Arial"/>
                <a:cs typeface="Arial"/>
              </a:rPr>
              <a:t>= </a:t>
            </a:r>
            <a:r>
              <a:rPr sz="1950" b="1" spc="10" dirty="0">
                <a:latin typeface="Arial"/>
                <a:cs typeface="Arial"/>
              </a:rPr>
              <a:t>АП</a:t>
            </a:r>
            <a:r>
              <a:rPr sz="1950" b="1" spc="15" baseline="-21367" dirty="0">
                <a:latin typeface="Arial"/>
                <a:cs typeface="Arial"/>
              </a:rPr>
              <a:t>1 </a:t>
            </a:r>
            <a:r>
              <a:rPr sz="1950" b="1" spc="15" dirty="0">
                <a:latin typeface="Arial"/>
                <a:cs typeface="Arial"/>
              </a:rPr>
              <a:t>+ </a:t>
            </a:r>
            <a:r>
              <a:rPr sz="1950" b="1" spc="5" dirty="0">
                <a:latin typeface="Arial"/>
                <a:cs typeface="Arial"/>
              </a:rPr>
              <a:t>АП</a:t>
            </a:r>
            <a:r>
              <a:rPr sz="1950" b="1" spc="7" baseline="-21367" dirty="0">
                <a:latin typeface="Arial"/>
                <a:cs typeface="Arial"/>
              </a:rPr>
              <a:t>2 </a:t>
            </a:r>
            <a:r>
              <a:rPr sz="1950" b="1" spc="15" dirty="0">
                <a:latin typeface="Arial"/>
                <a:cs typeface="Arial"/>
              </a:rPr>
              <a:t>+ </a:t>
            </a:r>
            <a:r>
              <a:rPr sz="1950" b="1" spc="5" dirty="0">
                <a:latin typeface="Arial"/>
                <a:cs typeface="Arial"/>
              </a:rPr>
              <a:t>АП</a:t>
            </a:r>
            <a:r>
              <a:rPr sz="1950" b="1" spc="7" baseline="-21367" dirty="0">
                <a:latin typeface="Arial"/>
                <a:cs typeface="Arial"/>
              </a:rPr>
              <a:t>3 </a:t>
            </a:r>
            <a:r>
              <a:rPr sz="1950" b="1" spc="15" dirty="0">
                <a:latin typeface="Arial"/>
                <a:cs typeface="Arial"/>
              </a:rPr>
              <a:t>+</a:t>
            </a:r>
            <a:r>
              <a:rPr sz="1950" b="1" spc="245" dirty="0">
                <a:latin typeface="Arial"/>
                <a:cs typeface="Arial"/>
              </a:rPr>
              <a:t> </a:t>
            </a:r>
            <a:r>
              <a:rPr sz="1950" b="1" spc="5" dirty="0">
                <a:latin typeface="Arial"/>
                <a:cs typeface="Arial"/>
              </a:rPr>
              <a:t>АП</a:t>
            </a:r>
            <a:r>
              <a:rPr sz="1950" b="1" spc="7" baseline="-21367" dirty="0">
                <a:latin typeface="Arial"/>
                <a:cs typeface="Arial"/>
              </a:rPr>
              <a:t>4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8744" y="2816352"/>
            <a:ext cx="5187950" cy="605155"/>
          </a:xfrm>
          <a:custGeom>
            <a:avLst/>
            <a:gdLst/>
            <a:ahLst/>
            <a:cxnLst/>
            <a:rect l="l" t="t" r="r" b="b"/>
            <a:pathLst>
              <a:path w="5187950" h="605154">
                <a:moveTo>
                  <a:pt x="5187696" y="605028"/>
                </a:moveTo>
                <a:lnTo>
                  <a:pt x="0" y="605028"/>
                </a:lnTo>
                <a:lnTo>
                  <a:pt x="0" y="0"/>
                </a:lnTo>
                <a:lnTo>
                  <a:pt x="5187696" y="0"/>
                </a:lnTo>
                <a:lnTo>
                  <a:pt x="5187696" y="19812"/>
                </a:lnTo>
                <a:lnTo>
                  <a:pt x="41148" y="19812"/>
                </a:lnTo>
                <a:lnTo>
                  <a:pt x="21336" y="39624"/>
                </a:lnTo>
                <a:lnTo>
                  <a:pt x="41148" y="39624"/>
                </a:lnTo>
                <a:lnTo>
                  <a:pt x="41148" y="563880"/>
                </a:lnTo>
                <a:lnTo>
                  <a:pt x="21336" y="563880"/>
                </a:lnTo>
                <a:lnTo>
                  <a:pt x="41148" y="585216"/>
                </a:lnTo>
                <a:lnTo>
                  <a:pt x="5187696" y="585216"/>
                </a:lnTo>
                <a:lnTo>
                  <a:pt x="5187696" y="605028"/>
                </a:lnTo>
                <a:close/>
              </a:path>
              <a:path w="5187950" h="605154">
                <a:moveTo>
                  <a:pt x="41148" y="39624"/>
                </a:moveTo>
                <a:lnTo>
                  <a:pt x="21336" y="39624"/>
                </a:lnTo>
                <a:lnTo>
                  <a:pt x="41148" y="19812"/>
                </a:lnTo>
                <a:lnTo>
                  <a:pt x="41148" y="39624"/>
                </a:lnTo>
                <a:close/>
              </a:path>
              <a:path w="5187950" h="605154">
                <a:moveTo>
                  <a:pt x="5148072" y="39624"/>
                </a:moveTo>
                <a:lnTo>
                  <a:pt x="41148" y="39624"/>
                </a:lnTo>
                <a:lnTo>
                  <a:pt x="41148" y="19812"/>
                </a:lnTo>
                <a:lnTo>
                  <a:pt x="5148072" y="19812"/>
                </a:lnTo>
                <a:lnTo>
                  <a:pt x="5148072" y="39624"/>
                </a:lnTo>
                <a:close/>
              </a:path>
              <a:path w="5187950" h="605154">
                <a:moveTo>
                  <a:pt x="5148072" y="585216"/>
                </a:moveTo>
                <a:lnTo>
                  <a:pt x="5148072" y="19812"/>
                </a:lnTo>
                <a:lnTo>
                  <a:pt x="5167884" y="39624"/>
                </a:lnTo>
                <a:lnTo>
                  <a:pt x="5187696" y="39624"/>
                </a:lnTo>
                <a:lnTo>
                  <a:pt x="5187696" y="563880"/>
                </a:lnTo>
                <a:lnTo>
                  <a:pt x="5167884" y="563880"/>
                </a:lnTo>
                <a:lnTo>
                  <a:pt x="5148072" y="585216"/>
                </a:lnTo>
                <a:close/>
              </a:path>
              <a:path w="5187950" h="605154">
                <a:moveTo>
                  <a:pt x="5187696" y="39624"/>
                </a:moveTo>
                <a:lnTo>
                  <a:pt x="5167884" y="39624"/>
                </a:lnTo>
                <a:lnTo>
                  <a:pt x="5148072" y="19812"/>
                </a:lnTo>
                <a:lnTo>
                  <a:pt x="5187696" y="19812"/>
                </a:lnTo>
                <a:lnTo>
                  <a:pt x="5187696" y="39624"/>
                </a:lnTo>
                <a:close/>
              </a:path>
              <a:path w="5187950" h="605154">
                <a:moveTo>
                  <a:pt x="41148" y="585216"/>
                </a:moveTo>
                <a:lnTo>
                  <a:pt x="21336" y="563880"/>
                </a:lnTo>
                <a:lnTo>
                  <a:pt x="41148" y="563880"/>
                </a:lnTo>
                <a:lnTo>
                  <a:pt x="41148" y="585216"/>
                </a:lnTo>
                <a:close/>
              </a:path>
              <a:path w="5187950" h="605154">
                <a:moveTo>
                  <a:pt x="5148072" y="585216"/>
                </a:moveTo>
                <a:lnTo>
                  <a:pt x="41148" y="585216"/>
                </a:lnTo>
                <a:lnTo>
                  <a:pt x="41148" y="563880"/>
                </a:lnTo>
                <a:lnTo>
                  <a:pt x="5148072" y="563880"/>
                </a:lnTo>
                <a:lnTo>
                  <a:pt x="5148072" y="585216"/>
                </a:lnTo>
                <a:close/>
              </a:path>
              <a:path w="5187950" h="605154">
                <a:moveTo>
                  <a:pt x="5187696" y="585216"/>
                </a:moveTo>
                <a:lnTo>
                  <a:pt x="5148072" y="585216"/>
                </a:lnTo>
                <a:lnTo>
                  <a:pt x="5167884" y="563880"/>
                </a:lnTo>
                <a:lnTo>
                  <a:pt x="5187696" y="563880"/>
                </a:lnTo>
                <a:lnTo>
                  <a:pt x="5187696" y="585216"/>
                </a:lnTo>
                <a:close/>
              </a:path>
            </a:pathLst>
          </a:custGeom>
          <a:solidFill>
            <a:srgbClr val="42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220467" y="3931920"/>
            <a:ext cx="2693035" cy="1618615"/>
            <a:chOff x="2220467" y="3931920"/>
            <a:chExt cx="2693035" cy="1618615"/>
          </a:xfrm>
        </p:grpSpPr>
        <p:sp>
          <p:nvSpPr>
            <p:cNvPr id="7" name="object 7"/>
            <p:cNvSpPr/>
            <p:nvPr/>
          </p:nvSpPr>
          <p:spPr>
            <a:xfrm>
              <a:off x="2225039" y="3934968"/>
              <a:ext cx="2684145" cy="1610995"/>
            </a:xfrm>
            <a:custGeom>
              <a:avLst/>
              <a:gdLst/>
              <a:ahLst/>
              <a:cxnLst/>
              <a:rect l="l" t="t" r="r" b="b"/>
              <a:pathLst>
                <a:path w="2684145" h="1610995">
                  <a:moveTo>
                    <a:pt x="2683764" y="1610867"/>
                  </a:moveTo>
                  <a:lnTo>
                    <a:pt x="0" y="1610867"/>
                  </a:lnTo>
                  <a:lnTo>
                    <a:pt x="0" y="0"/>
                  </a:lnTo>
                  <a:lnTo>
                    <a:pt x="2683764" y="0"/>
                  </a:lnTo>
                  <a:lnTo>
                    <a:pt x="2683764" y="1610867"/>
                  </a:lnTo>
                  <a:close/>
                </a:path>
              </a:pathLst>
            </a:custGeom>
            <a:solidFill>
              <a:srgbClr val="565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20467" y="3931920"/>
              <a:ext cx="2693035" cy="1618615"/>
            </a:xfrm>
            <a:custGeom>
              <a:avLst/>
              <a:gdLst/>
              <a:ahLst/>
              <a:cxnLst/>
              <a:rect l="l" t="t" r="r" b="b"/>
              <a:pathLst>
                <a:path w="2693035" h="1618614">
                  <a:moveTo>
                    <a:pt x="2692908" y="1618488"/>
                  </a:moveTo>
                  <a:lnTo>
                    <a:pt x="0" y="1618488"/>
                  </a:lnTo>
                  <a:lnTo>
                    <a:pt x="0" y="0"/>
                  </a:lnTo>
                  <a:lnTo>
                    <a:pt x="2692908" y="0"/>
                  </a:lnTo>
                  <a:lnTo>
                    <a:pt x="2692908" y="3048"/>
                  </a:lnTo>
                  <a:lnTo>
                    <a:pt x="9144" y="3048"/>
                  </a:lnTo>
                  <a:lnTo>
                    <a:pt x="4572" y="7620"/>
                  </a:lnTo>
                  <a:lnTo>
                    <a:pt x="9144" y="7620"/>
                  </a:lnTo>
                  <a:lnTo>
                    <a:pt x="9144" y="1609344"/>
                  </a:lnTo>
                  <a:lnTo>
                    <a:pt x="4572" y="1609344"/>
                  </a:lnTo>
                  <a:lnTo>
                    <a:pt x="9144" y="1613916"/>
                  </a:lnTo>
                  <a:lnTo>
                    <a:pt x="2692908" y="1613916"/>
                  </a:lnTo>
                  <a:lnTo>
                    <a:pt x="2692908" y="1618488"/>
                  </a:lnTo>
                  <a:close/>
                </a:path>
                <a:path w="2693035" h="1618614">
                  <a:moveTo>
                    <a:pt x="9144" y="7620"/>
                  </a:moveTo>
                  <a:lnTo>
                    <a:pt x="4572" y="7620"/>
                  </a:lnTo>
                  <a:lnTo>
                    <a:pt x="9144" y="3048"/>
                  </a:lnTo>
                  <a:lnTo>
                    <a:pt x="9144" y="7620"/>
                  </a:lnTo>
                  <a:close/>
                </a:path>
                <a:path w="2693035" h="1618614">
                  <a:moveTo>
                    <a:pt x="2683764" y="7620"/>
                  </a:moveTo>
                  <a:lnTo>
                    <a:pt x="9144" y="7620"/>
                  </a:lnTo>
                  <a:lnTo>
                    <a:pt x="9144" y="3048"/>
                  </a:lnTo>
                  <a:lnTo>
                    <a:pt x="2683764" y="3048"/>
                  </a:lnTo>
                  <a:lnTo>
                    <a:pt x="2683764" y="7620"/>
                  </a:lnTo>
                  <a:close/>
                </a:path>
                <a:path w="2693035" h="1618614">
                  <a:moveTo>
                    <a:pt x="2683764" y="1613916"/>
                  </a:moveTo>
                  <a:lnTo>
                    <a:pt x="2683764" y="3048"/>
                  </a:lnTo>
                  <a:lnTo>
                    <a:pt x="2688336" y="7620"/>
                  </a:lnTo>
                  <a:lnTo>
                    <a:pt x="2692908" y="7620"/>
                  </a:lnTo>
                  <a:lnTo>
                    <a:pt x="2692908" y="1609344"/>
                  </a:lnTo>
                  <a:lnTo>
                    <a:pt x="2688336" y="1609344"/>
                  </a:lnTo>
                  <a:lnTo>
                    <a:pt x="2683764" y="1613916"/>
                  </a:lnTo>
                  <a:close/>
                </a:path>
                <a:path w="2693035" h="1618614">
                  <a:moveTo>
                    <a:pt x="2692908" y="7620"/>
                  </a:moveTo>
                  <a:lnTo>
                    <a:pt x="2688336" y="7620"/>
                  </a:lnTo>
                  <a:lnTo>
                    <a:pt x="2683764" y="3048"/>
                  </a:lnTo>
                  <a:lnTo>
                    <a:pt x="2692908" y="3048"/>
                  </a:lnTo>
                  <a:lnTo>
                    <a:pt x="2692908" y="7620"/>
                  </a:lnTo>
                  <a:close/>
                </a:path>
                <a:path w="2693035" h="1618614">
                  <a:moveTo>
                    <a:pt x="9144" y="1613916"/>
                  </a:moveTo>
                  <a:lnTo>
                    <a:pt x="4572" y="1609344"/>
                  </a:lnTo>
                  <a:lnTo>
                    <a:pt x="9144" y="1609344"/>
                  </a:lnTo>
                  <a:lnTo>
                    <a:pt x="9144" y="1613916"/>
                  </a:lnTo>
                  <a:close/>
                </a:path>
                <a:path w="2693035" h="1618614">
                  <a:moveTo>
                    <a:pt x="2683764" y="1613916"/>
                  </a:moveTo>
                  <a:lnTo>
                    <a:pt x="9144" y="1613916"/>
                  </a:lnTo>
                  <a:lnTo>
                    <a:pt x="9144" y="1609344"/>
                  </a:lnTo>
                  <a:lnTo>
                    <a:pt x="2683764" y="1609344"/>
                  </a:lnTo>
                  <a:lnTo>
                    <a:pt x="2683764" y="1613916"/>
                  </a:lnTo>
                  <a:close/>
                </a:path>
                <a:path w="2693035" h="1618614">
                  <a:moveTo>
                    <a:pt x="2692908" y="1613916"/>
                  </a:moveTo>
                  <a:lnTo>
                    <a:pt x="2683764" y="1613916"/>
                  </a:lnTo>
                  <a:lnTo>
                    <a:pt x="2688336" y="1609344"/>
                  </a:lnTo>
                  <a:lnTo>
                    <a:pt x="2692908" y="1609344"/>
                  </a:lnTo>
                  <a:lnTo>
                    <a:pt x="2692908" y="1613916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70726" y="4371866"/>
            <a:ext cx="138747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950" b="1" spc="-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50" b="1" spc="3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50" b="1" spc="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950" b="1" spc="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950" b="1" spc="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950" b="1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50" b="1" spc="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51161" y="4732969"/>
            <a:ext cx="826769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50" b="1" spc="15" dirty="0">
                <a:solidFill>
                  <a:srgbClr val="FFFFFF"/>
                </a:solidFill>
                <a:latin typeface="Arial"/>
                <a:cs typeface="Arial"/>
              </a:rPr>
              <a:t>бщ</a:t>
            </a:r>
            <a:r>
              <a:rPr sz="1950" b="1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50" b="1" spc="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12848" y="5794248"/>
            <a:ext cx="2691765" cy="1620520"/>
            <a:chOff x="2212848" y="5794248"/>
            <a:chExt cx="2691765" cy="1620520"/>
          </a:xfrm>
        </p:grpSpPr>
        <p:sp>
          <p:nvSpPr>
            <p:cNvPr id="12" name="object 12"/>
            <p:cNvSpPr/>
            <p:nvPr/>
          </p:nvSpPr>
          <p:spPr>
            <a:xfrm>
              <a:off x="2217420" y="5798820"/>
              <a:ext cx="2682240" cy="1610995"/>
            </a:xfrm>
            <a:custGeom>
              <a:avLst/>
              <a:gdLst/>
              <a:ahLst/>
              <a:cxnLst/>
              <a:rect l="l" t="t" r="r" b="b"/>
              <a:pathLst>
                <a:path w="2682240" h="1610995">
                  <a:moveTo>
                    <a:pt x="2682239" y="1610867"/>
                  </a:moveTo>
                  <a:lnTo>
                    <a:pt x="0" y="1610867"/>
                  </a:lnTo>
                  <a:lnTo>
                    <a:pt x="0" y="0"/>
                  </a:lnTo>
                  <a:lnTo>
                    <a:pt x="2682239" y="0"/>
                  </a:lnTo>
                  <a:lnTo>
                    <a:pt x="2682239" y="1610867"/>
                  </a:lnTo>
                  <a:close/>
                </a:path>
              </a:pathLst>
            </a:custGeom>
            <a:solidFill>
              <a:srgbClr val="AAAA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12848" y="5794248"/>
              <a:ext cx="2691765" cy="1620520"/>
            </a:xfrm>
            <a:custGeom>
              <a:avLst/>
              <a:gdLst/>
              <a:ahLst/>
              <a:cxnLst/>
              <a:rect l="l" t="t" r="r" b="b"/>
              <a:pathLst>
                <a:path w="2691765" h="1620520">
                  <a:moveTo>
                    <a:pt x="2691384" y="1620012"/>
                  </a:moveTo>
                  <a:lnTo>
                    <a:pt x="0" y="1620012"/>
                  </a:lnTo>
                  <a:lnTo>
                    <a:pt x="0" y="0"/>
                  </a:lnTo>
                  <a:lnTo>
                    <a:pt x="2691384" y="0"/>
                  </a:lnTo>
                  <a:lnTo>
                    <a:pt x="2691384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1610868"/>
                  </a:lnTo>
                  <a:lnTo>
                    <a:pt x="4572" y="1610868"/>
                  </a:lnTo>
                  <a:lnTo>
                    <a:pt x="9144" y="1615440"/>
                  </a:lnTo>
                  <a:lnTo>
                    <a:pt x="2691384" y="1615440"/>
                  </a:lnTo>
                  <a:lnTo>
                    <a:pt x="2691384" y="1620012"/>
                  </a:lnTo>
                  <a:close/>
                </a:path>
                <a:path w="2691765" h="1620520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2691765" h="1620520">
                  <a:moveTo>
                    <a:pt x="2682240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2682240" y="4572"/>
                  </a:lnTo>
                  <a:lnTo>
                    <a:pt x="2682240" y="9144"/>
                  </a:lnTo>
                  <a:close/>
                </a:path>
                <a:path w="2691765" h="1620520">
                  <a:moveTo>
                    <a:pt x="2682240" y="1615440"/>
                  </a:moveTo>
                  <a:lnTo>
                    <a:pt x="2682240" y="4572"/>
                  </a:lnTo>
                  <a:lnTo>
                    <a:pt x="2686812" y="9144"/>
                  </a:lnTo>
                  <a:lnTo>
                    <a:pt x="2691384" y="9144"/>
                  </a:lnTo>
                  <a:lnTo>
                    <a:pt x="2691384" y="1610868"/>
                  </a:lnTo>
                  <a:lnTo>
                    <a:pt x="2686812" y="1610868"/>
                  </a:lnTo>
                  <a:lnTo>
                    <a:pt x="2682240" y="1615440"/>
                  </a:lnTo>
                  <a:close/>
                </a:path>
                <a:path w="2691765" h="1620520">
                  <a:moveTo>
                    <a:pt x="2691384" y="9144"/>
                  </a:moveTo>
                  <a:lnTo>
                    <a:pt x="2686812" y="9144"/>
                  </a:lnTo>
                  <a:lnTo>
                    <a:pt x="2682240" y="4572"/>
                  </a:lnTo>
                  <a:lnTo>
                    <a:pt x="2691384" y="4572"/>
                  </a:lnTo>
                  <a:lnTo>
                    <a:pt x="2691384" y="9144"/>
                  </a:lnTo>
                  <a:close/>
                </a:path>
                <a:path w="2691765" h="1620520">
                  <a:moveTo>
                    <a:pt x="9144" y="1615440"/>
                  </a:moveTo>
                  <a:lnTo>
                    <a:pt x="4572" y="1610868"/>
                  </a:lnTo>
                  <a:lnTo>
                    <a:pt x="9144" y="1610868"/>
                  </a:lnTo>
                  <a:lnTo>
                    <a:pt x="9144" y="1615440"/>
                  </a:lnTo>
                  <a:close/>
                </a:path>
                <a:path w="2691765" h="1620520">
                  <a:moveTo>
                    <a:pt x="2682240" y="1615440"/>
                  </a:moveTo>
                  <a:lnTo>
                    <a:pt x="9144" y="1615440"/>
                  </a:lnTo>
                  <a:lnTo>
                    <a:pt x="9144" y="1610868"/>
                  </a:lnTo>
                  <a:lnTo>
                    <a:pt x="2682240" y="1610868"/>
                  </a:lnTo>
                  <a:lnTo>
                    <a:pt x="2682240" y="1615440"/>
                  </a:lnTo>
                  <a:close/>
                </a:path>
                <a:path w="2691765" h="1620520">
                  <a:moveTo>
                    <a:pt x="2691384" y="1615440"/>
                  </a:moveTo>
                  <a:lnTo>
                    <a:pt x="2682240" y="1615440"/>
                  </a:lnTo>
                  <a:lnTo>
                    <a:pt x="2686812" y="1610868"/>
                  </a:lnTo>
                  <a:lnTo>
                    <a:pt x="2691384" y="1610868"/>
                  </a:lnTo>
                  <a:lnTo>
                    <a:pt x="2691384" y="161544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489731" y="6235705"/>
            <a:ext cx="213677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15" dirty="0">
                <a:latin typeface="Arial"/>
                <a:cs typeface="Arial"/>
              </a:rPr>
              <a:t>Основное</a:t>
            </a:r>
            <a:r>
              <a:rPr sz="1950" b="1" spc="-65" dirty="0">
                <a:latin typeface="Arial"/>
                <a:cs typeface="Arial"/>
              </a:rPr>
              <a:t> </a:t>
            </a:r>
            <a:r>
              <a:rPr sz="1950" b="1" spc="15" dirty="0">
                <a:latin typeface="Arial"/>
                <a:cs typeface="Arial"/>
              </a:rPr>
              <a:t>общее</a:t>
            </a:r>
            <a:endParaRPr sz="1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76539" y="6596808"/>
            <a:ext cx="196342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15" dirty="0">
                <a:latin typeface="Arial"/>
                <a:cs typeface="Arial"/>
              </a:rPr>
              <a:t>Среднее</a:t>
            </a:r>
            <a:r>
              <a:rPr sz="1950" b="1" spc="-55" dirty="0">
                <a:latin typeface="Arial"/>
                <a:cs typeface="Arial"/>
              </a:rPr>
              <a:t> </a:t>
            </a:r>
            <a:r>
              <a:rPr sz="1950" b="1" spc="15" dirty="0">
                <a:latin typeface="Arial"/>
                <a:cs typeface="Arial"/>
              </a:rPr>
              <a:t>общее</a:t>
            </a:r>
            <a:endParaRPr sz="19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50308" y="4085844"/>
            <a:ext cx="2590800" cy="494030"/>
          </a:xfrm>
          <a:custGeom>
            <a:avLst/>
            <a:gdLst/>
            <a:ahLst/>
            <a:cxnLst/>
            <a:rect l="l" t="t" r="r" b="b"/>
            <a:pathLst>
              <a:path w="2590800" h="494029">
                <a:moveTo>
                  <a:pt x="2590799" y="493776"/>
                </a:moveTo>
                <a:lnTo>
                  <a:pt x="0" y="493776"/>
                </a:lnTo>
                <a:lnTo>
                  <a:pt x="0" y="0"/>
                </a:lnTo>
                <a:lnTo>
                  <a:pt x="2590799" y="0"/>
                </a:lnTo>
                <a:lnTo>
                  <a:pt x="2590799" y="493776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04232" y="4085844"/>
            <a:ext cx="2437130" cy="494030"/>
          </a:xfrm>
          <a:prstGeom prst="rect">
            <a:avLst/>
          </a:prstGeom>
          <a:solidFill>
            <a:srgbClr val="BF0000"/>
          </a:solidFill>
        </p:spPr>
        <p:txBody>
          <a:bodyPr vert="horz" wrap="square" lIns="0" tIns="10350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81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Мin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- 30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баллов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50308" y="6027420"/>
            <a:ext cx="2590800" cy="494030"/>
          </a:xfrm>
          <a:custGeom>
            <a:avLst/>
            <a:gdLst/>
            <a:ahLst/>
            <a:cxnLst/>
            <a:rect l="l" t="t" r="r" b="b"/>
            <a:pathLst>
              <a:path w="2590800" h="494029">
                <a:moveTo>
                  <a:pt x="2590799" y="493776"/>
                </a:moveTo>
                <a:lnTo>
                  <a:pt x="0" y="493776"/>
                </a:lnTo>
                <a:lnTo>
                  <a:pt x="0" y="0"/>
                </a:lnTo>
                <a:lnTo>
                  <a:pt x="2590799" y="0"/>
                </a:lnTo>
                <a:lnTo>
                  <a:pt x="2590799" y="493776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04232" y="6027420"/>
            <a:ext cx="2437130" cy="494030"/>
          </a:xfrm>
          <a:prstGeom prst="rect">
            <a:avLst/>
          </a:prstGeom>
          <a:solidFill>
            <a:srgbClr val="BF0000"/>
          </a:solidFill>
        </p:spPr>
        <p:txBody>
          <a:bodyPr vert="horz" wrap="square" lIns="0" tIns="10350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81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Мin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- 40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баллов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79207" y="4002023"/>
            <a:ext cx="2682240" cy="1338580"/>
          </a:xfrm>
          <a:prstGeom prst="rect">
            <a:avLst/>
          </a:prstGeom>
          <a:solidFill>
            <a:srgbClr val="8989C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405130">
              <a:lnSpc>
                <a:spcPct val="100000"/>
              </a:lnSpc>
            </a:pPr>
            <a:r>
              <a:rPr sz="1800" b="1" spc="5" dirty="0">
                <a:latin typeface="Arial"/>
                <a:cs typeface="Arial"/>
              </a:rPr>
              <a:t>Мах </a:t>
            </a:r>
            <a:r>
              <a:rPr sz="1800" b="1" dirty="0">
                <a:latin typeface="Arial"/>
                <a:cs typeface="Arial"/>
              </a:rPr>
              <a:t>- </a:t>
            </a:r>
            <a:r>
              <a:rPr sz="1800" b="1" spc="-10" dirty="0">
                <a:latin typeface="Arial"/>
                <a:cs typeface="Arial"/>
              </a:rPr>
              <a:t>35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баллов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79207" y="5875020"/>
            <a:ext cx="2682240" cy="1374775"/>
          </a:xfrm>
          <a:prstGeom prst="rect">
            <a:avLst/>
          </a:prstGeom>
          <a:solidFill>
            <a:srgbClr val="56508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436880">
              <a:lnSpc>
                <a:spcPct val="100000"/>
              </a:lnSpc>
            </a:pP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Мах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55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баллов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0027" y="2892090"/>
            <a:ext cx="498284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950" b="1" spc="10" dirty="0">
                <a:latin typeface="Arial"/>
                <a:cs typeface="Arial"/>
              </a:rPr>
              <a:t>АПс </a:t>
            </a:r>
            <a:r>
              <a:rPr sz="1950" b="1" spc="15" dirty="0">
                <a:latin typeface="Arial"/>
                <a:cs typeface="Arial"/>
              </a:rPr>
              <a:t>= </a:t>
            </a:r>
            <a:r>
              <a:rPr sz="1950" b="1" spc="10" dirty="0">
                <a:latin typeface="Arial"/>
                <a:cs typeface="Arial"/>
              </a:rPr>
              <a:t>АП</a:t>
            </a:r>
            <a:r>
              <a:rPr sz="1950" b="1" spc="15" baseline="-21367" dirty="0">
                <a:latin typeface="Arial"/>
                <a:cs typeface="Arial"/>
              </a:rPr>
              <a:t>1 </a:t>
            </a:r>
            <a:r>
              <a:rPr sz="1950" b="1" spc="15" dirty="0">
                <a:latin typeface="Arial"/>
                <a:cs typeface="Arial"/>
              </a:rPr>
              <a:t>+ </a:t>
            </a:r>
            <a:r>
              <a:rPr sz="1950" b="1" spc="5" dirty="0">
                <a:latin typeface="Arial"/>
                <a:cs typeface="Arial"/>
              </a:rPr>
              <a:t>АП</a:t>
            </a:r>
            <a:r>
              <a:rPr sz="1950" b="1" spc="7" baseline="-21367" dirty="0">
                <a:latin typeface="Arial"/>
                <a:cs typeface="Arial"/>
              </a:rPr>
              <a:t>2 </a:t>
            </a:r>
            <a:r>
              <a:rPr sz="1950" b="1" spc="15" dirty="0">
                <a:latin typeface="Arial"/>
                <a:cs typeface="Arial"/>
              </a:rPr>
              <a:t>+ </a:t>
            </a:r>
            <a:r>
              <a:rPr sz="1950" b="1" spc="5" dirty="0">
                <a:latin typeface="Arial"/>
                <a:cs typeface="Arial"/>
              </a:rPr>
              <a:t>АП</a:t>
            </a:r>
            <a:r>
              <a:rPr sz="1950" b="1" spc="7" baseline="-21367" dirty="0">
                <a:latin typeface="Arial"/>
                <a:cs typeface="Arial"/>
              </a:rPr>
              <a:t>3 </a:t>
            </a:r>
            <a:r>
              <a:rPr sz="1950" b="1" spc="15" dirty="0">
                <a:latin typeface="Arial"/>
                <a:cs typeface="Arial"/>
              </a:rPr>
              <a:t>+ </a:t>
            </a:r>
            <a:r>
              <a:rPr sz="1950" b="1" spc="5" dirty="0">
                <a:latin typeface="Arial"/>
                <a:cs typeface="Arial"/>
              </a:rPr>
              <a:t>АП</a:t>
            </a:r>
            <a:r>
              <a:rPr sz="1950" b="1" spc="7" baseline="-21367" dirty="0">
                <a:latin typeface="Arial"/>
                <a:cs typeface="Arial"/>
              </a:rPr>
              <a:t>4 </a:t>
            </a:r>
            <a:r>
              <a:rPr sz="1950" b="1" spc="15" dirty="0">
                <a:latin typeface="Arial"/>
                <a:cs typeface="Arial"/>
              </a:rPr>
              <a:t>+ </a:t>
            </a:r>
            <a:r>
              <a:rPr sz="1950" b="1" spc="5" dirty="0">
                <a:latin typeface="Arial"/>
                <a:cs typeface="Arial"/>
              </a:rPr>
              <a:t>АП</a:t>
            </a:r>
            <a:r>
              <a:rPr sz="1950" b="1" spc="7" baseline="-21367" dirty="0">
                <a:latin typeface="Arial"/>
                <a:cs typeface="Arial"/>
              </a:rPr>
              <a:t>5 </a:t>
            </a:r>
            <a:r>
              <a:rPr sz="1950" b="1" spc="15" dirty="0">
                <a:latin typeface="Arial"/>
                <a:cs typeface="Arial"/>
              </a:rPr>
              <a:t>+</a:t>
            </a:r>
            <a:r>
              <a:rPr sz="1950" b="1" spc="-145" dirty="0">
                <a:latin typeface="Arial"/>
                <a:cs typeface="Arial"/>
              </a:rPr>
              <a:t> </a:t>
            </a:r>
            <a:r>
              <a:rPr sz="1950" b="1" spc="10" dirty="0">
                <a:latin typeface="Arial"/>
                <a:cs typeface="Arial"/>
              </a:rPr>
              <a:t>АП</a:t>
            </a:r>
            <a:r>
              <a:rPr sz="1950" b="1" spc="15" baseline="-21367" dirty="0">
                <a:latin typeface="Arial"/>
                <a:cs typeface="Arial"/>
              </a:rPr>
              <a:t>6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7031" y="2110740"/>
            <a:ext cx="4022090" cy="607060"/>
          </a:xfrm>
          <a:custGeom>
            <a:avLst/>
            <a:gdLst/>
            <a:ahLst/>
            <a:cxnLst/>
            <a:rect l="l" t="t" r="r" b="b"/>
            <a:pathLst>
              <a:path w="4022090" h="607060">
                <a:moveTo>
                  <a:pt x="4021836" y="606552"/>
                </a:moveTo>
                <a:lnTo>
                  <a:pt x="0" y="606552"/>
                </a:lnTo>
                <a:lnTo>
                  <a:pt x="0" y="0"/>
                </a:lnTo>
                <a:lnTo>
                  <a:pt x="4021836" y="0"/>
                </a:lnTo>
                <a:lnTo>
                  <a:pt x="4021836" y="21336"/>
                </a:lnTo>
                <a:lnTo>
                  <a:pt x="39624" y="21336"/>
                </a:lnTo>
                <a:lnTo>
                  <a:pt x="19812" y="41148"/>
                </a:lnTo>
                <a:lnTo>
                  <a:pt x="39624" y="41148"/>
                </a:lnTo>
                <a:lnTo>
                  <a:pt x="39624" y="565404"/>
                </a:lnTo>
                <a:lnTo>
                  <a:pt x="19812" y="565404"/>
                </a:lnTo>
                <a:lnTo>
                  <a:pt x="39624" y="585216"/>
                </a:lnTo>
                <a:lnTo>
                  <a:pt x="4021836" y="585216"/>
                </a:lnTo>
                <a:lnTo>
                  <a:pt x="4021836" y="606552"/>
                </a:lnTo>
                <a:close/>
              </a:path>
              <a:path w="4022090" h="607060">
                <a:moveTo>
                  <a:pt x="39624" y="41148"/>
                </a:moveTo>
                <a:lnTo>
                  <a:pt x="19812" y="41148"/>
                </a:lnTo>
                <a:lnTo>
                  <a:pt x="39624" y="21336"/>
                </a:lnTo>
                <a:lnTo>
                  <a:pt x="39624" y="41148"/>
                </a:lnTo>
                <a:close/>
              </a:path>
              <a:path w="4022090" h="607060">
                <a:moveTo>
                  <a:pt x="3980688" y="41148"/>
                </a:moveTo>
                <a:lnTo>
                  <a:pt x="39624" y="41148"/>
                </a:lnTo>
                <a:lnTo>
                  <a:pt x="39624" y="21336"/>
                </a:lnTo>
                <a:lnTo>
                  <a:pt x="3980688" y="21336"/>
                </a:lnTo>
                <a:lnTo>
                  <a:pt x="3980688" y="41148"/>
                </a:lnTo>
                <a:close/>
              </a:path>
              <a:path w="4022090" h="607060">
                <a:moveTo>
                  <a:pt x="3980688" y="585216"/>
                </a:moveTo>
                <a:lnTo>
                  <a:pt x="3980688" y="21336"/>
                </a:lnTo>
                <a:lnTo>
                  <a:pt x="4002024" y="41148"/>
                </a:lnTo>
                <a:lnTo>
                  <a:pt x="4021836" y="41148"/>
                </a:lnTo>
                <a:lnTo>
                  <a:pt x="4021836" y="565404"/>
                </a:lnTo>
                <a:lnTo>
                  <a:pt x="4002024" y="565404"/>
                </a:lnTo>
                <a:lnTo>
                  <a:pt x="3980688" y="585216"/>
                </a:lnTo>
                <a:close/>
              </a:path>
              <a:path w="4022090" h="607060">
                <a:moveTo>
                  <a:pt x="4021836" y="41148"/>
                </a:moveTo>
                <a:lnTo>
                  <a:pt x="4002024" y="41148"/>
                </a:lnTo>
                <a:lnTo>
                  <a:pt x="3980688" y="21336"/>
                </a:lnTo>
                <a:lnTo>
                  <a:pt x="4021836" y="21336"/>
                </a:lnTo>
                <a:lnTo>
                  <a:pt x="4021836" y="41148"/>
                </a:lnTo>
                <a:close/>
              </a:path>
              <a:path w="4022090" h="607060">
                <a:moveTo>
                  <a:pt x="39624" y="585216"/>
                </a:moveTo>
                <a:lnTo>
                  <a:pt x="19812" y="565404"/>
                </a:lnTo>
                <a:lnTo>
                  <a:pt x="39624" y="565404"/>
                </a:lnTo>
                <a:lnTo>
                  <a:pt x="39624" y="585216"/>
                </a:lnTo>
                <a:close/>
              </a:path>
              <a:path w="4022090" h="607060">
                <a:moveTo>
                  <a:pt x="3980688" y="585216"/>
                </a:moveTo>
                <a:lnTo>
                  <a:pt x="39624" y="585216"/>
                </a:lnTo>
                <a:lnTo>
                  <a:pt x="39624" y="565404"/>
                </a:lnTo>
                <a:lnTo>
                  <a:pt x="3980688" y="565404"/>
                </a:lnTo>
                <a:lnTo>
                  <a:pt x="3980688" y="585216"/>
                </a:lnTo>
                <a:close/>
              </a:path>
              <a:path w="4022090" h="607060">
                <a:moveTo>
                  <a:pt x="4021836" y="585216"/>
                </a:moveTo>
                <a:lnTo>
                  <a:pt x="3980688" y="585216"/>
                </a:lnTo>
                <a:lnTo>
                  <a:pt x="4002024" y="565404"/>
                </a:lnTo>
                <a:lnTo>
                  <a:pt x="4021836" y="565404"/>
                </a:lnTo>
                <a:lnTo>
                  <a:pt x="4021836" y="585216"/>
                </a:lnTo>
                <a:close/>
              </a:path>
            </a:pathLst>
          </a:custGeom>
          <a:solidFill>
            <a:srgbClr val="42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741164" y="2110740"/>
            <a:ext cx="2072639" cy="596265"/>
          </a:xfrm>
          <a:prstGeom prst="rect">
            <a:avLst/>
          </a:prstGeom>
          <a:solidFill>
            <a:srgbClr val="8989CF"/>
          </a:solidFill>
        </p:spPr>
        <p:txBody>
          <a:bodyPr vert="horz" wrap="square" lIns="0" tIns="1536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10"/>
              </a:spcBef>
            </a:pPr>
            <a:r>
              <a:rPr sz="1800" b="1" spc="-5" dirty="0">
                <a:latin typeface="Arial"/>
                <a:cs typeface="Arial"/>
              </a:rPr>
              <a:t>НОО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39028" y="2802636"/>
            <a:ext cx="2171700" cy="596265"/>
          </a:xfrm>
          <a:prstGeom prst="rect">
            <a:avLst/>
          </a:prstGeom>
          <a:solidFill>
            <a:srgbClr val="8989CF"/>
          </a:solidFill>
        </p:spPr>
        <p:txBody>
          <a:bodyPr vert="horz" wrap="square" lIns="0" tIns="153670" rIns="0" bIns="0" rtlCol="0">
            <a:spAutoFit/>
          </a:bodyPr>
          <a:lstStyle/>
          <a:p>
            <a:pPr marL="496570">
              <a:lnSpc>
                <a:spcPct val="100000"/>
              </a:lnSpc>
              <a:spcBef>
                <a:spcPts val="1210"/>
              </a:spcBef>
            </a:pPr>
            <a:r>
              <a:rPr sz="1800" b="1" dirty="0">
                <a:latin typeface="Arial"/>
                <a:cs typeface="Arial"/>
              </a:rPr>
              <a:t>ООО,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СОО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50308" y="4748784"/>
            <a:ext cx="2590800" cy="591820"/>
          </a:xfrm>
          <a:custGeom>
            <a:avLst/>
            <a:gdLst/>
            <a:ahLst/>
            <a:cxnLst/>
            <a:rect l="l" t="t" r="r" b="b"/>
            <a:pathLst>
              <a:path w="2590800" h="591820">
                <a:moveTo>
                  <a:pt x="2590799" y="591312"/>
                </a:moveTo>
                <a:lnTo>
                  <a:pt x="0" y="591312"/>
                </a:lnTo>
                <a:lnTo>
                  <a:pt x="0" y="0"/>
                </a:lnTo>
                <a:lnTo>
                  <a:pt x="2590799" y="0"/>
                </a:lnTo>
                <a:lnTo>
                  <a:pt x="2590799" y="591312"/>
                </a:lnTo>
                <a:close/>
              </a:path>
            </a:pathLst>
          </a:custGeom>
          <a:solidFill>
            <a:srgbClr val="ED7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904232" y="4748784"/>
            <a:ext cx="2437130" cy="591820"/>
          </a:xfrm>
          <a:prstGeom prst="rect">
            <a:avLst/>
          </a:prstGeom>
          <a:solidFill>
            <a:srgbClr val="ED7C31"/>
          </a:solidFill>
        </p:spPr>
        <p:txBody>
          <a:bodyPr vert="horz" wrap="square" lIns="0" tIns="29209" rIns="0" bIns="0" rtlCol="0">
            <a:spAutoFit/>
          </a:bodyPr>
          <a:lstStyle/>
          <a:p>
            <a:pPr marL="161290" marR="311150" indent="153670">
              <a:lnSpc>
                <a:spcPct val="100000"/>
              </a:lnSpc>
              <a:spcBef>
                <a:spcPts val="229"/>
              </a:spcBef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Мin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20 баллов  (адаптированные)</a:t>
            </a:r>
            <a:endParaRPr sz="17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50308" y="6656832"/>
            <a:ext cx="2590800" cy="593090"/>
          </a:xfrm>
          <a:custGeom>
            <a:avLst/>
            <a:gdLst/>
            <a:ahLst/>
            <a:cxnLst/>
            <a:rect l="l" t="t" r="r" b="b"/>
            <a:pathLst>
              <a:path w="2590800" h="593090">
                <a:moveTo>
                  <a:pt x="2590799" y="592836"/>
                </a:moveTo>
                <a:lnTo>
                  <a:pt x="0" y="592836"/>
                </a:lnTo>
                <a:lnTo>
                  <a:pt x="0" y="0"/>
                </a:lnTo>
                <a:lnTo>
                  <a:pt x="2590799" y="0"/>
                </a:lnTo>
                <a:lnTo>
                  <a:pt x="2590799" y="592836"/>
                </a:lnTo>
                <a:close/>
              </a:path>
            </a:pathLst>
          </a:custGeom>
          <a:solidFill>
            <a:srgbClr val="ED7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904232" y="6656832"/>
            <a:ext cx="2437130" cy="593090"/>
          </a:xfrm>
          <a:prstGeom prst="rect">
            <a:avLst/>
          </a:prstGeom>
          <a:solidFill>
            <a:srgbClr val="ED7C3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8425" marR="248920" indent="164465">
              <a:lnSpc>
                <a:spcPct val="100000"/>
              </a:lnSpc>
              <a:spcBef>
                <a:spcPts val="12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Мin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- 30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баллов  (адаптированные)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58596" y="1720596"/>
            <a:ext cx="8430895" cy="970915"/>
            <a:chOff x="958596" y="1720596"/>
            <a:chExt cx="8430895" cy="970915"/>
          </a:xfrm>
        </p:grpSpPr>
        <p:sp>
          <p:nvSpPr>
            <p:cNvPr id="4" name="object 4"/>
            <p:cNvSpPr/>
            <p:nvPr/>
          </p:nvSpPr>
          <p:spPr>
            <a:xfrm>
              <a:off x="958596" y="1725167"/>
              <a:ext cx="8430895" cy="966469"/>
            </a:xfrm>
            <a:custGeom>
              <a:avLst/>
              <a:gdLst/>
              <a:ahLst/>
              <a:cxnLst/>
              <a:rect l="l" t="t" r="r" b="b"/>
              <a:pathLst>
                <a:path w="8430895" h="966469">
                  <a:moveTo>
                    <a:pt x="8430768" y="493776"/>
                  </a:moveTo>
                  <a:lnTo>
                    <a:pt x="8421624" y="493776"/>
                  </a:lnTo>
                  <a:lnTo>
                    <a:pt x="8421624" y="502932"/>
                  </a:lnTo>
                  <a:lnTo>
                    <a:pt x="8421624" y="957084"/>
                  </a:lnTo>
                  <a:lnTo>
                    <a:pt x="9144" y="957084"/>
                  </a:lnTo>
                  <a:lnTo>
                    <a:pt x="9144" y="502932"/>
                  </a:lnTo>
                  <a:lnTo>
                    <a:pt x="425196" y="502932"/>
                  </a:lnTo>
                  <a:lnTo>
                    <a:pt x="425196" y="641604"/>
                  </a:lnTo>
                  <a:lnTo>
                    <a:pt x="435330" y="691184"/>
                  </a:lnTo>
                  <a:lnTo>
                    <a:pt x="462915" y="731901"/>
                  </a:lnTo>
                  <a:lnTo>
                    <a:pt x="503631" y="759485"/>
                  </a:lnTo>
                  <a:lnTo>
                    <a:pt x="553212" y="769620"/>
                  </a:lnTo>
                  <a:lnTo>
                    <a:pt x="6192012" y="769620"/>
                  </a:lnTo>
                  <a:lnTo>
                    <a:pt x="6242228" y="759485"/>
                  </a:lnTo>
                  <a:lnTo>
                    <a:pt x="6282880" y="731901"/>
                  </a:lnTo>
                  <a:lnTo>
                    <a:pt x="6310096" y="691184"/>
                  </a:lnTo>
                  <a:lnTo>
                    <a:pt x="6320028" y="641604"/>
                  </a:lnTo>
                  <a:lnTo>
                    <a:pt x="6320028" y="502932"/>
                  </a:lnTo>
                  <a:lnTo>
                    <a:pt x="8421624" y="502932"/>
                  </a:lnTo>
                  <a:lnTo>
                    <a:pt x="8421624" y="493776"/>
                  </a:lnTo>
                  <a:lnTo>
                    <a:pt x="6320028" y="493776"/>
                  </a:lnTo>
                  <a:lnTo>
                    <a:pt x="6320028" y="128016"/>
                  </a:lnTo>
                  <a:lnTo>
                    <a:pt x="6310096" y="77800"/>
                  </a:lnTo>
                  <a:lnTo>
                    <a:pt x="6282880" y="37147"/>
                  </a:lnTo>
                  <a:lnTo>
                    <a:pt x="6242228" y="9931"/>
                  </a:lnTo>
                  <a:lnTo>
                    <a:pt x="6192012" y="0"/>
                  </a:lnTo>
                  <a:lnTo>
                    <a:pt x="553212" y="0"/>
                  </a:lnTo>
                  <a:lnTo>
                    <a:pt x="503631" y="9931"/>
                  </a:lnTo>
                  <a:lnTo>
                    <a:pt x="462915" y="37147"/>
                  </a:lnTo>
                  <a:lnTo>
                    <a:pt x="435330" y="77800"/>
                  </a:lnTo>
                  <a:lnTo>
                    <a:pt x="425196" y="128016"/>
                  </a:lnTo>
                  <a:lnTo>
                    <a:pt x="425196" y="493776"/>
                  </a:lnTo>
                  <a:lnTo>
                    <a:pt x="0" y="493776"/>
                  </a:lnTo>
                  <a:lnTo>
                    <a:pt x="0" y="966228"/>
                  </a:lnTo>
                  <a:lnTo>
                    <a:pt x="8430768" y="966228"/>
                  </a:lnTo>
                  <a:lnTo>
                    <a:pt x="8430768" y="961656"/>
                  </a:lnTo>
                  <a:lnTo>
                    <a:pt x="8430768" y="957084"/>
                  </a:lnTo>
                  <a:lnTo>
                    <a:pt x="8430768" y="502932"/>
                  </a:lnTo>
                  <a:lnTo>
                    <a:pt x="8430768" y="498360"/>
                  </a:lnTo>
                  <a:lnTo>
                    <a:pt x="8430768" y="493776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79220" y="1720596"/>
              <a:ext cx="5904230" cy="779145"/>
            </a:xfrm>
            <a:custGeom>
              <a:avLst/>
              <a:gdLst/>
              <a:ahLst/>
              <a:cxnLst/>
              <a:rect l="l" t="t" r="r" b="b"/>
              <a:pathLst>
                <a:path w="5904230" h="779144">
                  <a:moveTo>
                    <a:pt x="5771388" y="778764"/>
                  </a:moveTo>
                  <a:lnTo>
                    <a:pt x="132588" y="778764"/>
                  </a:lnTo>
                  <a:lnTo>
                    <a:pt x="118872" y="777240"/>
                  </a:lnTo>
                  <a:lnTo>
                    <a:pt x="70104" y="762000"/>
                  </a:lnTo>
                  <a:lnTo>
                    <a:pt x="30480" y="729996"/>
                  </a:lnTo>
                  <a:lnTo>
                    <a:pt x="6096" y="685800"/>
                  </a:lnTo>
                  <a:lnTo>
                    <a:pt x="0" y="646176"/>
                  </a:lnTo>
                  <a:lnTo>
                    <a:pt x="0" y="132588"/>
                  </a:lnTo>
                  <a:lnTo>
                    <a:pt x="6096" y="92964"/>
                  </a:lnTo>
                  <a:lnTo>
                    <a:pt x="22860" y="57912"/>
                  </a:lnTo>
                  <a:lnTo>
                    <a:pt x="70104" y="15240"/>
                  </a:lnTo>
                  <a:lnTo>
                    <a:pt x="82296" y="10668"/>
                  </a:lnTo>
                  <a:lnTo>
                    <a:pt x="92964" y="6096"/>
                  </a:lnTo>
                  <a:lnTo>
                    <a:pt x="106680" y="1524"/>
                  </a:lnTo>
                  <a:lnTo>
                    <a:pt x="118872" y="0"/>
                  </a:lnTo>
                  <a:lnTo>
                    <a:pt x="5785104" y="0"/>
                  </a:lnTo>
                  <a:lnTo>
                    <a:pt x="5798820" y="1524"/>
                  </a:lnTo>
                  <a:lnTo>
                    <a:pt x="5819140" y="9144"/>
                  </a:lnTo>
                  <a:lnTo>
                    <a:pt x="120396" y="9144"/>
                  </a:lnTo>
                  <a:lnTo>
                    <a:pt x="108204" y="10668"/>
                  </a:lnTo>
                  <a:lnTo>
                    <a:pt x="96012" y="13716"/>
                  </a:lnTo>
                  <a:lnTo>
                    <a:pt x="74676" y="22860"/>
                  </a:lnTo>
                  <a:lnTo>
                    <a:pt x="66141" y="28956"/>
                  </a:lnTo>
                  <a:lnTo>
                    <a:pt x="64008" y="28956"/>
                  </a:lnTo>
                  <a:lnTo>
                    <a:pt x="45720" y="44196"/>
                  </a:lnTo>
                  <a:lnTo>
                    <a:pt x="38100" y="53340"/>
                  </a:lnTo>
                  <a:lnTo>
                    <a:pt x="31568" y="62484"/>
                  </a:lnTo>
                  <a:lnTo>
                    <a:pt x="30480" y="62484"/>
                  </a:lnTo>
                  <a:lnTo>
                    <a:pt x="18288" y="83820"/>
                  </a:lnTo>
                  <a:lnTo>
                    <a:pt x="19812" y="83820"/>
                  </a:lnTo>
                  <a:lnTo>
                    <a:pt x="15240" y="96012"/>
                  </a:lnTo>
                  <a:lnTo>
                    <a:pt x="12573" y="106680"/>
                  </a:lnTo>
                  <a:lnTo>
                    <a:pt x="12192" y="106680"/>
                  </a:lnTo>
                  <a:lnTo>
                    <a:pt x="10837" y="118872"/>
                  </a:lnTo>
                  <a:lnTo>
                    <a:pt x="10668" y="118872"/>
                  </a:lnTo>
                  <a:lnTo>
                    <a:pt x="9144" y="132588"/>
                  </a:lnTo>
                  <a:lnTo>
                    <a:pt x="9144" y="646176"/>
                  </a:lnTo>
                  <a:lnTo>
                    <a:pt x="12192" y="670560"/>
                  </a:lnTo>
                  <a:lnTo>
                    <a:pt x="15240" y="682752"/>
                  </a:lnTo>
                  <a:lnTo>
                    <a:pt x="19812" y="693420"/>
                  </a:lnTo>
                  <a:lnTo>
                    <a:pt x="18288" y="693420"/>
                  </a:lnTo>
                  <a:lnTo>
                    <a:pt x="24384" y="705612"/>
                  </a:lnTo>
                  <a:lnTo>
                    <a:pt x="25254" y="705612"/>
                  </a:lnTo>
                  <a:lnTo>
                    <a:pt x="30480" y="714756"/>
                  </a:lnTo>
                  <a:lnTo>
                    <a:pt x="38100" y="725424"/>
                  </a:lnTo>
                  <a:lnTo>
                    <a:pt x="39370" y="725424"/>
                  </a:lnTo>
                  <a:lnTo>
                    <a:pt x="45720" y="733044"/>
                  </a:lnTo>
                  <a:lnTo>
                    <a:pt x="54864" y="742188"/>
                  </a:lnTo>
                  <a:lnTo>
                    <a:pt x="56692" y="742188"/>
                  </a:lnTo>
                  <a:lnTo>
                    <a:pt x="64008" y="748284"/>
                  </a:lnTo>
                  <a:lnTo>
                    <a:pt x="85344" y="760476"/>
                  </a:lnTo>
                  <a:lnTo>
                    <a:pt x="96012" y="763524"/>
                  </a:lnTo>
                  <a:lnTo>
                    <a:pt x="120396" y="769620"/>
                  </a:lnTo>
                  <a:lnTo>
                    <a:pt x="5819140" y="769620"/>
                  </a:lnTo>
                  <a:lnTo>
                    <a:pt x="5811012" y="772668"/>
                  </a:lnTo>
                  <a:lnTo>
                    <a:pt x="5798820" y="775716"/>
                  </a:lnTo>
                  <a:lnTo>
                    <a:pt x="5771388" y="778764"/>
                  </a:lnTo>
                  <a:close/>
                </a:path>
                <a:path w="5904230" h="779144">
                  <a:moveTo>
                    <a:pt x="5841492" y="30480"/>
                  </a:moveTo>
                  <a:lnTo>
                    <a:pt x="5830824" y="22860"/>
                  </a:lnTo>
                  <a:lnTo>
                    <a:pt x="5820156" y="18288"/>
                  </a:lnTo>
                  <a:lnTo>
                    <a:pt x="5807964" y="13716"/>
                  </a:lnTo>
                  <a:lnTo>
                    <a:pt x="5795772" y="10668"/>
                  </a:lnTo>
                  <a:lnTo>
                    <a:pt x="5797296" y="10668"/>
                  </a:lnTo>
                  <a:lnTo>
                    <a:pt x="5783580" y="9144"/>
                  </a:lnTo>
                  <a:lnTo>
                    <a:pt x="5819140" y="9144"/>
                  </a:lnTo>
                  <a:lnTo>
                    <a:pt x="5835396" y="15240"/>
                  </a:lnTo>
                  <a:lnTo>
                    <a:pt x="5854598" y="28956"/>
                  </a:lnTo>
                  <a:lnTo>
                    <a:pt x="5839968" y="28956"/>
                  </a:lnTo>
                  <a:lnTo>
                    <a:pt x="5841492" y="30480"/>
                  </a:lnTo>
                  <a:close/>
                </a:path>
                <a:path w="5904230" h="779144">
                  <a:moveTo>
                    <a:pt x="64008" y="30480"/>
                  </a:moveTo>
                  <a:lnTo>
                    <a:pt x="64008" y="28956"/>
                  </a:lnTo>
                  <a:lnTo>
                    <a:pt x="66141" y="28956"/>
                  </a:lnTo>
                  <a:lnTo>
                    <a:pt x="64008" y="30480"/>
                  </a:lnTo>
                  <a:close/>
                </a:path>
                <a:path w="5904230" h="779144">
                  <a:moveTo>
                    <a:pt x="5885470" y="64008"/>
                  </a:moveTo>
                  <a:lnTo>
                    <a:pt x="5875020" y="64008"/>
                  </a:lnTo>
                  <a:lnTo>
                    <a:pt x="5867400" y="53340"/>
                  </a:lnTo>
                  <a:lnTo>
                    <a:pt x="5858256" y="44196"/>
                  </a:lnTo>
                  <a:lnTo>
                    <a:pt x="5859780" y="44196"/>
                  </a:lnTo>
                  <a:lnTo>
                    <a:pt x="5850636" y="36576"/>
                  </a:lnTo>
                  <a:lnTo>
                    <a:pt x="5839968" y="28956"/>
                  </a:lnTo>
                  <a:lnTo>
                    <a:pt x="5854598" y="28956"/>
                  </a:lnTo>
                  <a:lnTo>
                    <a:pt x="5856732" y="30480"/>
                  </a:lnTo>
                  <a:lnTo>
                    <a:pt x="5865876" y="38100"/>
                  </a:lnTo>
                  <a:lnTo>
                    <a:pt x="5873496" y="47244"/>
                  </a:lnTo>
                  <a:lnTo>
                    <a:pt x="5885470" y="64008"/>
                  </a:lnTo>
                  <a:close/>
                </a:path>
                <a:path w="5904230" h="779144">
                  <a:moveTo>
                    <a:pt x="30480" y="64008"/>
                  </a:moveTo>
                  <a:lnTo>
                    <a:pt x="30480" y="62484"/>
                  </a:lnTo>
                  <a:lnTo>
                    <a:pt x="31568" y="62484"/>
                  </a:lnTo>
                  <a:lnTo>
                    <a:pt x="30480" y="64008"/>
                  </a:lnTo>
                  <a:close/>
                </a:path>
                <a:path w="5904230" h="779144">
                  <a:moveTo>
                    <a:pt x="5893308" y="108204"/>
                  </a:moveTo>
                  <a:lnTo>
                    <a:pt x="5890260" y="96012"/>
                  </a:lnTo>
                  <a:lnTo>
                    <a:pt x="5885688" y="83820"/>
                  </a:lnTo>
                  <a:lnTo>
                    <a:pt x="5881116" y="73152"/>
                  </a:lnTo>
                  <a:lnTo>
                    <a:pt x="5873496" y="62484"/>
                  </a:lnTo>
                  <a:lnTo>
                    <a:pt x="5875020" y="64008"/>
                  </a:lnTo>
                  <a:lnTo>
                    <a:pt x="5885470" y="64008"/>
                  </a:lnTo>
                  <a:lnTo>
                    <a:pt x="5888736" y="68580"/>
                  </a:lnTo>
                  <a:lnTo>
                    <a:pt x="5902452" y="105156"/>
                  </a:lnTo>
                  <a:lnTo>
                    <a:pt x="5902621" y="106680"/>
                  </a:lnTo>
                  <a:lnTo>
                    <a:pt x="5893308" y="106680"/>
                  </a:lnTo>
                  <a:lnTo>
                    <a:pt x="5893308" y="108204"/>
                  </a:lnTo>
                  <a:close/>
                </a:path>
                <a:path w="5904230" h="779144">
                  <a:moveTo>
                    <a:pt x="12192" y="108204"/>
                  </a:moveTo>
                  <a:lnTo>
                    <a:pt x="12192" y="106680"/>
                  </a:lnTo>
                  <a:lnTo>
                    <a:pt x="12573" y="106680"/>
                  </a:lnTo>
                  <a:lnTo>
                    <a:pt x="12192" y="108204"/>
                  </a:lnTo>
                  <a:close/>
                </a:path>
                <a:path w="5904230" h="779144">
                  <a:moveTo>
                    <a:pt x="5894832" y="120396"/>
                  </a:moveTo>
                  <a:lnTo>
                    <a:pt x="5893308" y="106680"/>
                  </a:lnTo>
                  <a:lnTo>
                    <a:pt x="5902621" y="106680"/>
                  </a:lnTo>
                  <a:lnTo>
                    <a:pt x="5903976" y="118872"/>
                  </a:lnTo>
                  <a:lnTo>
                    <a:pt x="5894832" y="118872"/>
                  </a:lnTo>
                  <a:lnTo>
                    <a:pt x="5894832" y="120396"/>
                  </a:lnTo>
                  <a:close/>
                </a:path>
                <a:path w="5904230" h="779144">
                  <a:moveTo>
                    <a:pt x="10668" y="120396"/>
                  </a:moveTo>
                  <a:lnTo>
                    <a:pt x="10668" y="118872"/>
                  </a:lnTo>
                  <a:lnTo>
                    <a:pt x="10837" y="118872"/>
                  </a:lnTo>
                  <a:lnTo>
                    <a:pt x="10668" y="120396"/>
                  </a:lnTo>
                  <a:close/>
                </a:path>
                <a:path w="5904230" h="779144">
                  <a:moveTo>
                    <a:pt x="5890042" y="705612"/>
                  </a:moveTo>
                  <a:lnTo>
                    <a:pt x="5881116" y="705612"/>
                  </a:lnTo>
                  <a:lnTo>
                    <a:pt x="5885688" y="693420"/>
                  </a:lnTo>
                  <a:lnTo>
                    <a:pt x="5890260" y="682752"/>
                  </a:lnTo>
                  <a:lnTo>
                    <a:pt x="5893308" y="670560"/>
                  </a:lnTo>
                  <a:lnTo>
                    <a:pt x="5894832" y="658368"/>
                  </a:lnTo>
                  <a:lnTo>
                    <a:pt x="5894832" y="118872"/>
                  </a:lnTo>
                  <a:lnTo>
                    <a:pt x="5903976" y="118872"/>
                  </a:lnTo>
                  <a:lnTo>
                    <a:pt x="5903976" y="659892"/>
                  </a:lnTo>
                  <a:lnTo>
                    <a:pt x="5902452" y="672084"/>
                  </a:lnTo>
                  <a:lnTo>
                    <a:pt x="5897880" y="685800"/>
                  </a:lnTo>
                  <a:lnTo>
                    <a:pt x="5893308" y="697992"/>
                  </a:lnTo>
                  <a:lnTo>
                    <a:pt x="5890042" y="705612"/>
                  </a:lnTo>
                  <a:close/>
                </a:path>
                <a:path w="5904230" h="779144">
                  <a:moveTo>
                    <a:pt x="25254" y="705612"/>
                  </a:moveTo>
                  <a:lnTo>
                    <a:pt x="24384" y="705612"/>
                  </a:lnTo>
                  <a:lnTo>
                    <a:pt x="24384" y="704088"/>
                  </a:lnTo>
                  <a:lnTo>
                    <a:pt x="25254" y="705612"/>
                  </a:lnTo>
                  <a:close/>
                </a:path>
                <a:path w="5904230" h="779144">
                  <a:moveTo>
                    <a:pt x="5876761" y="725424"/>
                  </a:moveTo>
                  <a:lnTo>
                    <a:pt x="5867400" y="725424"/>
                  </a:lnTo>
                  <a:lnTo>
                    <a:pt x="5875020" y="714756"/>
                  </a:lnTo>
                  <a:lnTo>
                    <a:pt x="5873496" y="714756"/>
                  </a:lnTo>
                  <a:lnTo>
                    <a:pt x="5881116" y="704088"/>
                  </a:lnTo>
                  <a:lnTo>
                    <a:pt x="5881116" y="705612"/>
                  </a:lnTo>
                  <a:lnTo>
                    <a:pt x="5890042" y="705612"/>
                  </a:lnTo>
                  <a:lnTo>
                    <a:pt x="5888736" y="708660"/>
                  </a:lnTo>
                  <a:lnTo>
                    <a:pt x="5876761" y="725424"/>
                  </a:lnTo>
                  <a:close/>
                </a:path>
                <a:path w="5904230" h="779144">
                  <a:moveTo>
                    <a:pt x="39370" y="725424"/>
                  </a:moveTo>
                  <a:lnTo>
                    <a:pt x="38100" y="725424"/>
                  </a:lnTo>
                  <a:lnTo>
                    <a:pt x="38100" y="723900"/>
                  </a:lnTo>
                  <a:lnTo>
                    <a:pt x="39370" y="725424"/>
                  </a:lnTo>
                  <a:close/>
                </a:path>
                <a:path w="5904230" h="779144">
                  <a:moveTo>
                    <a:pt x="5862828" y="742188"/>
                  </a:moveTo>
                  <a:lnTo>
                    <a:pt x="5850636" y="742188"/>
                  </a:lnTo>
                  <a:lnTo>
                    <a:pt x="5859780" y="733044"/>
                  </a:lnTo>
                  <a:lnTo>
                    <a:pt x="5858256" y="733044"/>
                  </a:lnTo>
                  <a:lnTo>
                    <a:pt x="5867400" y="723900"/>
                  </a:lnTo>
                  <a:lnTo>
                    <a:pt x="5867400" y="725424"/>
                  </a:lnTo>
                  <a:lnTo>
                    <a:pt x="5876761" y="725424"/>
                  </a:lnTo>
                  <a:lnTo>
                    <a:pt x="5873496" y="729996"/>
                  </a:lnTo>
                  <a:lnTo>
                    <a:pt x="5865876" y="739140"/>
                  </a:lnTo>
                  <a:lnTo>
                    <a:pt x="5862828" y="742188"/>
                  </a:lnTo>
                  <a:close/>
                </a:path>
                <a:path w="5904230" h="779144">
                  <a:moveTo>
                    <a:pt x="56692" y="742188"/>
                  </a:moveTo>
                  <a:lnTo>
                    <a:pt x="54864" y="742188"/>
                  </a:lnTo>
                  <a:lnTo>
                    <a:pt x="54864" y="740664"/>
                  </a:lnTo>
                  <a:lnTo>
                    <a:pt x="56692" y="742188"/>
                  </a:lnTo>
                  <a:close/>
                </a:path>
                <a:path w="5904230" h="779144">
                  <a:moveTo>
                    <a:pt x="5819140" y="769620"/>
                  </a:moveTo>
                  <a:lnTo>
                    <a:pt x="5783580" y="769620"/>
                  </a:lnTo>
                  <a:lnTo>
                    <a:pt x="5797296" y="766572"/>
                  </a:lnTo>
                  <a:lnTo>
                    <a:pt x="5795772" y="766572"/>
                  </a:lnTo>
                  <a:lnTo>
                    <a:pt x="5820156" y="760476"/>
                  </a:lnTo>
                  <a:lnTo>
                    <a:pt x="5841492" y="748284"/>
                  </a:lnTo>
                  <a:lnTo>
                    <a:pt x="5839968" y="748284"/>
                  </a:lnTo>
                  <a:lnTo>
                    <a:pt x="5850636" y="740664"/>
                  </a:lnTo>
                  <a:lnTo>
                    <a:pt x="5850636" y="742188"/>
                  </a:lnTo>
                  <a:lnTo>
                    <a:pt x="5862828" y="742188"/>
                  </a:lnTo>
                  <a:lnTo>
                    <a:pt x="5856732" y="748284"/>
                  </a:lnTo>
                  <a:lnTo>
                    <a:pt x="5846064" y="755904"/>
                  </a:lnTo>
                  <a:lnTo>
                    <a:pt x="5835396" y="762000"/>
                  </a:lnTo>
                  <a:lnTo>
                    <a:pt x="5823204" y="768096"/>
                  </a:lnTo>
                  <a:lnTo>
                    <a:pt x="5819140" y="769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958596" y="2781300"/>
            <a:ext cx="8430895" cy="922019"/>
            <a:chOff x="958596" y="2781300"/>
            <a:chExt cx="8430895" cy="922019"/>
          </a:xfrm>
        </p:grpSpPr>
        <p:sp>
          <p:nvSpPr>
            <p:cNvPr id="7" name="object 7"/>
            <p:cNvSpPr/>
            <p:nvPr/>
          </p:nvSpPr>
          <p:spPr>
            <a:xfrm>
              <a:off x="958596" y="2785871"/>
              <a:ext cx="8430895" cy="917575"/>
            </a:xfrm>
            <a:custGeom>
              <a:avLst/>
              <a:gdLst/>
              <a:ahLst/>
              <a:cxnLst/>
              <a:rect l="l" t="t" r="r" b="b"/>
              <a:pathLst>
                <a:path w="8430895" h="917575">
                  <a:moveTo>
                    <a:pt x="8430768" y="445008"/>
                  </a:moveTo>
                  <a:lnTo>
                    <a:pt x="8421624" y="445008"/>
                  </a:lnTo>
                  <a:lnTo>
                    <a:pt x="8421624" y="454164"/>
                  </a:lnTo>
                  <a:lnTo>
                    <a:pt x="8421624" y="908316"/>
                  </a:lnTo>
                  <a:lnTo>
                    <a:pt x="9144" y="908316"/>
                  </a:lnTo>
                  <a:lnTo>
                    <a:pt x="9144" y="454164"/>
                  </a:lnTo>
                  <a:lnTo>
                    <a:pt x="425196" y="454164"/>
                  </a:lnTo>
                  <a:lnTo>
                    <a:pt x="425196" y="600456"/>
                  </a:lnTo>
                  <a:lnTo>
                    <a:pt x="434568" y="647560"/>
                  </a:lnTo>
                  <a:lnTo>
                    <a:pt x="460248" y="685800"/>
                  </a:lnTo>
                  <a:lnTo>
                    <a:pt x="498487" y="711479"/>
                  </a:lnTo>
                  <a:lnTo>
                    <a:pt x="545592" y="720852"/>
                  </a:lnTo>
                  <a:lnTo>
                    <a:pt x="6199632" y="720852"/>
                  </a:lnTo>
                  <a:lnTo>
                    <a:pt x="6246723" y="711479"/>
                  </a:lnTo>
                  <a:lnTo>
                    <a:pt x="6284976" y="685800"/>
                  </a:lnTo>
                  <a:lnTo>
                    <a:pt x="6310642" y="647560"/>
                  </a:lnTo>
                  <a:lnTo>
                    <a:pt x="6320028" y="600456"/>
                  </a:lnTo>
                  <a:lnTo>
                    <a:pt x="6320028" y="454164"/>
                  </a:lnTo>
                  <a:lnTo>
                    <a:pt x="8421624" y="454164"/>
                  </a:lnTo>
                  <a:lnTo>
                    <a:pt x="8421624" y="445008"/>
                  </a:lnTo>
                  <a:lnTo>
                    <a:pt x="6320028" y="445008"/>
                  </a:lnTo>
                  <a:lnTo>
                    <a:pt x="6320028" y="120396"/>
                  </a:lnTo>
                  <a:lnTo>
                    <a:pt x="6310642" y="73304"/>
                  </a:lnTo>
                  <a:lnTo>
                    <a:pt x="6284976" y="35052"/>
                  </a:lnTo>
                  <a:lnTo>
                    <a:pt x="6246723" y="9385"/>
                  </a:lnTo>
                  <a:lnTo>
                    <a:pt x="6199632" y="0"/>
                  </a:lnTo>
                  <a:lnTo>
                    <a:pt x="545592" y="0"/>
                  </a:lnTo>
                  <a:lnTo>
                    <a:pt x="498487" y="9385"/>
                  </a:lnTo>
                  <a:lnTo>
                    <a:pt x="460248" y="35052"/>
                  </a:lnTo>
                  <a:lnTo>
                    <a:pt x="434568" y="73304"/>
                  </a:lnTo>
                  <a:lnTo>
                    <a:pt x="425196" y="120396"/>
                  </a:lnTo>
                  <a:lnTo>
                    <a:pt x="425196" y="445008"/>
                  </a:lnTo>
                  <a:lnTo>
                    <a:pt x="0" y="445008"/>
                  </a:lnTo>
                  <a:lnTo>
                    <a:pt x="0" y="917460"/>
                  </a:lnTo>
                  <a:lnTo>
                    <a:pt x="8430768" y="917460"/>
                  </a:lnTo>
                  <a:lnTo>
                    <a:pt x="8430768" y="912888"/>
                  </a:lnTo>
                  <a:lnTo>
                    <a:pt x="8430768" y="908316"/>
                  </a:lnTo>
                  <a:lnTo>
                    <a:pt x="8430768" y="454164"/>
                  </a:lnTo>
                  <a:lnTo>
                    <a:pt x="8430768" y="449592"/>
                  </a:lnTo>
                  <a:lnTo>
                    <a:pt x="8430768" y="445008"/>
                  </a:lnTo>
                  <a:close/>
                </a:path>
              </a:pathLst>
            </a:custGeom>
            <a:solidFill>
              <a:srgbClr val="D87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79220" y="2781300"/>
              <a:ext cx="5904230" cy="730250"/>
            </a:xfrm>
            <a:custGeom>
              <a:avLst/>
              <a:gdLst/>
              <a:ahLst/>
              <a:cxnLst/>
              <a:rect l="l" t="t" r="r" b="b"/>
              <a:pathLst>
                <a:path w="5904230" h="730250">
                  <a:moveTo>
                    <a:pt x="5792724" y="729996"/>
                  </a:moveTo>
                  <a:lnTo>
                    <a:pt x="112776" y="729996"/>
                  </a:lnTo>
                  <a:lnTo>
                    <a:pt x="76200" y="720852"/>
                  </a:lnTo>
                  <a:lnTo>
                    <a:pt x="36576" y="693420"/>
                  </a:lnTo>
                  <a:lnTo>
                    <a:pt x="6096" y="643128"/>
                  </a:lnTo>
                  <a:lnTo>
                    <a:pt x="0" y="605028"/>
                  </a:lnTo>
                  <a:lnTo>
                    <a:pt x="0" y="124968"/>
                  </a:lnTo>
                  <a:lnTo>
                    <a:pt x="1524" y="112776"/>
                  </a:lnTo>
                  <a:lnTo>
                    <a:pt x="3048" y="99060"/>
                  </a:lnTo>
                  <a:lnTo>
                    <a:pt x="21336" y="54864"/>
                  </a:lnTo>
                  <a:lnTo>
                    <a:pt x="54864" y="21336"/>
                  </a:lnTo>
                  <a:lnTo>
                    <a:pt x="100584" y="3048"/>
                  </a:lnTo>
                  <a:lnTo>
                    <a:pt x="124968" y="0"/>
                  </a:lnTo>
                  <a:lnTo>
                    <a:pt x="5780532" y="0"/>
                  </a:lnTo>
                  <a:lnTo>
                    <a:pt x="5804916" y="3048"/>
                  </a:lnTo>
                  <a:lnTo>
                    <a:pt x="5817108" y="6096"/>
                  </a:lnTo>
                  <a:lnTo>
                    <a:pt x="5827776" y="9144"/>
                  </a:lnTo>
                  <a:lnTo>
                    <a:pt x="112776" y="9144"/>
                  </a:lnTo>
                  <a:lnTo>
                    <a:pt x="102108" y="12192"/>
                  </a:lnTo>
                  <a:lnTo>
                    <a:pt x="89916" y="13716"/>
                  </a:lnTo>
                  <a:lnTo>
                    <a:pt x="91440" y="13716"/>
                  </a:lnTo>
                  <a:lnTo>
                    <a:pt x="79248" y="18288"/>
                  </a:lnTo>
                  <a:lnTo>
                    <a:pt x="80772" y="18288"/>
                  </a:lnTo>
                  <a:lnTo>
                    <a:pt x="70104" y="22860"/>
                  </a:lnTo>
                  <a:lnTo>
                    <a:pt x="59436" y="28956"/>
                  </a:lnTo>
                  <a:lnTo>
                    <a:pt x="60960" y="28956"/>
                  </a:lnTo>
                  <a:lnTo>
                    <a:pt x="51816" y="35052"/>
                  </a:lnTo>
                  <a:lnTo>
                    <a:pt x="42672" y="42672"/>
                  </a:lnTo>
                  <a:lnTo>
                    <a:pt x="35052" y="51816"/>
                  </a:lnTo>
                  <a:lnTo>
                    <a:pt x="35487" y="51816"/>
                  </a:lnTo>
                  <a:lnTo>
                    <a:pt x="30044" y="59436"/>
                  </a:lnTo>
                  <a:lnTo>
                    <a:pt x="28956" y="59436"/>
                  </a:lnTo>
                  <a:lnTo>
                    <a:pt x="22860" y="70104"/>
                  </a:lnTo>
                  <a:lnTo>
                    <a:pt x="18288" y="79248"/>
                  </a:lnTo>
                  <a:lnTo>
                    <a:pt x="13716" y="89916"/>
                  </a:lnTo>
                  <a:lnTo>
                    <a:pt x="15240" y="89916"/>
                  </a:lnTo>
                  <a:lnTo>
                    <a:pt x="12573" y="100584"/>
                  </a:lnTo>
                  <a:lnTo>
                    <a:pt x="12192" y="100584"/>
                  </a:lnTo>
                  <a:lnTo>
                    <a:pt x="9144" y="124968"/>
                  </a:lnTo>
                  <a:lnTo>
                    <a:pt x="9144" y="605028"/>
                  </a:lnTo>
                  <a:lnTo>
                    <a:pt x="12192" y="629412"/>
                  </a:lnTo>
                  <a:lnTo>
                    <a:pt x="12573" y="629412"/>
                  </a:lnTo>
                  <a:lnTo>
                    <a:pt x="15240" y="640080"/>
                  </a:lnTo>
                  <a:lnTo>
                    <a:pt x="13716" y="640080"/>
                  </a:lnTo>
                  <a:lnTo>
                    <a:pt x="22860" y="661416"/>
                  </a:lnTo>
                  <a:lnTo>
                    <a:pt x="23730" y="661416"/>
                  </a:lnTo>
                  <a:lnTo>
                    <a:pt x="28956" y="670560"/>
                  </a:lnTo>
                  <a:lnTo>
                    <a:pt x="35306" y="678180"/>
                  </a:lnTo>
                  <a:lnTo>
                    <a:pt x="35052" y="678180"/>
                  </a:lnTo>
                  <a:lnTo>
                    <a:pt x="42672" y="687324"/>
                  </a:lnTo>
                  <a:lnTo>
                    <a:pt x="51816" y="694944"/>
                  </a:lnTo>
                  <a:lnTo>
                    <a:pt x="60960" y="701040"/>
                  </a:lnTo>
                  <a:lnTo>
                    <a:pt x="59436" y="701040"/>
                  </a:lnTo>
                  <a:lnTo>
                    <a:pt x="70104" y="707136"/>
                  </a:lnTo>
                  <a:lnTo>
                    <a:pt x="80772" y="711708"/>
                  </a:lnTo>
                  <a:lnTo>
                    <a:pt x="79248" y="711708"/>
                  </a:lnTo>
                  <a:lnTo>
                    <a:pt x="91440" y="716280"/>
                  </a:lnTo>
                  <a:lnTo>
                    <a:pt x="89916" y="716280"/>
                  </a:lnTo>
                  <a:lnTo>
                    <a:pt x="102108" y="719328"/>
                  </a:lnTo>
                  <a:lnTo>
                    <a:pt x="112776" y="720852"/>
                  </a:lnTo>
                  <a:lnTo>
                    <a:pt x="5827776" y="720852"/>
                  </a:lnTo>
                  <a:lnTo>
                    <a:pt x="5817108" y="723900"/>
                  </a:lnTo>
                  <a:lnTo>
                    <a:pt x="5792724" y="729996"/>
                  </a:lnTo>
                  <a:close/>
                </a:path>
                <a:path w="5904230" h="730250">
                  <a:moveTo>
                    <a:pt x="5868924" y="51816"/>
                  </a:moveTo>
                  <a:lnTo>
                    <a:pt x="5835396" y="22860"/>
                  </a:lnTo>
                  <a:lnTo>
                    <a:pt x="5803392" y="12192"/>
                  </a:lnTo>
                  <a:lnTo>
                    <a:pt x="5791200" y="9144"/>
                  </a:lnTo>
                  <a:lnTo>
                    <a:pt x="5827776" y="9144"/>
                  </a:lnTo>
                  <a:lnTo>
                    <a:pt x="5839968" y="15240"/>
                  </a:lnTo>
                  <a:lnTo>
                    <a:pt x="5849112" y="21336"/>
                  </a:lnTo>
                  <a:lnTo>
                    <a:pt x="5859780" y="28956"/>
                  </a:lnTo>
                  <a:lnTo>
                    <a:pt x="5876544" y="45720"/>
                  </a:lnTo>
                  <a:lnTo>
                    <a:pt x="5879592" y="50292"/>
                  </a:lnTo>
                  <a:lnTo>
                    <a:pt x="5868924" y="50292"/>
                  </a:lnTo>
                  <a:lnTo>
                    <a:pt x="5868924" y="51816"/>
                  </a:lnTo>
                  <a:close/>
                </a:path>
                <a:path w="5904230" h="730250">
                  <a:moveTo>
                    <a:pt x="35487" y="51816"/>
                  </a:moveTo>
                  <a:lnTo>
                    <a:pt x="35052" y="51816"/>
                  </a:lnTo>
                  <a:lnTo>
                    <a:pt x="36576" y="50292"/>
                  </a:lnTo>
                  <a:lnTo>
                    <a:pt x="35487" y="51816"/>
                  </a:lnTo>
                  <a:close/>
                </a:path>
                <a:path w="5904230" h="730250">
                  <a:moveTo>
                    <a:pt x="5886123" y="60960"/>
                  </a:moveTo>
                  <a:lnTo>
                    <a:pt x="5876544" y="60960"/>
                  </a:lnTo>
                  <a:lnTo>
                    <a:pt x="5868924" y="50292"/>
                  </a:lnTo>
                  <a:lnTo>
                    <a:pt x="5879592" y="50292"/>
                  </a:lnTo>
                  <a:lnTo>
                    <a:pt x="5882640" y="54864"/>
                  </a:lnTo>
                  <a:lnTo>
                    <a:pt x="5886123" y="60960"/>
                  </a:lnTo>
                  <a:close/>
                </a:path>
                <a:path w="5904230" h="730250">
                  <a:moveTo>
                    <a:pt x="28956" y="60960"/>
                  </a:moveTo>
                  <a:lnTo>
                    <a:pt x="28956" y="59436"/>
                  </a:lnTo>
                  <a:lnTo>
                    <a:pt x="30044" y="59436"/>
                  </a:lnTo>
                  <a:lnTo>
                    <a:pt x="28956" y="60960"/>
                  </a:lnTo>
                  <a:close/>
                </a:path>
                <a:path w="5904230" h="730250">
                  <a:moveTo>
                    <a:pt x="5893308" y="102108"/>
                  </a:moveTo>
                  <a:lnTo>
                    <a:pt x="5890260" y="89916"/>
                  </a:lnTo>
                  <a:lnTo>
                    <a:pt x="5885688" y="79248"/>
                  </a:lnTo>
                  <a:lnTo>
                    <a:pt x="5887212" y="79248"/>
                  </a:lnTo>
                  <a:lnTo>
                    <a:pt x="5881116" y="70104"/>
                  </a:lnTo>
                  <a:lnTo>
                    <a:pt x="5875020" y="59436"/>
                  </a:lnTo>
                  <a:lnTo>
                    <a:pt x="5876544" y="60960"/>
                  </a:lnTo>
                  <a:lnTo>
                    <a:pt x="5886123" y="60960"/>
                  </a:lnTo>
                  <a:lnTo>
                    <a:pt x="5894832" y="76200"/>
                  </a:lnTo>
                  <a:lnTo>
                    <a:pt x="5899404" y="88392"/>
                  </a:lnTo>
                  <a:lnTo>
                    <a:pt x="5902452" y="99060"/>
                  </a:lnTo>
                  <a:lnTo>
                    <a:pt x="5902621" y="100584"/>
                  </a:lnTo>
                  <a:lnTo>
                    <a:pt x="5893308" y="100584"/>
                  </a:lnTo>
                  <a:lnTo>
                    <a:pt x="5893308" y="102108"/>
                  </a:lnTo>
                  <a:close/>
                </a:path>
                <a:path w="5904230" h="730250">
                  <a:moveTo>
                    <a:pt x="12192" y="102108"/>
                  </a:moveTo>
                  <a:lnTo>
                    <a:pt x="12192" y="100584"/>
                  </a:lnTo>
                  <a:lnTo>
                    <a:pt x="12573" y="100584"/>
                  </a:lnTo>
                  <a:lnTo>
                    <a:pt x="12192" y="102108"/>
                  </a:lnTo>
                  <a:close/>
                </a:path>
                <a:path w="5904230" h="730250">
                  <a:moveTo>
                    <a:pt x="5902642" y="629412"/>
                  </a:moveTo>
                  <a:lnTo>
                    <a:pt x="5893308" y="629412"/>
                  </a:lnTo>
                  <a:lnTo>
                    <a:pt x="5894832" y="617220"/>
                  </a:lnTo>
                  <a:lnTo>
                    <a:pt x="5894832" y="112776"/>
                  </a:lnTo>
                  <a:lnTo>
                    <a:pt x="5893308" y="100584"/>
                  </a:lnTo>
                  <a:lnTo>
                    <a:pt x="5902621" y="100584"/>
                  </a:lnTo>
                  <a:lnTo>
                    <a:pt x="5903976" y="112776"/>
                  </a:lnTo>
                  <a:lnTo>
                    <a:pt x="5903976" y="618744"/>
                  </a:lnTo>
                  <a:lnTo>
                    <a:pt x="5902642" y="629412"/>
                  </a:lnTo>
                  <a:close/>
                </a:path>
                <a:path w="5904230" h="730250">
                  <a:moveTo>
                    <a:pt x="12573" y="629412"/>
                  </a:moveTo>
                  <a:lnTo>
                    <a:pt x="12192" y="629412"/>
                  </a:lnTo>
                  <a:lnTo>
                    <a:pt x="12192" y="627888"/>
                  </a:lnTo>
                  <a:lnTo>
                    <a:pt x="12573" y="629412"/>
                  </a:lnTo>
                  <a:close/>
                </a:path>
                <a:path w="5904230" h="730250">
                  <a:moveTo>
                    <a:pt x="5890477" y="661416"/>
                  </a:moveTo>
                  <a:lnTo>
                    <a:pt x="5881116" y="661416"/>
                  </a:lnTo>
                  <a:lnTo>
                    <a:pt x="5887212" y="650748"/>
                  </a:lnTo>
                  <a:lnTo>
                    <a:pt x="5885688" y="650748"/>
                  </a:lnTo>
                  <a:lnTo>
                    <a:pt x="5890260" y="640080"/>
                  </a:lnTo>
                  <a:lnTo>
                    <a:pt x="5893308" y="627888"/>
                  </a:lnTo>
                  <a:lnTo>
                    <a:pt x="5893308" y="629412"/>
                  </a:lnTo>
                  <a:lnTo>
                    <a:pt x="5902642" y="629412"/>
                  </a:lnTo>
                  <a:lnTo>
                    <a:pt x="5902452" y="630936"/>
                  </a:lnTo>
                  <a:lnTo>
                    <a:pt x="5899404" y="643128"/>
                  </a:lnTo>
                  <a:lnTo>
                    <a:pt x="5894832" y="653796"/>
                  </a:lnTo>
                  <a:lnTo>
                    <a:pt x="5890477" y="661416"/>
                  </a:lnTo>
                  <a:close/>
                </a:path>
                <a:path w="5904230" h="730250">
                  <a:moveTo>
                    <a:pt x="23730" y="661416"/>
                  </a:moveTo>
                  <a:lnTo>
                    <a:pt x="22860" y="661416"/>
                  </a:lnTo>
                  <a:lnTo>
                    <a:pt x="22860" y="659892"/>
                  </a:lnTo>
                  <a:lnTo>
                    <a:pt x="23730" y="661416"/>
                  </a:lnTo>
                  <a:close/>
                </a:path>
                <a:path w="5904230" h="730250">
                  <a:moveTo>
                    <a:pt x="5879592" y="679704"/>
                  </a:moveTo>
                  <a:lnTo>
                    <a:pt x="5868924" y="679704"/>
                  </a:lnTo>
                  <a:lnTo>
                    <a:pt x="5876544" y="670560"/>
                  </a:lnTo>
                  <a:lnTo>
                    <a:pt x="5875020" y="670560"/>
                  </a:lnTo>
                  <a:lnTo>
                    <a:pt x="5881116" y="659892"/>
                  </a:lnTo>
                  <a:lnTo>
                    <a:pt x="5881116" y="661416"/>
                  </a:lnTo>
                  <a:lnTo>
                    <a:pt x="5890477" y="661416"/>
                  </a:lnTo>
                  <a:lnTo>
                    <a:pt x="5882640" y="675132"/>
                  </a:lnTo>
                  <a:lnTo>
                    <a:pt x="5879592" y="679704"/>
                  </a:lnTo>
                  <a:close/>
                </a:path>
                <a:path w="5904230" h="730250">
                  <a:moveTo>
                    <a:pt x="36576" y="679704"/>
                  </a:moveTo>
                  <a:lnTo>
                    <a:pt x="35052" y="678180"/>
                  </a:lnTo>
                  <a:lnTo>
                    <a:pt x="35306" y="678180"/>
                  </a:lnTo>
                  <a:lnTo>
                    <a:pt x="36576" y="679704"/>
                  </a:lnTo>
                  <a:close/>
                </a:path>
                <a:path w="5904230" h="730250">
                  <a:moveTo>
                    <a:pt x="5827776" y="720852"/>
                  </a:moveTo>
                  <a:lnTo>
                    <a:pt x="5791200" y="720852"/>
                  </a:lnTo>
                  <a:lnTo>
                    <a:pt x="5803392" y="719328"/>
                  </a:lnTo>
                  <a:lnTo>
                    <a:pt x="5814060" y="716280"/>
                  </a:lnTo>
                  <a:lnTo>
                    <a:pt x="5835396" y="707136"/>
                  </a:lnTo>
                  <a:lnTo>
                    <a:pt x="5853684" y="694944"/>
                  </a:lnTo>
                  <a:lnTo>
                    <a:pt x="5861304" y="687324"/>
                  </a:lnTo>
                  <a:lnTo>
                    <a:pt x="5868924" y="678180"/>
                  </a:lnTo>
                  <a:lnTo>
                    <a:pt x="5868924" y="679704"/>
                  </a:lnTo>
                  <a:lnTo>
                    <a:pt x="5879592" y="679704"/>
                  </a:lnTo>
                  <a:lnTo>
                    <a:pt x="5876544" y="684276"/>
                  </a:lnTo>
                  <a:lnTo>
                    <a:pt x="5859780" y="701040"/>
                  </a:lnTo>
                  <a:lnTo>
                    <a:pt x="5849112" y="708660"/>
                  </a:lnTo>
                  <a:lnTo>
                    <a:pt x="5839968" y="714756"/>
                  </a:lnTo>
                  <a:lnTo>
                    <a:pt x="5827776" y="720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58596" y="3793235"/>
            <a:ext cx="8430895" cy="949960"/>
            <a:chOff x="958596" y="3793235"/>
            <a:chExt cx="8430895" cy="949960"/>
          </a:xfrm>
        </p:grpSpPr>
        <p:sp>
          <p:nvSpPr>
            <p:cNvPr id="10" name="object 10"/>
            <p:cNvSpPr/>
            <p:nvPr/>
          </p:nvSpPr>
          <p:spPr>
            <a:xfrm>
              <a:off x="958596" y="3797807"/>
              <a:ext cx="8430895" cy="945515"/>
            </a:xfrm>
            <a:custGeom>
              <a:avLst/>
              <a:gdLst/>
              <a:ahLst/>
              <a:cxnLst/>
              <a:rect l="l" t="t" r="r" b="b"/>
              <a:pathLst>
                <a:path w="8430895" h="945514">
                  <a:moveTo>
                    <a:pt x="8430768" y="472440"/>
                  </a:moveTo>
                  <a:lnTo>
                    <a:pt x="8421624" y="472440"/>
                  </a:lnTo>
                  <a:lnTo>
                    <a:pt x="8421624" y="481596"/>
                  </a:lnTo>
                  <a:lnTo>
                    <a:pt x="8421624" y="935748"/>
                  </a:lnTo>
                  <a:lnTo>
                    <a:pt x="9144" y="935748"/>
                  </a:lnTo>
                  <a:lnTo>
                    <a:pt x="9144" y="481596"/>
                  </a:lnTo>
                  <a:lnTo>
                    <a:pt x="425196" y="481596"/>
                  </a:lnTo>
                  <a:lnTo>
                    <a:pt x="425196" y="623316"/>
                  </a:lnTo>
                  <a:lnTo>
                    <a:pt x="435076" y="671779"/>
                  </a:lnTo>
                  <a:lnTo>
                    <a:pt x="461962" y="711517"/>
                  </a:lnTo>
                  <a:lnTo>
                    <a:pt x="501700" y="738403"/>
                  </a:lnTo>
                  <a:lnTo>
                    <a:pt x="550164" y="748284"/>
                  </a:lnTo>
                  <a:lnTo>
                    <a:pt x="6196584" y="748284"/>
                  </a:lnTo>
                  <a:lnTo>
                    <a:pt x="6244793" y="738403"/>
                  </a:lnTo>
                  <a:lnTo>
                    <a:pt x="6284023" y="711517"/>
                  </a:lnTo>
                  <a:lnTo>
                    <a:pt x="6310376" y="671779"/>
                  </a:lnTo>
                  <a:lnTo>
                    <a:pt x="6320028" y="623316"/>
                  </a:lnTo>
                  <a:lnTo>
                    <a:pt x="6320028" y="481596"/>
                  </a:lnTo>
                  <a:lnTo>
                    <a:pt x="8421624" y="481596"/>
                  </a:lnTo>
                  <a:lnTo>
                    <a:pt x="8421624" y="472440"/>
                  </a:lnTo>
                  <a:lnTo>
                    <a:pt x="6320028" y="472440"/>
                  </a:lnTo>
                  <a:lnTo>
                    <a:pt x="6320028" y="124968"/>
                  </a:lnTo>
                  <a:lnTo>
                    <a:pt x="6310376" y="76517"/>
                  </a:lnTo>
                  <a:lnTo>
                    <a:pt x="6284023" y="36766"/>
                  </a:lnTo>
                  <a:lnTo>
                    <a:pt x="6244793" y="9893"/>
                  </a:lnTo>
                  <a:lnTo>
                    <a:pt x="6196584" y="0"/>
                  </a:lnTo>
                  <a:lnTo>
                    <a:pt x="550164" y="0"/>
                  </a:lnTo>
                  <a:lnTo>
                    <a:pt x="501700" y="9893"/>
                  </a:lnTo>
                  <a:lnTo>
                    <a:pt x="461962" y="36766"/>
                  </a:lnTo>
                  <a:lnTo>
                    <a:pt x="435076" y="76517"/>
                  </a:lnTo>
                  <a:lnTo>
                    <a:pt x="425196" y="124968"/>
                  </a:lnTo>
                  <a:lnTo>
                    <a:pt x="425196" y="472440"/>
                  </a:lnTo>
                  <a:lnTo>
                    <a:pt x="0" y="472440"/>
                  </a:lnTo>
                  <a:lnTo>
                    <a:pt x="0" y="944892"/>
                  </a:lnTo>
                  <a:lnTo>
                    <a:pt x="8430768" y="944892"/>
                  </a:lnTo>
                  <a:lnTo>
                    <a:pt x="8430768" y="940320"/>
                  </a:lnTo>
                  <a:lnTo>
                    <a:pt x="8430768" y="935748"/>
                  </a:lnTo>
                  <a:lnTo>
                    <a:pt x="8430768" y="481596"/>
                  </a:lnTo>
                  <a:lnTo>
                    <a:pt x="8430768" y="477024"/>
                  </a:lnTo>
                  <a:lnTo>
                    <a:pt x="8430768" y="472440"/>
                  </a:lnTo>
                  <a:close/>
                </a:path>
              </a:pathLst>
            </a:custGeom>
            <a:solidFill>
              <a:srgbClr val="C38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9220" y="3793235"/>
              <a:ext cx="5904230" cy="757555"/>
            </a:xfrm>
            <a:custGeom>
              <a:avLst/>
              <a:gdLst/>
              <a:ahLst/>
              <a:cxnLst/>
              <a:rect l="l" t="t" r="r" b="b"/>
              <a:pathLst>
                <a:path w="5904230" h="757554">
                  <a:moveTo>
                    <a:pt x="5788152" y="757428"/>
                  </a:moveTo>
                  <a:lnTo>
                    <a:pt x="115824" y="757428"/>
                  </a:lnTo>
                  <a:lnTo>
                    <a:pt x="91440" y="751332"/>
                  </a:lnTo>
                  <a:lnTo>
                    <a:pt x="79248" y="746760"/>
                  </a:lnTo>
                  <a:lnTo>
                    <a:pt x="68580" y="742188"/>
                  </a:lnTo>
                  <a:lnTo>
                    <a:pt x="57912" y="734568"/>
                  </a:lnTo>
                  <a:lnTo>
                    <a:pt x="47244" y="728472"/>
                  </a:lnTo>
                  <a:lnTo>
                    <a:pt x="15240" y="690372"/>
                  </a:lnTo>
                  <a:lnTo>
                    <a:pt x="3048" y="653796"/>
                  </a:lnTo>
                  <a:lnTo>
                    <a:pt x="0" y="627888"/>
                  </a:lnTo>
                  <a:lnTo>
                    <a:pt x="0" y="129540"/>
                  </a:lnTo>
                  <a:lnTo>
                    <a:pt x="6096" y="91440"/>
                  </a:lnTo>
                  <a:lnTo>
                    <a:pt x="30480" y="47244"/>
                  </a:lnTo>
                  <a:lnTo>
                    <a:pt x="68580" y="15240"/>
                  </a:lnTo>
                  <a:lnTo>
                    <a:pt x="115824" y="1524"/>
                  </a:lnTo>
                  <a:lnTo>
                    <a:pt x="129540" y="0"/>
                  </a:lnTo>
                  <a:lnTo>
                    <a:pt x="5775960" y="0"/>
                  </a:lnTo>
                  <a:lnTo>
                    <a:pt x="5788152" y="1524"/>
                  </a:lnTo>
                  <a:lnTo>
                    <a:pt x="5801868" y="3048"/>
                  </a:lnTo>
                  <a:lnTo>
                    <a:pt x="5814060" y="6096"/>
                  </a:lnTo>
                  <a:lnTo>
                    <a:pt x="5822188" y="9144"/>
                  </a:lnTo>
                  <a:lnTo>
                    <a:pt x="129540" y="9144"/>
                  </a:lnTo>
                  <a:lnTo>
                    <a:pt x="105156" y="12192"/>
                  </a:lnTo>
                  <a:lnTo>
                    <a:pt x="92964" y="15240"/>
                  </a:lnTo>
                  <a:lnTo>
                    <a:pt x="94488" y="15240"/>
                  </a:lnTo>
                  <a:lnTo>
                    <a:pt x="82296" y="18288"/>
                  </a:lnTo>
                  <a:lnTo>
                    <a:pt x="71628" y="24384"/>
                  </a:lnTo>
                  <a:lnTo>
                    <a:pt x="73152" y="24384"/>
                  </a:lnTo>
                  <a:lnTo>
                    <a:pt x="62484" y="30480"/>
                  </a:lnTo>
                  <a:lnTo>
                    <a:pt x="30480" y="62484"/>
                  </a:lnTo>
                  <a:lnTo>
                    <a:pt x="25254" y="71628"/>
                  </a:lnTo>
                  <a:lnTo>
                    <a:pt x="24384" y="71628"/>
                  </a:lnTo>
                  <a:lnTo>
                    <a:pt x="18288" y="82296"/>
                  </a:lnTo>
                  <a:lnTo>
                    <a:pt x="15621" y="92964"/>
                  </a:lnTo>
                  <a:lnTo>
                    <a:pt x="15240" y="92964"/>
                  </a:lnTo>
                  <a:lnTo>
                    <a:pt x="12192" y="105156"/>
                  </a:lnTo>
                  <a:lnTo>
                    <a:pt x="9144" y="129540"/>
                  </a:lnTo>
                  <a:lnTo>
                    <a:pt x="9144" y="627888"/>
                  </a:lnTo>
                  <a:lnTo>
                    <a:pt x="12192" y="652272"/>
                  </a:lnTo>
                  <a:lnTo>
                    <a:pt x="15240" y="664464"/>
                  </a:lnTo>
                  <a:lnTo>
                    <a:pt x="15621" y="664464"/>
                  </a:lnTo>
                  <a:lnTo>
                    <a:pt x="18288" y="675132"/>
                  </a:lnTo>
                  <a:lnTo>
                    <a:pt x="24384" y="685800"/>
                  </a:lnTo>
                  <a:lnTo>
                    <a:pt x="36576" y="704088"/>
                  </a:lnTo>
                  <a:lnTo>
                    <a:pt x="44196" y="713232"/>
                  </a:lnTo>
                  <a:lnTo>
                    <a:pt x="62484" y="728472"/>
                  </a:lnTo>
                  <a:lnTo>
                    <a:pt x="64617" y="728472"/>
                  </a:lnTo>
                  <a:lnTo>
                    <a:pt x="73152" y="734568"/>
                  </a:lnTo>
                  <a:lnTo>
                    <a:pt x="74295" y="734568"/>
                  </a:lnTo>
                  <a:lnTo>
                    <a:pt x="82296" y="739140"/>
                  </a:lnTo>
                  <a:lnTo>
                    <a:pt x="94488" y="743712"/>
                  </a:lnTo>
                  <a:lnTo>
                    <a:pt x="99060" y="743712"/>
                  </a:lnTo>
                  <a:lnTo>
                    <a:pt x="117348" y="748284"/>
                  </a:lnTo>
                  <a:lnTo>
                    <a:pt x="5822188" y="748284"/>
                  </a:lnTo>
                  <a:lnTo>
                    <a:pt x="5814060" y="751332"/>
                  </a:lnTo>
                  <a:lnTo>
                    <a:pt x="5801868" y="754380"/>
                  </a:lnTo>
                  <a:lnTo>
                    <a:pt x="5788152" y="757428"/>
                  </a:lnTo>
                  <a:close/>
                </a:path>
                <a:path w="5904230" h="757554">
                  <a:moveTo>
                    <a:pt x="5881116" y="73152"/>
                  </a:moveTo>
                  <a:lnTo>
                    <a:pt x="5852160" y="36576"/>
                  </a:lnTo>
                  <a:lnTo>
                    <a:pt x="5811012" y="15240"/>
                  </a:lnTo>
                  <a:lnTo>
                    <a:pt x="5798820" y="12192"/>
                  </a:lnTo>
                  <a:lnTo>
                    <a:pt x="5800344" y="12192"/>
                  </a:lnTo>
                  <a:lnTo>
                    <a:pt x="5786628" y="10668"/>
                  </a:lnTo>
                  <a:lnTo>
                    <a:pt x="5788152" y="10668"/>
                  </a:lnTo>
                  <a:lnTo>
                    <a:pt x="5774436" y="9144"/>
                  </a:lnTo>
                  <a:lnTo>
                    <a:pt x="5822188" y="9144"/>
                  </a:lnTo>
                  <a:lnTo>
                    <a:pt x="5826252" y="10668"/>
                  </a:lnTo>
                  <a:lnTo>
                    <a:pt x="5865876" y="38100"/>
                  </a:lnTo>
                  <a:lnTo>
                    <a:pt x="5890477" y="71628"/>
                  </a:lnTo>
                  <a:lnTo>
                    <a:pt x="5881116" y="71628"/>
                  </a:lnTo>
                  <a:lnTo>
                    <a:pt x="5881116" y="73152"/>
                  </a:lnTo>
                  <a:close/>
                </a:path>
                <a:path w="5904230" h="757554">
                  <a:moveTo>
                    <a:pt x="24384" y="73152"/>
                  </a:moveTo>
                  <a:lnTo>
                    <a:pt x="24384" y="71628"/>
                  </a:lnTo>
                  <a:lnTo>
                    <a:pt x="25254" y="71628"/>
                  </a:lnTo>
                  <a:lnTo>
                    <a:pt x="24384" y="73152"/>
                  </a:lnTo>
                  <a:close/>
                </a:path>
                <a:path w="5904230" h="757554">
                  <a:moveTo>
                    <a:pt x="5890260" y="94488"/>
                  </a:moveTo>
                  <a:lnTo>
                    <a:pt x="5885688" y="82296"/>
                  </a:lnTo>
                  <a:lnTo>
                    <a:pt x="5881116" y="71628"/>
                  </a:lnTo>
                  <a:lnTo>
                    <a:pt x="5890477" y="71628"/>
                  </a:lnTo>
                  <a:lnTo>
                    <a:pt x="5894832" y="79248"/>
                  </a:lnTo>
                  <a:lnTo>
                    <a:pt x="5897880" y="91440"/>
                  </a:lnTo>
                  <a:lnTo>
                    <a:pt x="5898451" y="92964"/>
                  </a:lnTo>
                  <a:lnTo>
                    <a:pt x="5890260" y="92964"/>
                  </a:lnTo>
                  <a:lnTo>
                    <a:pt x="5890260" y="94488"/>
                  </a:lnTo>
                  <a:close/>
                </a:path>
                <a:path w="5904230" h="757554">
                  <a:moveTo>
                    <a:pt x="15240" y="94488"/>
                  </a:moveTo>
                  <a:lnTo>
                    <a:pt x="15240" y="92964"/>
                  </a:lnTo>
                  <a:lnTo>
                    <a:pt x="15621" y="92964"/>
                  </a:lnTo>
                  <a:lnTo>
                    <a:pt x="15240" y="94488"/>
                  </a:lnTo>
                  <a:close/>
                </a:path>
                <a:path w="5904230" h="757554">
                  <a:moveTo>
                    <a:pt x="5898451" y="664464"/>
                  </a:moveTo>
                  <a:lnTo>
                    <a:pt x="5890260" y="664464"/>
                  </a:lnTo>
                  <a:lnTo>
                    <a:pt x="5893308" y="652272"/>
                  </a:lnTo>
                  <a:lnTo>
                    <a:pt x="5894832" y="640080"/>
                  </a:lnTo>
                  <a:lnTo>
                    <a:pt x="5894832" y="117348"/>
                  </a:lnTo>
                  <a:lnTo>
                    <a:pt x="5893308" y="105156"/>
                  </a:lnTo>
                  <a:lnTo>
                    <a:pt x="5890260" y="92964"/>
                  </a:lnTo>
                  <a:lnTo>
                    <a:pt x="5898451" y="92964"/>
                  </a:lnTo>
                  <a:lnTo>
                    <a:pt x="5902452" y="103632"/>
                  </a:lnTo>
                  <a:lnTo>
                    <a:pt x="5903976" y="115824"/>
                  </a:lnTo>
                  <a:lnTo>
                    <a:pt x="5903976" y="641604"/>
                  </a:lnTo>
                  <a:lnTo>
                    <a:pt x="5902452" y="653796"/>
                  </a:lnTo>
                  <a:lnTo>
                    <a:pt x="5898451" y="664464"/>
                  </a:lnTo>
                  <a:close/>
                </a:path>
                <a:path w="5904230" h="757554">
                  <a:moveTo>
                    <a:pt x="15621" y="664464"/>
                  </a:moveTo>
                  <a:lnTo>
                    <a:pt x="15240" y="664464"/>
                  </a:lnTo>
                  <a:lnTo>
                    <a:pt x="15240" y="662940"/>
                  </a:lnTo>
                  <a:lnTo>
                    <a:pt x="15621" y="664464"/>
                  </a:lnTo>
                  <a:close/>
                </a:path>
                <a:path w="5904230" h="757554">
                  <a:moveTo>
                    <a:pt x="5856732" y="728472"/>
                  </a:moveTo>
                  <a:lnTo>
                    <a:pt x="5843016" y="728472"/>
                  </a:lnTo>
                  <a:lnTo>
                    <a:pt x="5852160" y="720852"/>
                  </a:lnTo>
                  <a:lnTo>
                    <a:pt x="5859780" y="713232"/>
                  </a:lnTo>
                  <a:lnTo>
                    <a:pt x="5875020" y="694944"/>
                  </a:lnTo>
                  <a:lnTo>
                    <a:pt x="5881116" y="685800"/>
                  </a:lnTo>
                  <a:lnTo>
                    <a:pt x="5885688" y="675132"/>
                  </a:lnTo>
                  <a:lnTo>
                    <a:pt x="5890260" y="662940"/>
                  </a:lnTo>
                  <a:lnTo>
                    <a:pt x="5890260" y="664464"/>
                  </a:lnTo>
                  <a:lnTo>
                    <a:pt x="5898451" y="664464"/>
                  </a:lnTo>
                  <a:lnTo>
                    <a:pt x="5897880" y="665988"/>
                  </a:lnTo>
                  <a:lnTo>
                    <a:pt x="5894832" y="678180"/>
                  </a:lnTo>
                  <a:lnTo>
                    <a:pt x="5888736" y="690372"/>
                  </a:lnTo>
                  <a:lnTo>
                    <a:pt x="5882640" y="701040"/>
                  </a:lnTo>
                  <a:lnTo>
                    <a:pt x="5875020" y="710184"/>
                  </a:lnTo>
                  <a:lnTo>
                    <a:pt x="5856732" y="728472"/>
                  </a:lnTo>
                  <a:close/>
                </a:path>
                <a:path w="5904230" h="757554">
                  <a:moveTo>
                    <a:pt x="64617" y="728472"/>
                  </a:moveTo>
                  <a:lnTo>
                    <a:pt x="62484" y="728472"/>
                  </a:lnTo>
                  <a:lnTo>
                    <a:pt x="62484" y="726948"/>
                  </a:lnTo>
                  <a:lnTo>
                    <a:pt x="64617" y="728472"/>
                  </a:lnTo>
                  <a:close/>
                </a:path>
                <a:path w="5904230" h="757554">
                  <a:moveTo>
                    <a:pt x="5847588" y="734568"/>
                  </a:moveTo>
                  <a:lnTo>
                    <a:pt x="5832348" y="734568"/>
                  </a:lnTo>
                  <a:lnTo>
                    <a:pt x="5843016" y="726948"/>
                  </a:lnTo>
                  <a:lnTo>
                    <a:pt x="5843016" y="728472"/>
                  </a:lnTo>
                  <a:lnTo>
                    <a:pt x="5856732" y="728472"/>
                  </a:lnTo>
                  <a:lnTo>
                    <a:pt x="5847588" y="734568"/>
                  </a:lnTo>
                  <a:close/>
                </a:path>
                <a:path w="5904230" h="757554">
                  <a:moveTo>
                    <a:pt x="74295" y="734568"/>
                  </a:moveTo>
                  <a:lnTo>
                    <a:pt x="73152" y="734568"/>
                  </a:lnTo>
                  <a:lnTo>
                    <a:pt x="71628" y="733044"/>
                  </a:lnTo>
                  <a:lnTo>
                    <a:pt x="74295" y="734568"/>
                  </a:lnTo>
                  <a:close/>
                </a:path>
                <a:path w="5904230" h="757554">
                  <a:moveTo>
                    <a:pt x="5833364" y="743712"/>
                  </a:moveTo>
                  <a:lnTo>
                    <a:pt x="5811012" y="743712"/>
                  </a:lnTo>
                  <a:lnTo>
                    <a:pt x="5821680" y="739140"/>
                  </a:lnTo>
                  <a:lnTo>
                    <a:pt x="5832348" y="733044"/>
                  </a:lnTo>
                  <a:lnTo>
                    <a:pt x="5832348" y="734568"/>
                  </a:lnTo>
                  <a:lnTo>
                    <a:pt x="5847588" y="734568"/>
                  </a:lnTo>
                  <a:lnTo>
                    <a:pt x="5836920" y="742188"/>
                  </a:lnTo>
                  <a:lnTo>
                    <a:pt x="5833364" y="743712"/>
                  </a:lnTo>
                  <a:close/>
                </a:path>
                <a:path w="5904230" h="757554">
                  <a:moveTo>
                    <a:pt x="99060" y="743712"/>
                  </a:moveTo>
                  <a:lnTo>
                    <a:pt x="94488" y="743712"/>
                  </a:lnTo>
                  <a:lnTo>
                    <a:pt x="92964" y="742188"/>
                  </a:lnTo>
                  <a:lnTo>
                    <a:pt x="99060" y="743712"/>
                  </a:lnTo>
                  <a:close/>
                </a:path>
                <a:path w="5904230" h="757554">
                  <a:moveTo>
                    <a:pt x="5822188" y="748284"/>
                  </a:moveTo>
                  <a:lnTo>
                    <a:pt x="5786628" y="748284"/>
                  </a:lnTo>
                  <a:lnTo>
                    <a:pt x="5800344" y="745236"/>
                  </a:lnTo>
                  <a:lnTo>
                    <a:pt x="5798820" y="745236"/>
                  </a:lnTo>
                  <a:lnTo>
                    <a:pt x="5811012" y="742188"/>
                  </a:lnTo>
                  <a:lnTo>
                    <a:pt x="5811012" y="743712"/>
                  </a:lnTo>
                  <a:lnTo>
                    <a:pt x="5833364" y="743712"/>
                  </a:lnTo>
                  <a:lnTo>
                    <a:pt x="5826252" y="746760"/>
                  </a:lnTo>
                  <a:lnTo>
                    <a:pt x="5822188" y="7482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58596" y="4832604"/>
            <a:ext cx="8430895" cy="943610"/>
            <a:chOff x="958596" y="4832604"/>
            <a:chExt cx="8430895" cy="943610"/>
          </a:xfrm>
        </p:grpSpPr>
        <p:sp>
          <p:nvSpPr>
            <p:cNvPr id="13" name="object 13"/>
            <p:cNvSpPr/>
            <p:nvPr/>
          </p:nvSpPr>
          <p:spPr>
            <a:xfrm>
              <a:off x="958596" y="4837176"/>
              <a:ext cx="8430895" cy="939165"/>
            </a:xfrm>
            <a:custGeom>
              <a:avLst/>
              <a:gdLst/>
              <a:ahLst/>
              <a:cxnLst/>
              <a:rect l="l" t="t" r="r" b="b"/>
              <a:pathLst>
                <a:path w="8430895" h="939164">
                  <a:moveTo>
                    <a:pt x="8430768" y="466344"/>
                  </a:moveTo>
                  <a:lnTo>
                    <a:pt x="8421624" y="466344"/>
                  </a:lnTo>
                  <a:lnTo>
                    <a:pt x="8421624" y="475500"/>
                  </a:lnTo>
                  <a:lnTo>
                    <a:pt x="8421624" y="929652"/>
                  </a:lnTo>
                  <a:lnTo>
                    <a:pt x="9144" y="929652"/>
                  </a:lnTo>
                  <a:lnTo>
                    <a:pt x="9144" y="475500"/>
                  </a:lnTo>
                  <a:lnTo>
                    <a:pt x="425196" y="475500"/>
                  </a:lnTo>
                  <a:lnTo>
                    <a:pt x="425196" y="618744"/>
                  </a:lnTo>
                  <a:lnTo>
                    <a:pt x="435051" y="666965"/>
                  </a:lnTo>
                  <a:lnTo>
                    <a:pt x="461772" y="706183"/>
                  </a:lnTo>
                  <a:lnTo>
                    <a:pt x="501053" y="732548"/>
                  </a:lnTo>
                  <a:lnTo>
                    <a:pt x="548640" y="742188"/>
                  </a:lnTo>
                  <a:lnTo>
                    <a:pt x="6196584" y="742188"/>
                  </a:lnTo>
                  <a:lnTo>
                    <a:pt x="6244793" y="732548"/>
                  </a:lnTo>
                  <a:lnTo>
                    <a:pt x="6284023" y="706183"/>
                  </a:lnTo>
                  <a:lnTo>
                    <a:pt x="6310376" y="666965"/>
                  </a:lnTo>
                  <a:lnTo>
                    <a:pt x="6320028" y="618744"/>
                  </a:lnTo>
                  <a:lnTo>
                    <a:pt x="6320028" y="475500"/>
                  </a:lnTo>
                  <a:lnTo>
                    <a:pt x="8421624" y="475500"/>
                  </a:lnTo>
                  <a:lnTo>
                    <a:pt x="8421624" y="466344"/>
                  </a:lnTo>
                  <a:lnTo>
                    <a:pt x="6320028" y="466344"/>
                  </a:lnTo>
                  <a:lnTo>
                    <a:pt x="6320028" y="123444"/>
                  </a:lnTo>
                  <a:lnTo>
                    <a:pt x="6310376" y="75234"/>
                  </a:lnTo>
                  <a:lnTo>
                    <a:pt x="6284023" y="36004"/>
                  </a:lnTo>
                  <a:lnTo>
                    <a:pt x="6244793" y="9652"/>
                  </a:lnTo>
                  <a:lnTo>
                    <a:pt x="6196584" y="0"/>
                  </a:lnTo>
                  <a:lnTo>
                    <a:pt x="548640" y="0"/>
                  </a:lnTo>
                  <a:lnTo>
                    <a:pt x="501053" y="9652"/>
                  </a:lnTo>
                  <a:lnTo>
                    <a:pt x="461772" y="36004"/>
                  </a:lnTo>
                  <a:lnTo>
                    <a:pt x="435051" y="75234"/>
                  </a:lnTo>
                  <a:lnTo>
                    <a:pt x="425196" y="123444"/>
                  </a:lnTo>
                  <a:lnTo>
                    <a:pt x="425196" y="466344"/>
                  </a:lnTo>
                  <a:lnTo>
                    <a:pt x="0" y="466344"/>
                  </a:lnTo>
                  <a:lnTo>
                    <a:pt x="0" y="938796"/>
                  </a:lnTo>
                  <a:lnTo>
                    <a:pt x="8430768" y="938796"/>
                  </a:lnTo>
                  <a:lnTo>
                    <a:pt x="8430768" y="934224"/>
                  </a:lnTo>
                  <a:lnTo>
                    <a:pt x="8430768" y="929652"/>
                  </a:lnTo>
                  <a:lnTo>
                    <a:pt x="8430768" y="475500"/>
                  </a:lnTo>
                  <a:lnTo>
                    <a:pt x="8430768" y="470928"/>
                  </a:lnTo>
                  <a:lnTo>
                    <a:pt x="8430768" y="466344"/>
                  </a:lnTo>
                  <a:close/>
                </a:path>
              </a:pathLst>
            </a:custGeom>
            <a:solidFill>
              <a:srgbClr val="B39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79220" y="4832604"/>
              <a:ext cx="5904230" cy="751840"/>
            </a:xfrm>
            <a:custGeom>
              <a:avLst/>
              <a:gdLst/>
              <a:ahLst/>
              <a:cxnLst/>
              <a:rect l="l" t="t" r="r" b="b"/>
              <a:pathLst>
                <a:path w="5904230" h="751839">
                  <a:moveTo>
                    <a:pt x="5789676" y="751332"/>
                  </a:moveTo>
                  <a:lnTo>
                    <a:pt x="115824" y="751332"/>
                  </a:lnTo>
                  <a:lnTo>
                    <a:pt x="102108" y="749808"/>
                  </a:lnTo>
                  <a:lnTo>
                    <a:pt x="56388" y="729996"/>
                  </a:lnTo>
                  <a:lnTo>
                    <a:pt x="22860" y="694944"/>
                  </a:lnTo>
                  <a:lnTo>
                    <a:pt x="15240" y="684276"/>
                  </a:lnTo>
                  <a:lnTo>
                    <a:pt x="1524" y="637032"/>
                  </a:lnTo>
                  <a:lnTo>
                    <a:pt x="0" y="623316"/>
                  </a:lnTo>
                  <a:lnTo>
                    <a:pt x="0" y="128016"/>
                  </a:lnTo>
                  <a:lnTo>
                    <a:pt x="1524" y="115824"/>
                  </a:lnTo>
                  <a:lnTo>
                    <a:pt x="3048" y="102108"/>
                  </a:lnTo>
                  <a:lnTo>
                    <a:pt x="6096" y="89916"/>
                  </a:lnTo>
                  <a:lnTo>
                    <a:pt x="10668" y="79248"/>
                  </a:lnTo>
                  <a:lnTo>
                    <a:pt x="15240" y="67056"/>
                  </a:lnTo>
                  <a:lnTo>
                    <a:pt x="22860" y="56388"/>
                  </a:lnTo>
                  <a:lnTo>
                    <a:pt x="28956" y="47244"/>
                  </a:lnTo>
                  <a:lnTo>
                    <a:pt x="47244" y="28956"/>
                  </a:lnTo>
                  <a:lnTo>
                    <a:pt x="56388" y="21336"/>
                  </a:lnTo>
                  <a:lnTo>
                    <a:pt x="67056" y="15240"/>
                  </a:lnTo>
                  <a:lnTo>
                    <a:pt x="79248" y="10668"/>
                  </a:lnTo>
                  <a:lnTo>
                    <a:pt x="89916" y="6096"/>
                  </a:lnTo>
                  <a:lnTo>
                    <a:pt x="102108" y="3048"/>
                  </a:lnTo>
                  <a:lnTo>
                    <a:pt x="115824" y="1524"/>
                  </a:lnTo>
                  <a:lnTo>
                    <a:pt x="128016" y="0"/>
                  </a:lnTo>
                  <a:lnTo>
                    <a:pt x="5775960" y="0"/>
                  </a:lnTo>
                  <a:lnTo>
                    <a:pt x="5789676" y="1524"/>
                  </a:lnTo>
                  <a:lnTo>
                    <a:pt x="5801868" y="3048"/>
                  </a:lnTo>
                  <a:lnTo>
                    <a:pt x="5814060" y="6096"/>
                  </a:lnTo>
                  <a:lnTo>
                    <a:pt x="5822188" y="9144"/>
                  </a:lnTo>
                  <a:lnTo>
                    <a:pt x="117348" y="9144"/>
                  </a:lnTo>
                  <a:lnTo>
                    <a:pt x="103632" y="12192"/>
                  </a:lnTo>
                  <a:lnTo>
                    <a:pt x="105156" y="12192"/>
                  </a:lnTo>
                  <a:lnTo>
                    <a:pt x="99060" y="13716"/>
                  </a:lnTo>
                  <a:lnTo>
                    <a:pt x="92964" y="13716"/>
                  </a:lnTo>
                  <a:lnTo>
                    <a:pt x="82296" y="18288"/>
                  </a:lnTo>
                  <a:lnTo>
                    <a:pt x="74295" y="22860"/>
                  </a:lnTo>
                  <a:lnTo>
                    <a:pt x="71628" y="22860"/>
                  </a:lnTo>
                  <a:lnTo>
                    <a:pt x="62484" y="28956"/>
                  </a:lnTo>
                  <a:lnTo>
                    <a:pt x="51816" y="36576"/>
                  </a:lnTo>
                  <a:lnTo>
                    <a:pt x="53340" y="36576"/>
                  </a:lnTo>
                  <a:lnTo>
                    <a:pt x="44196" y="44196"/>
                  </a:lnTo>
                  <a:lnTo>
                    <a:pt x="37846" y="51816"/>
                  </a:lnTo>
                  <a:lnTo>
                    <a:pt x="36576" y="51816"/>
                  </a:lnTo>
                  <a:lnTo>
                    <a:pt x="28956" y="62484"/>
                  </a:lnTo>
                  <a:lnTo>
                    <a:pt x="29391" y="62484"/>
                  </a:lnTo>
                  <a:lnTo>
                    <a:pt x="22860" y="71628"/>
                  </a:lnTo>
                  <a:lnTo>
                    <a:pt x="24384" y="71628"/>
                  </a:lnTo>
                  <a:lnTo>
                    <a:pt x="18288" y="82296"/>
                  </a:lnTo>
                  <a:lnTo>
                    <a:pt x="15240" y="92964"/>
                  </a:lnTo>
                  <a:lnTo>
                    <a:pt x="12573" y="103632"/>
                  </a:lnTo>
                  <a:lnTo>
                    <a:pt x="12192" y="103632"/>
                  </a:lnTo>
                  <a:lnTo>
                    <a:pt x="9144" y="128016"/>
                  </a:lnTo>
                  <a:lnTo>
                    <a:pt x="9144" y="623316"/>
                  </a:lnTo>
                  <a:lnTo>
                    <a:pt x="12192" y="647700"/>
                  </a:lnTo>
                  <a:lnTo>
                    <a:pt x="15240" y="659892"/>
                  </a:lnTo>
                  <a:lnTo>
                    <a:pt x="15621" y="659892"/>
                  </a:lnTo>
                  <a:lnTo>
                    <a:pt x="18288" y="670560"/>
                  </a:lnTo>
                  <a:lnTo>
                    <a:pt x="23513" y="679704"/>
                  </a:lnTo>
                  <a:lnTo>
                    <a:pt x="22860" y="679704"/>
                  </a:lnTo>
                  <a:lnTo>
                    <a:pt x="30480" y="690372"/>
                  </a:lnTo>
                  <a:lnTo>
                    <a:pt x="28956" y="690372"/>
                  </a:lnTo>
                  <a:lnTo>
                    <a:pt x="44196" y="708660"/>
                  </a:lnTo>
                  <a:lnTo>
                    <a:pt x="53340" y="716280"/>
                  </a:lnTo>
                  <a:lnTo>
                    <a:pt x="51816" y="716280"/>
                  </a:lnTo>
                  <a:lnTo>
                    <a:pt x="62484" y="722376"/>
                  </a:lnTo>
                  <a:lnTo>
                    <a:pt x="71628" y="728472"/>
                  </a:lnTo>
                  <a:lnTo>
                    <a:pt x="92964" y="737616"/>
                  </a:lnTo>
                  <a:lnTo>
                    <a:pt x="105156" y="740664"/>
                  </a:lnTo>
                  <a:lnTo>
                    <a:pt x="103632" y="740664"/>
                  </a:lnTo>
                  <a:lnTo>
                    <a:pt x="117348" y="742188"/>
                  </a:lnTo>
                  <a:lnTo>
                    <a:pt x="115824" y="742188"/>
                  </a:lnTo>
                  <a:lnTo>
                    <a:pt x="129540" y="743712"/>
                  </a:lnTo>
                  <a:lnTo>
                    <a:pt x="5822188" y="743712"/>
                  </a:lnTo>
                  <a:lnTo>
                    <a:pt x="5814060" y="746760"/>
                  </a:lnTo>
                  <a:lnTo>
                    <a:pt x="5801868" y="749808"/>
                  </a:lnTo>
                  <a:lnTo>
                    <a:pt x="5789676" y="751332"/>
                  </a:lnTo>
                  <a:close/>
                </a:path>
                <a:path w="5904230" h="751839">
                  <a:moveTo>
                    <a:pt x="5812536" y="15240"/>
                  </a:moveTo>
                  <a:lnTo>
                    <a:pt x="5788152" y="9144"/>
                  </a:lnTo>
                  <a:lnTo>
                    <a:pt x="5822188" y="9144"/>
                  </a:lnTo>
                  <a:lnTo>
                    <a:pt x="5826252" y="10668"/>
                  </a:lnTo>
                  <a:lnTo>
                    <a:pt x="5833364" y="13716"/>
                  </a:lnTo>
                  <a:lnTo>
                    <a:pt x="5811012" y="13716"/>
                  </a:lnTo>
                  <a:lnTo>
                    <a:pt x="5812536" y="15240"/>
                  </a:lnTo>
                  <a:close/>
                </a:path>
                <a:path w="5904230" h="751839">
                  <a:moveTo>
                    <a:pt x="92964" y="15240"/>
                  </a:moveTo>
                  <a:lnTo>
                    <a:pt x="92964" y="13716"/>
                  </a:lnTo>
                  <a:lnTo>
                    <a:pt x="99060" y="13716"/>
                  </a:lnTo>
                  <a:lnTo>
                    <a:pt x="92964" y="15240"/>
                  </a:lnTo>
                  <a:close/>
                </a:path>
                <a:path w="5904230" h="751839">
                  <a:moveTo>
                    <a:pt x="5833872" y="24384"/>
                  </a:moveTo>
                  <a:lnTo>
                    <a:pt x="5821680" y="18288"/>
                  </a:lnTo>
                  <a:lnTo>
                    <a:pt x="5823204" y="18288"/>
                  </a:lnTo>
                  <a:lnTo>
                    <a:pt x="5811012" y="13716"/>
                  </a:lnTo>
                  <a:lnTo>
                    <a:pt x="5833364" y="13716"/>
                  </a:lnTo>
                  <a:lnTo>
                    <a:pt x="5836920" y="15240"/>
                  </a:lnTo>
                  <a:lnTo>
                    <a:pt x="5847588" y="21336"/>
                  </a:lnTo>
                  <a:lnTo>
                    <a:pt x="5849721" y="22860"/>
                  </a:lnTo>
                  <a:lnTo>
                    <a:pt x="5832348" y="22860"/>
                  </a:lnTo>
                  <a:lnTo>
                    <a:pt x="5833872" y="24384"/>
                  </a:lnTo>
                  <a:close/>
                </a:path>
                <a:path w="5904230" h="751839">
                  <a:moveTo>
                    <a:pt x="71628" y="24384"/>
                  </a:moveTo>
                  <a:lnTo>
                    <a:pt x="71628" y="22860"/>
                  </a:lnTo>
                  <a:lnTo>
                    <a:pt x="74295" y="22860"/>
                  </a:lnTo>
                  <a:lnTo>
                    <a:pt x="71628" y="24384"/>
                  </a:lnTo>
                  <a:close/>
                </a:path>
                <a:path w="5904230" h="751839">
                  <a:moveTo>
                    <a:pt x="5880100" y="53340"/>
                  </a:moveTo>
                  <a:lnTo>
                    <a:pt x="5868924" y="53340"/>
                  </a:lnTo>
                  <a:lnTo>
                    <a:pt x="5859780" y="44196"/>
                  </a:lnTo>
                  <a:lnTo>
                    <a:pt x="5861304" y="44196"/>
                  </a:lnTo>
                  <a:lnTo>
                    <a:pt x="5843016" y="28956"/>
                  </a:lnTo>
                  <a:lnTo>
                    <a:pt x="5832348" y="22860"/>
                  </a:lnTo>
                  <a:lnTo>
                    <a:pt x="5849721" y="22860"/>
                  </a:lnTo>
                  <a:lnTo>
                    <a:pt x="5858256" y="28956"/>
                  </a:lnTo>
                  <a:lnTo>
                    <a:pt x="5867400" y="38100"/>
                  </a:lnTo>
                  <a:lnTo>
                    <a:pt x="5880100" y="53340"/>
                  </a:lnTo>
                  <a:close/>
                </a:path>
                <a:path w="5904230" h="751839">
                  <a:moveTo>
                    <a:pt x="36576" y="53340"/>
                  </a:moveTo>
                  <a:lnTo>
                    <a:pt x="36576" y="51816"/>
                  </a:lnTo>
                  <a:lnTo>
                    <a:pt x="37846" y="51816"/>
                  </a:lnTo>
                  <a:lnTo>
                    <a:pt x="36576" y="53340"/>
                  </a:lnTo>
                  <a:close/>
                </a:path>
                <a:path w="5904230" h="751839">
                  <a:moveTo>
                    <a:pt x="5875020" y="62484"/>
                  </a:moveTo>
                  <a:lnTo>
                    <a:pt x="5867400" y="51816"/>
                  </a:lnTo>
                  <a:lnTo>
                    <a:pt x="5868924" y="53340"/>
                  </a:lnTo>
                  <a:lnTo>
                    <a:pt x="5880100" y="53340"/>
                  </a:lnTo>
                  <a:lnTo>
                    <a:pt x="5882640" y="56388"/>
                  </a:lnTo>
                  <a:lnTo>
                    <a:pt x="5885252" y="60960"/>
                  </a:lnTo>
                  <a:lnTo>
                    <a:pt x="5875020" y="60960"/>
                  </a:lnTo>
                  <a:lnTo>
                    <a:pt x="5875020" y="62484"/>
                  </a:lnTo>
                  <a:close/>
                </a:path>
                <a:path w="5904230" h="751839">
                  <a:moveTo>
                    <a:pt x="29391" y="62484"/>
                  </a:moveTo>
                  <a:lnTo>
                    <a:pt x="28956" y="62484"/>
                  </a:lnTo>
                  <a:lnTo>
                    <a:pt x="30480" y="60960"/>
                  </a:lnTo>
                  <a:lnTo>
                    <a:pt x="29391" y="62484"/>
                  </a:lnTo>
                  <a:close/>
                </a:path>
                <a:path w="5904230" h="751839">
                  <a:moveTo>
                    <a:pt x="5893308" y="105156"/>
                  </a:moveTo>
                  <a:lnTo>
                    <a:pt x="5890260" y="92964"/>
                  </a:lnTo>
                  <a:lnTo>
                    <a:pt x="5881116" y="71628"/>
                  </a:lnTo>
                  <a:lnTo>
                    <a:pt x="5875020" y="60960"/>
                  </a:lnTo>
                  <a:lnTo>
                    <a:pt x="5885252" y="60960"/>
                  </a:lnTo>
                  <a:lnTo>
                    <a:pt x="5902452" y="102108"/>
                  </a:lnTo>
                  <a:lnTo>
                    <a:pt x="5902621" y="103632"/>
                  </a:lnTo>
                  <a:lnTo>
                    <a:pt x="5893308" y="103632"/>
                  </a:lnTo>
                  <a:lnTo>
                    <a:pt x="5893308" y="105156"/>
                  </a:lnTo>
                  <a:close/>
                </a:path>
                <a:path w="5904230" h="751839">
                  <a:moveTo>
                    <a:pt x="12192" y="105156"/>
                  </a:moveTo>
                  <a:lnTo>
                    <a:pt x="12192" y="103632"/>
                  </a:lnTo>
                  <a:lnTo>
                    <a:pt x="12573" y="103632"/>
                  </a:lnTo>
                  <a:lnTo>
                    <a:pt x="12192" y="105156"/>
                  </a:lnTo>
                  <a:close/>
                </a:path>
                <a:path w="5904230" h="751839">
                  <a:moveTo>
                    <a:pt x="5899785" y="659892"/>
                  </a:moveTo>
                  <a:lnTo>
                    <a:pt x="5890260" y="659892"/>
                  </a:lnTo>
                  <a:lnTo>
                    <a:pt x="5893308" y="647700"/>
                  </a:lnTo>
                  <a:lnTo>
                    <a:pt x="5894832" y="635508"/>
                  </a:lnTo>
                  <a:lnTo>
                    <a:pt x="5894832" y="115824"/>
                  </a:lnTo>
                  <a:lnTo>
                    <a:pt x="5893308" y="103632"/>
                  </a:lnTo>
                  <a:lnTo>
                    <a:pt x="5902621" y="103632"/>
                  </a:lnTo>
                  <a:lnTo>
                    <a:pt x="5903976" y="115824"/>
                  </a:lnTo>
                  <a:lnTo>
                    <a:pt x="5903976" y="637032"/>
                  </a:lnTo>
                  <a:lnTo>
                    <a:pt x="5902452" y="649224"/>
                  </a:lnTo>
                  <a:lnTo>
                    <a:pt x="5899785" y="659892"/>
                  </a:lnTo>
                  <a:close/>
                </a:path>
                <a:path w="5904230" h="751839">
                  <a:moveTo>
                    <a:pt x="15621" y="659892"/>
                  </a:moveTo>
                  <a:lnTo>
                    <a:pt x="15240" y="659892"/>
                  </a:lnTo>
                  <a:lnTo>
                    <a:pt x="15240" y="658368"/>
                  </a:lnTo>
                  <a:lnTo>
                    <a:pt x="15621" y="659892"/>
                  </a:lnTo>
                  <a:close/>
                </a:path>
                <a:path w="5904230" h="751839">
                  <a:moveTo>
                    <a:pt x="5890477" y="681228"/>
                  </a:moveTo>
                  <a:lnTo>
                    <a:pt x="5881116" y="681228"/>
                  </a:lnTo>
                  <a:lnTo>
                    <a:pt x="5885688" y="670560"/>
                  </a:lnTo>
                  <a:lnTo>
                    <a:pt x="5890260" y="658368"/>
                  </a:lnTo>
                  <a:lnTo>
                    <a:pt x="5890260" y="659892"/>
                  </a:lnTo>
                  <a:lnTo>
                    <a:pt x="5899785" y="659892"/>
                  </a:lnTo>
                  <a:lnTo>
                    <a:pt x="5899404" y="661416"/>
                  </a:lnTo>
                  <a:lnTo>
                    <a:pt x="5894832" y="673608"/>
                  </a:lnTo>
                  <a:lnTo>
                    <a:pt x="5890477" y="681228"/>
                  </a:lnTo>
                  <a:close/>
                </a:path>
                <a:path w="5904230" h="751839">
                  <a:moveTo>
                    <a:pt x="24384" y="681228"/>
                  </a:moveTo>
                  <a:lnTo>
                    <a:pt x="22860" y="679704"/>
                  </a:lnTo>
                  <a:lnTo>
                    <a:pt x="23513" y="679704"/>
                  </a:lnTo>
                  <a:lnTo>
                    <a:pt x="24384" y="681228"/>
                  </a:lnTo>
                  <a:close/>
                </a:path>
                <a:path w="5904230" h="751839">
                  <a:moveTo>
                    <a:pt x="5822188" y="743712"/>
                  </a:moveTo>
                  <a:lnTo>
                    <a:pt x="5775960" y="743712"/>
                  </a:lnTo>
                  <a:lnTo>
                    <a:pt x="5800344" y="740664"/>
                  </a:lnTo>
                  <a:lnTo>
                    <a:pt x="5812536" y="737616"/>
                  </a:lnTo>
                  <a:lnTo>
                    <a:pt x="5811012" y="737616"/>
                  </a:lnTo>
                  <a:lnTo>
                    <a:pt x="5823204" y="733044"/>
                  </a:lnTo>
                  <a:lnTo>
                    <a:pt x="5821680" y="733044"/>
                  </a:lnTo>
                  <a:lnTo>
                    <a:pt x="5833872" y="728472"/>
                  </a:lnTo>
                  <a:lnTo>
                    <a:pt x="5832348" y="728472"/>
                  </a:lnTo>
                  <a:lnTo>
                    <a:pt x="5843016" y="722376"/>
                  </a:lnTo>
                  <a:lnTo>
                    <a:pt x="5852160" y="716280"/>
                  </a:lnTo>
                  <a:lnTo>
                    <a:pt x="5861304" y="708660"/>
                  </a:lnTo>
                  <a:lnTo>
                    <a:pt x="5859780" y="708660"/>
                  </a:lnTo>
                  <a:lnTo>
                    <a:pt x="5868924" y="699516"/>
                  </a:lnTo>
                  <a:lnTo>
                    <a:pt x="5867400" y="699516"/>
                  </a:lnTo>
                  <a:lnTo>
                    <a:pt x="5875020" y="690372"/>
                  </a:lnTo>
                  <a:lnTo>
                    <a:pt x="5881116" y="679704"/>
                  </a:lnTo>
                  <a:lnTo>
                    <a:pt x="5881116" y="681228"/>
                  </a:lnTo>
                  <a:lnTo>
                    <a:pt x="5890477" y="681228"/>
                  </a:lnTo>
                  <a:lnTo>
                    <a:pt x="5882640" y="694944"/>
                  </a:lnTo>
                  <a:lnTo>
                    <a:pt x="5847588" y="729996"/>
                  </a:lnTo>
                  <a:lnTo>
                    <a:pt x="5826252" y="742188"/>
                  </a:lnTo>
                  <a:lnTo>
                    <a:pt x="5822188" y="7437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58596" y="5867400"/>
            <a:ext cx="8430895" cy="744220"/>
            <a:chOff x="958596" y="5867400"/>
            <a:chExt cx="8430895" cy="744220"/>
          </a:xfrm>
        </p:grpSpPr>
        <p:sp>
          <p:nvSpPr>
            <p:cNvPr id="16" name="object 16"/>
            <p:cNvSpPr/>
            <p:nvPr/>
          </p:nvSpPr>
          <p:spPr>
            <a:xfrm>
              <a:off x="958596" y="5871971"/>
              <a:ext cx="8430895" cy="739775"/>
            </a:xfrm>
            <a:custGeom>
              <a:avLst/>
              <a:gdLst/>
              <a:ahLst/>
              <a:cxnLst/>
              <a:rect l="l" t="t" r="r" b="b"/>
              <a:pathLst>
                <a:path w="8430895" h="739775">
                  <a:moveTo>
                    <a:pt x="8430768" y="266700"/>
                  </a:moveTo>
                  <a:lnTo>
                    <a:pt x="8421624" y="266700"/>
                  </a:lnTo>
                  <a:lnTo>
                    <a:pt x="8421624" y="275856"/>
                  </a:lnTo>
                  <a:lnTo>
                    <a:pt x="8421624" y="730008"/>
                  </a:lnTo>
                  <a:lnTo>
                    <a:pt x="9144" y="730008"/>
                  </a:lnTo>
                  <a:lnTo>
                    <a:pt x="9144" y="275856"/>
                  </a:lnTo>
                  <a:lnTo>
                    <a:pt x="425196" y="275856"/>
                  </a:lnTo>
                  <a:lnTo>
                    <a:pt x="425196" y="451104"/>
                  </a:lnTo>
                  <a:lnTo>
                    <a:pt x="432409" y="486613"/>
                  </a:lnTo>
                  <a:lnTo>
                    <a:pt x="452056" y="515683"/>
                  </a:lnTo>
                  <a:lnTo>
                    <a:pt x="481126" y="535330"/>
                  </a:lnTo>
                  <a:lnTo>
                    <a:pt x="516636" y="542544"/>
                  </a:lnTo>
                  <a:lnTo>
                    <a:pt x="6230112" y="542544"/>
                  </a:lnTo>
                  <a:lnTo>
                    <a:pt x="6265367" y="535330"/>
                  </a:lnTo>
                  <a:lnTo>
                    <a:pt x="6293929" y="515683"/>
                  </a:lnTo>
                  <a:lnTo>
                    <a:pt x="6313043" y="486613"/>
                  </a:lnTo>
                  <a:lnTo>
                    <a:pt x="6320028" y="451104"/>
                  </a:lnTo>
                  <a:lnTo>
                    <a:pt x="6320028" y="275856"/>
                  </a:lnTo>
                  <a:lnTo>
                    <a:pt x="8421624" y="275856"/>
                  </a:lnTo>
                  <a:lnTo>
                    <a:pt x="8421624" y="266700"/>
                  </a:lnTo>
                  <a:lnTo>
                    <a:pt x="6320028" y="266700"/>
                  </a:lnTo>
                  <a:lnTo>
                    <a:pt x="6320028" y="89916"/>
                  </a:lnTo>
                  <a:lnTo>
                    <a:pt x="6313043" y="54660"/>
                  </a:lnTo>
                  <a:lnTo>
                    <a:pt x="6293929" y="26098"/>
                  </a:lnTo>
                  <a:lnTo>
                    <a:pt x="6265367" y="6985"/>
                  </a:lnTo>
                  <a:lnTo>
                    <a:pt x="6230112" y="0"/>
                  </a:lnTo>
                  <a:lnTo>
                    <a:pt x="516636" y="0"/>
                  </a:lnTo>
                  <a:lnTo>
                    <a:pt x="481126" y="6985"/>
                  </a:lnTo>
                  <a:lnTo>
                    <a:pt x="452056" y="26098"/>
                  </a:lnTo>
                  <a:lnTo>
                    <a:pt x="432409" y="54660"/>
                  </a:lnTo>
                  <a:lnTo>
                    <a:pt x="425196" y="89916"/>
                  </a:lnTo>
                  <a:lnTo>
                    <a:pt x="425196" y="266700"/>
                  </a:lnTo>
                  <a:lnTo>
                    <a:pt x="0" y="266700"/>
                  </a:lnTo>
                  <a:lnTo>
                    <a:pt x="0" y="739152"/>
                  </a:lnTo>
                  <a:lnTo>
                    <a:pt x="8430768" y="739152"/>
                  </a:lnTo>
                  <a:lnTo>
                    <a:pt x="8430768" y="734580"/>
                  </a:lnTo>
                  <a:lnTo>
                    <a:pt x="8430768" y="730008"/>
                  </a:lnTo>
                  <a:lnTo>
                    <a:pt x="8430768" y="275856"/>
                  </a:lnTo>
                  <a:lnTo>
                    <a:pt x="8430768" y="271284"/>
                  </a:lnTo>
                  <a:lnTo>
                    <a:pt x="8430768" y="26670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79220" y="5867400"/>
              <a:ext cx="5904230" cy="551815"/>
            </a:xfrm>
            <a:custGeom>
              <a:avLst/>
              <a:gdLst/>
              <a:ahLst/>
              <a:cxnLst/>
              <a:rect l="l" t="t" r="r" b="b"/>
              <a:pathLst>
                <a:path w="5904230" h="551814">
                  <a:moveTo>
                    <a:pt x="5809488" y="551688"/>
                  </a:moveTo>
                  <a:lnTo>
                    <a:pt x="94488" y="551688"/>
                  </a:lnTo>
                  <a:lnTo>
                    <a:pt x="67056" y="547116"/>
                  </a:lnTo>
                  <a:lnTo>
                    <a:pt x="57912" y="544068"/>
                  </a:lnTo>
                  <a:lnTo>
                    <a:pt x="42672" y="534924"/>
                  </a:lnTo>
                  <a:lnTo>
                    <a:pt x="35052" y="528828"/>
                  </a:lnTo>
                  <a:lnTo>
                    <a:pt x="28956" y="522732"/>
                  </a:lnTo>
                  <a:lnTo>
                    <a:pt x="21336" y="516636"/>
                  </a:lnTo>
                  <a:lnTo>
                    <a:pt x="7620" y="493776"/>
                  </a:lnTo>
                  <a:lnTo>
                    <a:pt x="1524" y="475488"/>
                  </a:lnTo>
                  <a:lnTo>
                    <a:pt x="1524" y="466344"/>
                  </a:lnTo>
                  <a:lnTo>
                    <a:pt x="0" y="455676"/>
                  </a:lnTo>
                  <a:lnTo>
                    <a:pt x="0" y="94488"/>
                  </a:lnTo>
                  <a:lnTo>
                    <a:pt x="1524" y="85344"/>
                  </a:lnTo>
                  <a:lnTo>
                    <a:pt x="1524" y="74676"/>
                  </a:lnTo>
                  <a:lnTo>
                    <a:pt x="21336" y="33528"/>
                  </a:lnTo>
                  <a:lnTo>
                    <a:pt x="28956" y="27432"/>
                  </a:lnTo>
                  <a:lnTo>
                    <a:pt x="35052" y="21336"/>
                  </a:lnTo>
                  <a:lnTo>
                    <a:pt x="42672" y="15240"/>
                  </a:lnTo>
                  <a:lnTo>
                    <a:pt x="50292" y="10668"/>
                  </a:lnTo>
                  <a:lnTo>
                    <a:pt x="57912" y="7620"/>
                  </a:lnTo>
                  <a:lnTo>
                    <a:pt x="67056" y="3048"/>
                  </a:lnTo>
                  <a:lnTo>
                    <a:pt x="85344" y="0"/>
                  </a:lnTo>
                  <a:lnTo>
                    <a:pt x="5818632" y="0"/>
                  </a:lnTo>
                  <a:lnTo>
                    <a:pt x="5829300" y="1524"/>
                  </a:lnTo>
                  <a:lnTo>
                    <a:pt x="5838444" y="3048"/>
                  </a:lnTo>
                  <a:lnTo>
                    <a:pt x="5846064" y="7620"/>
                  </a:lnTo>
                  <a:lnTo>
                    <a:pt x="5850636" y="9144"/>
                  </a:lnTo>
                  <a:lnTo>
                    <a:pt x="86868" y="9144"/>
                  </a:lnTo>
                  <a:lnTo>
                    <a:pt x="77724" y="10668"/>
                  </a:lnTo>
                  <a:lnTo>
                    <a:pt x="70104" y="12192"/>
                  </a:lnTo>
                  <a:lnTo>
                    <a:pt x="60960" y="15240"/>
                  </a:lnTo>
                  <a:lnTo>
                    <a:pt x="62484" y="15240"/>
                  </a:lnTo>
                  <a:lnTo>
                    <a:pt x="53340" y="18288"/>
                  </a:lnTo>
                  <a:lnTo>
                    <a:pt x="54864" y="18288"/>
                  </a:lnTo>
                  <a:lnTo>
                    <a:pt x="47244" y="22860"/>
                  </a:lnTo>
                  <a:lnTo>
                    <a:pt x="41148" y="27432"/>
                  </a:lnTo>
                  <a:lnTo>
                    <a:pt x="28956" y="39624"/>
                  </a:lnTo>
                  <a:lnTo>
                    <a:pt x="25298" y="45720"/>
                  </a:lnTo>
                  <a:lnTo>
                    <a:pt x="24384" y="45720"/>
                  </a:lnTo>
                  <a:lnTo>
                    <a:pt x="19812" y="53340"/>
                  </a:lnTo>
                  <a:lnTo>
                    <a:pt x="13716" y="68580"/>
                  </a:lnTo>
                  <a:lnTo>
                    <a:pt x="11176" y="76200"/>
                  </a:lnTo>
                  <a:lnTo>
                    <a:pt x="10668" y="76200"/>
                  </a:lnTo>
                  <a:lnTo>
                    <a:pt x="9144" y="85344"/>
                  </a:lnTo>
                  <a:lnTo>
                    <a:pt x="9144" y="464820"/>
                  </a:lnTo>
                  <a:lnTo>
                    <a:pt x="24384" y="504444"/>
                  </a:lnTo>
                  <a:lnTo>
                    <a:pt x="54864" y="531876"/>
                  </a:lnTo>
                  <a:lnTo>
                    <a:pt x="53340" y="531876"/>
                  </a:lnTo>
                  <a:lnTo>
                    <a:pt x="62484" y="534924"/>
                  </a:lnTo>
                  <a:lnTo>
                    <a:pt x="60960" y="534924"/>
                  </a:lnTo>
                  <a:lnTo>
                    <a:pt x="70104" y="537972"/>
                  </a:lnTo>
                  <a:lnTo>
                    <a:pt x="77724" y="541020"/>
                  </a:lnTo>
                  <a:lnTo>
                    <a:pt x="86868" y="542544"/>
                  </a:lnTo>
                  <a:lnTo>
                    <a:pt x="5849112" y="542544"/>
                  </a:lnTo>
                  <a:lnTo>
                    <a:pt x="5846064" y="544068"/>
                  </a:lnTo>
                  <a:lnTo>
                    <a:pt x="5838444" y="547116"/>
                  </a:lnTo>
                  <a:lnTo>
                    <a:pt x="5829300" y="548640"/>
                  </a:lnTo>
                  <a:lnTo>
                    <a:pt x="5818632" y="550164"/>
                  </a:lnTo>
                  <a:lnTo>
                    <a:pt x="5809488" y="551688"/>
                  </a:lnTo>
                  <a:close/>
                </a:path>
                <a:path w="5904230" h="551814">
                  <a:moveTo>
                    <a:pt x="5881116" y="47244"/>
                  </a:moveTo>
                  <a:lnTo>
                    <a:pt x="5875020" y="39624"/>
                  </a:lnTo>
                  <a:lnTo>
                    <a:pt x="5876544" y="39624"/>
                  </a:lnTo>
                  <a:lnTo>
                    <a:pt x="5864352" y="27432"/>
                  </a:lnTo>
                  <a:lnTo>
                    <a:pt x="5856732" y="22860"/>
                  </a:lnTo>
                  <a:lnTo>
                    <a:pt x="5858256" y="22860"/>
                  </a:lnTo>
                  <a:lnTo>
                    <a:pt x="5850636" y="18288"/>
                  </a:lnTo>
                  <a:lnTo>
                    <a:pt x="5835396" y="12192"/>
                  </a:lnTo>
                  <a:lnTo>
                    <a:pt x="5826252" y="10668"/>
                  </a:lnTo>
                  <a:lnTo>
                    <a:pt x="5827776" y="10668"/>
                  </a:lnTo>
                  <a:lnTo>
                    <a:pt x="5818632" y="9144"/>
                  </a:lnTo>
                  <a:lnTo>
                    <a:pt x="5850636" y="9144"/>
                  </a:lnTo>
                  <a:lnTo>
                    <a:pt x="5882640" y="33528"/>
                  </a:lnTo>
                  <a:lnTo>
                    <a:pt x="5891479" y="45720"/>
                  </a:lnTo>
                  <a:lnTo>
                    <a:pt x="5881116" y="45720"/>
                  </a:lnTo>
                  <a:lnTo>
                    <a:pt x="5881116" y="47244"/>
                  </a:lnTo>
                  <a:close/>
                </a:path>
                <a:path w="5904230" h="551814">
                  <a:moveTo>
                    <a:pt x="24384" y="47244"/>
                  </a:moveTo>
                  <a:lnTo>
                    <a:pt x="24384" y="45720"/>
                  </a:lnTo>
                  <a:lnTo>
                    <a:pt x="25298" y="45720"/>
                  </a:lnTo>
                  <a:lnTo>
                    <a:pt x="24384" y="47244"/>
                  </a:lnTo>
                  <a:close/>
                </a:path>
                <a:path w="5904230" h="551814">
                  <a:moveTo>
                    <a:pt x="5893308" y="77724"/>
                  </a:moveTo>
                  <a:lnTo>
                    <a:pt x="5891784" y="68580"/>
                  </a:lnTo>
                  <a:lnTo>
                    <a:pt x="5888736" y="60960"/>
                  </a:lnTo>
                  <a:lnTo>
                    <a:pt x="5884164" y="53340"/>
                  </a:lnTo>
                  <a:lnTo>
                    <a:pt x="5885688" y="53340"/>
                  </a:lnTo>
                  <a:lnTo>
                    <a:pt x="5881116" y="45720"/>
                  </a:lnTo>
                  <a:lnTo>
                    <a:pt x="5891479" y="45720"/>
                  </a:lnTo>
                  <a:lnTo>
                    <a:pt x="5893308" y="48768"/>
                  </a:lnTo>
                  <a:lnTo>
                    <a:pt x="5896356" y="57912"/>
                  </a:lnTo>
                  <a:lnTo>
                    <a:pt x="5899404" y="65532"/>
                  </a:lnTo>
                  <a:lnTo>
                    <a:pt x="5902452" y="74676"/>
                  </a:lnTo>
                  <a:lnTo>
                    <a:pt x="5902669" y="76200"/>
                  </a:lnTo>
                  <a:lnTo>
                    <a:pt x="5893308" y="76200"/>
                  </a:lnTo>
                  <a:lnTo>
                    <a:pt x="5893308" y="77724"/>
                  </a:lnTo>
                  <a:close/>
                </a:path>
                <a:path w="5904230" h="551814">
                  <a:moveTo>
                    <a:pt x="10668" y="77724"/>
                  </a:moveTo>
                  <a:lnTo>
                    <a:pt x="10668" y="76200"/>
                  </a:lnTo>
                  <a:lnTo>
                    <a:pt x="11176" y="76200"/>
                  </a:lnTo>
                  <a:lnTo>
                    <a:pt x="10668" y="77724"/>
                  </a:lnTo>
                  <a:close/>
                </a:path>
                <a:path w="5904230" h="551814">
                  <a:moveTo>
                    <a:pt x="5849112" y="542544"/>
                  </a:moveTo>
                  <a:lnTo>
                    <a:pt x="5818632" y="542544"/>
                  </a:lnTo>
                  <a:lnTo>
                    <a:pt x="5827776" y="541020"/>
                  </a:lnTo>
                  <a:lnTo>
                    <a:pt x="5826252" y="541020"/>
                  </a:lnTo>
                  <a:lnTo>
                    <a:pt x="5835396" y="537972"/>
                  </a:lnTo>
                  <a:lnTo>
                    <a:pt x="5850636" y="531876"/>
                  </a:lnTo>
                  <a:lnTo>
                    <a:pt x="5858256" y="527304"/>
                  </a:lnTo>
                  <a:lnTo>
                    <a:pt x="5856732" y="527304"/>
                  </a:lnTo>
                  <a:lnTo>
                    <a:pt x="5864352" y="522732"/>
                  </a:lnTo>
                  <a:lnTo>
                    <a:pt x="5876544" y="510540"/>
                  </a:lnTo>
                  <a:lnTo>
                    <a:pt x="5875020" y="510540"/>
                  </a:lnTo>
                  <a:lnTo>
                    <a:pt x="5881116" y="504444"/>
                  </a:lnTo>
                  <a:lnTo>
                    <a:pt x="5885688" y="496824"/>
                  </a:lnTo>
                  <a:lnTo>
                    <a:pt x="5891784" y="481584"/>
                  </a:lnTo>
                  <a:lnTo>
                    <a:pt x="5893308" y="473964"/>
                  </a:lnTo>
                  <a:lnTo>
                    <a:pt x="5894832" y="464820"/>
                  </a:lnTo>
                  <a:lnTo>
                    <a:pt x="5894832" y="85344"/>
                  </a:lnTo>
                  <a:lnTo>
                    <a:pt x="5893308" y="76200"/>
                  </a:lnTo>
                  <a:lnTo>
                    <a:pt x="5902669" y="76200"/>
                  </a:lnTo>
                  <a:lnTo>
                    <a:pt x="5903976" y="85344"/>
                  </a:lnTo>
                  <a:lnTo>
                    <a:pt x="5903976" y="466344"/>
                  </a:lnTo>
                  <a:lnTo>
                    <a:pt x="5888736" y="509016"/>
                  </a:lnTo>
                  <a:lnTo>
                    <a:pt x="5855208" y="539496"/>
                  </a:lnTo>
                  <a:lnTo>
                    <a:pt x="5849112" y="542544"/>
                  </a:lnTo>
                  <a:close/>
                </a:path>
                <a:path w="5904230" h="551814">
                  <a:moveTo>
                    <a:pt x="96012" y="542544"/>
                  </a:moveTo>
                  <a:lnTo>
                    <a:pt x="86868" y="542544"/>
                  </a:lnTo>
                  <a:lnTo>
                    <a:pt x="86868" y="541020"/>
                  </a:lnTo>
                  <a:lnTo>
                    <a:pt x="96012" y="542544"/>
                  </a:lnTo>
                  <a:close/>
                </a:path>
                <a:path w="5904230" h="551814">
                  <a:moveTo>
                    <a:pt x="5818632" y="542544"/>
                  </a:moveTo>
                  <a:lnTo>
                    <a:pt x="5809488" y="542544"/>
                  </a:lnTo>
                  <a:lnTo>
                    <a:pt x="5818632" y="541020"/>
                  </a:lnTo>
                  <a:lnTo>
                    <a:pt x="5818632" y="5425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19503" y="1870935"/>
            <a:ext cx="5344795" cy="4401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sz="2550" spc="-5" dirty="0">
                <a:latin typeface="Arial"/>
                <a:cs typeface="Arial"/>
              </a:rPr>
              <a:t>ИС</a:t>
            </a:r>
            <a:r>
              <a:rPr sz="2550" spc="-10" dirty="0">
                <a:latin typeface="Arial"/>
                <a:cs typeface="Arial"/>
              </a:rPr>
              <a:t> </a:t>
            </a:r>
            <a:r>
              <a:rPr sz="2550" spc="-100" dirty="0">
                <a:latin typeface="Arial"/>
                <a:cs typeface="Arial"/>
              </a:rPr>
              <a:t>ГА</a:t>
            </a:r>
            <a:endParaRPr sz="2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 marL="22860" indent="-1905">
              <a:lnSpc>
                <a:spcPct val="100000"/>
              </a:lnSpc>
              <a:spcBef>
                <a:spcPts val="2320"/>
              </a:spcBef>
            </a:pPr>
            <a:r>
              <a:rPr sz="1950" b="1" spc="10" dirty="0">
                <a:latin typeface="Arial"/>
                <a:cs typeface="Arial"/>
              </a:rPr>
              <a:t>Модуль </a:t>
            </a:r>
            <a:r>
              <a:rPr sz="1950" b="1" spc="15" dirty="0">
                <a:latin typeface="Arial"/>
                <a:cs typeface="Arial"/>
              </a:rPr>
              <a:t>«Аккредитационный</a:t>
            </a:r>
            <a:r>
              <a:rPr sz="1950" b="1" spc="-75" dirty="0">
                <a:latin typeface="Arial"/>
                <a:cs typeface="Arial"/>
              </a:rPr>
              <a:t> </a:t>
            </a:r>
            <a:r>
              <a:rPr sz="1950" b="1" spc="10" dirty="0">
                <a:latin typeface="Arial"/>
                <a:cs typeface="Arial"/>
              </a:rPr>
              <a:t>мониторинг»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Arial"/>
              <a:cs typeface="Arial"/>
            </a:endParaRPr>
          </a:p>
          <a:p>
            <a:pPr marL="22860" marR="61594">
              <a:lnSpc>
                <a:spcPts val="2039"/>
              </a:lnSpc>
            </a:pPr>
            <a:r>
              <a:rPr sz="1950" b="1" dirty="0">
                <a:latin typeface="Arial"/>
                <a:cs typeface="Arial"/>
              </a:rPr>
              <a:t>Ввод </a:t>
            </a:r>
            <a:r>
              <a:rPr sz="1950" b="1" spc="15" dirty="0">
                <a:latin typeface="Arial"/>
                <a:cs typeface="Arial"/>
              </a:rPr>
              <a:t>первичных данных </a:t>
            </a:r>
            <a:r>
              <a:rPr sz="1950" b="1" dirty="0">
                <a:latin typeface="Arial"/>
                <a:cs typeface="Arial"/>
              </a:rPr>
              <a:t>осуществляется  </a:t>
            </a:r>
            <a:r>
              <a:rPr sz="1950" b="1" spc="10" dirty="0">
                <a:latin typeface="Arial"/>
                <a:cs typeface="Arial"/>
              </a:rPr>
              <a:t>образовательной</a:t>
            </a:r>
            <a:r>
              <a:rPr sz="1950" b="1" spc="-5" dirty="0">
                <a:latin typeface="Arial"/>
                <a:cs typeface="Arial"/>
              </a:rPr>
              <a:t> </a:t>
            </a:r>
            <a:r>
              <a:rPr sz="1950" b="1" spc="10" dirty="0">
                <a:latin typeface="Arial"/>
                <a:cs typeface="Arial"/>
              </a:rPr>
              <a:t>организацией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5"/>
              </a:spcBef>
            </a:pPr>
            <a:r>
              <a:rPr sz="1950" b="1" spc="10" dirty="0">
                <a:latin typeface="Arial"/>
                <a:cs typeface="Arial"/>
              </a:rPr>
              <a:t>Частичная </a:t>
            </a:r>
            <a:r>
              <a:rPr sz="1950" b="1" spc="5" dirty="0">
                <a:latin typeface="Arial"/>
                <a:cs typeface="Arial"/>
              </a:rPr>
              <a:t>предзагрузка</a:t>
            </a:r>
            <a:r>
              <a:rPr sz="1950" b="1" spc="15" dirty="0">
                <a:latin typeface="Arial"/>
                <a:cs typeface="Arial"/>
              </a:rPr>
              <a:t> данных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10" dirty="0">
                <a:latin typeface="Arial"/>
                <a:cs typeface="Arial"/>
              </a:rPr>
              <a:t>Выгрузка </a:t>
            </a:r>
            <a:r>
              <a:rPr sz="1800" b="1" spc="-5" dirty="0">
                <a:latin typeface="Arial"/>
                <a:cs typeface="Arial"/>
              </a:rPr>
              <a:t>отчета </a:t>
            </a:r>
            <a:r>
              <a:rPr sz="1800" b="1" spc="15" dirty="0">
                <a:latin typeface="Arial"/>
                <a:cs typeface="Arial"/>
              </a:rPr>
              <a:t>по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ООП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278701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0" dirty="0"/>
              <a:t>СБОР</a:t>
            </a:r>
            <a:r>
              <a:rPr spc="-75" dirty="0"/>
              <a:t> </a:t>
            </a:r>
            <a:r>
              <a:rPr spc="15" dirty="0"/>
              <a:t>ДАННЫХ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8490" y="465854"/>
            <a:ext cx="302260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0" dirty="0"/>
              <a:t>ОБЩАЯ</a:t>
            </a:r>
            <a:r>
              <a:rPr spc="-105" dirty="0"/>
              <a:t> </a:t>
            </a:r>
            <a:r>
              <a:rPr spc="25" dirty="0"/>
              <a:t>ЛОГИКА</a:t>
            </a:r>
          </a:p>
        </p:txBody>
      </p:sp>
      <p:sp>
        <p:nvSpPr>
          <p:cNvPr id="4" name="object 4"/>
          <p:cNvSpPr/>
          <p:nvPr/>
        </p:nvSpPr>
        <p:spPr>
          <a:xfrm>
            <a:off x="397763" y="2048256"/>
            <a:ext cx="9220199" cy="3663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7082" y="3725696"/>
            <a:ext cx="1033780" cy="2870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38125" marR="5080" indent="-226060">
              <a:lnSpc>
                <a:spcPts val="950"/>
              </a:lnSpc>
              <a:spcBef>
                <a:spcPts val="265"/>
              </a:spcBef>
            </a:pPr>
            <a:r>
              <a:rPr sz="900" b="1" spc="-5" dirty="0">
                <a:latin typeface="Arial"/>
                <a:cs typeface="Arial"/>
              </a:rPr>
              <a:t>ВХОД </a:t>
            </a:r>
            <a:r>
              <a:rPr sz="900" b="1" spc="15" dirty="0">
                <a:latin typeface="Arial"/>
                <a:cs typeface="Arial"/>
              </a:rPr>
              <a:t>В</a:t>
            </a:r>
            <a:r>
              <a:rPr sz="900" b="1" spc="-90" dirty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ЛИЧНЫЙ  </a:t>
            </a:r>
            <a:r>
              <a:rPr sz="900" b="1" spc="5" dirty="0">
                <a:latin typeface="Arial"/>
                <a:cs typeface="Arial"/>
              </a:rPr>
              <a:t>КАБИНЕТ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28800" y="3137916"/>
            <a:ext cx="1388364" cy="1484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54787" y="3786648"/>
            <a:ext cx="1134745" cy="1663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10" dirty="0">
                <a:latin typeface="Arial"/>
                <a:cs typeface="Arial"/>
              </a:rPr>
              <a:t>ОТБОР</a:t>
            </a:r>
            <a:r>
              <a:rPr sz="900" b="1" spc="-4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ПРОГРАММ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58311" y="3137916"/>
            <a:ext cx="1385315" cy="1484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09872" y="3725696"/>
            <a:ext cx="685165" cy="2870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78105" marR="5080" indent="-66040">
              <a:lnSpc>
                <a:spcPts val="950"/>
              </a:lnSpc>
              <a:spcBef>
                <a:spcPts val="265"/>
              </a:spcBef>
            </a:pPr>
            <a:r>
              <a:rPr sz="900" b="1" spc="20" dirty="0">
                <a:latin typeface="Arial"/>
                <a:cs typeface="Arial"/>
              </a:rPr>
              <a:t>В</a:t>
            </a:r>
            <a:r>
              <a:rPr sz="900" b="1" spc="10" dirty="0">
                <a:latin typeface="Arial"/>
                <a:cs typeface="Arial"/>
              </a:rPr>
              <a:t>Н</a:t>
            </a:r>
            <a:r>
              <a:rPr sz="900" b="1" spc="15" dirty="0">
                <a:latin typeface="Arial"/>
                <a:cs typeface="Arial"/>
              </a:rPr>
              <a:t>Е</a:t>
            </a:r>
            <a:r>
              <a:rPr sz="900" b="1" spc="10" dirty="0">
                <a:latin typeface="Arial"/>
                <a:cs typeface="Arial"/>
              </a:rPr>
              <a:t>С</a:t>
            </a:r>
            <a:r>
              <a:rPr sz="900" b="1" spc="15" dirty="0">
                <a:latin typeface="Arial"/>
                <a:cs typeface="Arial"/>
              </a:rPr>
              <a:t>Е</a:t>
            </a:r>
            <a:r>
              <a:rPr sz="900" b="1" spc="10" dirty="0">
                <a:latin typeface="Arial"/>
                <a:cs typeface="Arial"/>
              </a:rPr>
              <a:t>НИЕ  ДАННЫХ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87823" y="3137916"/>
            <a:ext cx="1385315" cy="14843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70243" y="3615114"/>
            <a:ext cx="1024255" cy="48133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4"/>
              </a:spcBef>
            </a:pPr>
            <a:r>
              <a:rPr sz="900" b="1" spc="10" dirty="0">
                <a:latin typeface="Arial"/>
                <a:cs typeface="Arial"/>
              </a:rPr>
              <a:t>ПРЕДПРОСМОТР</a:t>
            </a:r>
            <a:endParaRPr sz="900">
              <a:latin typeface="Arial"/>
              <a:cs typeface="Arial"/>
            </a:endParaRPr>
          </a:p>
          <a:p>
            <a:pPr marL="123825" marR="116205" algn="ctr">
              <a:lnSpc>
                <a:spcPts val="950"/>
              </a:lnSpc>
              <a:spcBef>
                <a:spcPts val="380"/>
              </a:spcBef>
            </a:pPr>
            <a:r>
              <a:rPr sz="900" b="1" spc="20" dirty="0">
                <a:latin typeface="Arial"/>
                <a:cs typeface="Arial"/>
              </a:rPr>
              <a:t>В</a:t>
            </a:r>
            <a:r>
              <a:rPr sz="900" b="1" spc="10" dirty="0">
                <a:latin typeface="Arial"/>
                <a:cs typeface="Arial"/>
              </a:rPr>
              <a:t>Н</a:t>
            </a:r>
            <a:r>
              <a:rPr sz="900" b="1" spc="15" dirty="0">
                <a:latin typeface="Arial"/>
                <a:cs typeface="Arial"/>
              </a:rPr>
              <a:t>Е</a:t>
            </a:r>
            <a:r>
              <a:rPr sz="900" b="1" spc="10" dirty="0">
                <a:latin typeface="Arial"/>
                <a:cs typeface="Arial"/>
              </a:rPr>
              <a:t>С</a:t>
            </a:r>
            <a:r>
              <a:rPr sz="900" b="1" spc="15" dirty="0">
                <a:latin typeface="Arial"/>
                <a:cs typeface="Arial"/>
              </a:rPr>
              <a:t>Е</a:t>
            </a:r>
            <a:r>
              <a:rPr sz="900" b="1" spc="10" dirty="0">
                <a:latin typeface="Arial"/>
                <a:cs typeface="Arial"/>
              </a:rPr>
              <a:t>Н</a:t>
            </a:r>
            <a:r>
              <a:rPr sz="900" b="1" spc="20" dirty="0">
                <a:latin typeface="Arial"/>
                <a:cs typeface="Arial"/>
              </a:rPr>
              <a:t>Н</a:t>
            </a:r>
            <a:r>
              <a:rPr sz="900" b="1" spc="10" dirty="0">
                <a:latin typeface="Arial"/>
                <a:cs typeface="Arial"/>
              </a:rPr>
              <a:t>ЫХ  ДАННЫХ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17335" y="3137916"/>
            <a:ext cx="1385315" cy="1484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57102" y="3544343"/>
            <a:ext cx="1108710" cy="6496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065" marR="5080" algn="ctr">
              <a:lnSpc>
                <a:spcPct val="88100"/>
              </a:lnSpc>
              <a:spcBef>
                <a:spcPts val="250"/>
              </a:spcBef>
            </a:pPr>
            <a:r>
              <a:rPr sz="900" b="1" spc="5" dirty="0">
                <a:latin typeface="Arial"/>
                <a:cs typeface="Arial"/>
              </a:rPr>
              <a:t>ПО</a:t>
            </a:r>
            <a:r>
              <a:rPr sz="900" b="1" spc="10" dirty="0">
                <a:latin typeface="Arial"/>
                <a:cs typeface="Arial"/>
              </a:rPr>
              <a:t>Д</a:t>
            </a:r>
            <a:r>
              <a:rPr sz="900" b="1" spc="15" dirty="0">
                <a:latin typeface="Arial"/>
                <a:cs typeface="Arial"/>
              </a:rPr>
              <a:t>Т</a:t>
            </a:r>
            <a:r>
              <a:rPr sz="900" b="1" spc="10" dirty="0">
                <a:latin typeface="Arial"/>
                <a:cs typeface="Arial"/>
              </a:rPr>
              <a:t>В</a:t>
            </a:r>
            <a:r>
              <a:rPr sz="900" b="1" spc="5" dirty="0">
                <a:latin typeface="Arial"/>
                <a:cs typeface="Arial"/>
              </a:rPr>
              <a:t>Е</a:t>
            </a:r>
            <a:r>
              <a:rPr sz="900" b="1" spc="-5" dirty="0">
                <a:latin typeface="Arial"/>
                <a:cs typeface="Arial"/>
              </a:rPr>
              <a:t>Р</a:t>
            </a:r>
            <a:r>
              <a:rPr sz="900" b="1" spc="10" dirty="0">
                <a:latin typeface="Arial"/>
                <a:cs typeface="Arial"/>
              </a:rPr>
              <a:t>ЖД</a:t>
            </a:r>
            <a:r>
              <a:rPr sz="900" b="1" spc="15" dirty="0">
                <a:latin typeface="Arial"/>
                <a:cs typeface="Arial"/>
              </a:rPr>
              <a:t>Е</a:t>
            </a:r>
            <a:r>
              <a:rPr sz="900" b="1" spc="10" dirty="0">
                <a:latin typeface="Arial"/>
                <a:cs typeface="Arial"/>
              </a:rPr>
              <a:t>НИЕ  ПОДПИЬЮ  </a:t>
            </a:r>
            <a:r>
              <a:rPr sz="900" b="1" dirty="0">
                <a:latin typeface="Arial"/>
                <a:cs typeface="Arial"/>
              </a:rPr>
              <a:t>ДИРЕКТОРА  </a:t>
            </a:r>
            <a:r>
              <a:rPr sz="900" b="1" spc="10" dirty="0">
                <a:latin typeface="Arial"/>
                <a:cs typeface="Arial"/>
              </a:rPr>
              <a:t>Д</a:t>
            </a:r>
            <a:r>
              <a:rPr sz="900" b="1" spc="15" dirty="0">
                <a:latin typeface="Arial"/>
                <a:cs typeface="Arial"/>
              </a:rPr>
              <a:t>О</a:t>
            </a:r>
            <a:r>
              <a:rPr sz="900" b="1" spc="-10" dirty="0">
                <a:latin typeface="Arial"/>
                <a:cs typeface="Arial"/>
              </a:rPr>
              <a:t>СТ</a:t>
            </a:r>
            <a:r>
              <a:rPr sz="900" b="1" spc="15" dirty="0">
                <a:latin typeface="Arial"/>
                <a:cs typeface="Arial"/>
              </a:rPr>
              <a:t>О</a:t>
            </a:r>
            <a:r>
              <a:rPr sz="900" b="1" spc="20" dirty="0">
                <a:latin typeface="Arial"/>
                <a:cs typeface="Arial"/>
              </a:rPr>
              <a:t>В</a:t>
            </a:r>
            <a:r>
              <a:rPr sz="900" b="1" spc="5" dirty="0">
                <a:latin typeface="Arial"/>
                <a:cs typeface="Arial"/>
              </a:rPr>
              <a:t>ЕР</a:t>
            </a:r>
            <a:r>
              <a:rPr sz="900" b="1" spc="20" dirty="0">
                <a:latin typeface="Arial"/>
                <a:cs typeface="Arial"/>
              </a:rPr>
              <a:t>Н</a:t>
            </a:r>
            <a:r>
              <a:rPr sz="900" b="1" spc="-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С</a:t>
            </a:r>
            <a:r>
              <a:rPr sz="900" b="1" spc="5" dirty="0">
                <a:latin typeface="Arial"/>
                <a:cs typeface="Arial"/>
              </a:rPr>
              <a:t>Т</a:t>
            </a:r>
            <a:r>
              <a:rPr sz="900" b="1" spc="10" dirty="0">
                <a:latin typeface="Arial"/>
                <a:cs typeface="Arial"/>
              </a:rPr>
              <a:t>И  </a:t>
            </a:r>
            <a:r>
              <a:rPr sz="900" b="1" spc="15" dirty="0">
                <a:latin typeface="Arial"/>
                <a:cs typeface="Arial"/>
              </a:rPr>
              <a:t>СВЕДЕНИЙ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43800" y="3137916"/>
            <a:ext cx="1388363" cy="14843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808554" y="3666247"/>
            <a:ext cx="861060" cy="4076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indent="5080" algn="ctr">
              <a:lnSpc>
                <a:spcPts val="950"/>
              </a:lnSpc>
              <a:spcBef>
                <a:spcPts val="265"/>
              </a:spcBef>
            </a:pPr>
            <a:r>
              <a:rPr sz="900" b="1" spc="-5" dirty="0">
                <a:latin typeface="Arial"/>
                <a:cs typeface="Arial"/>
              </a:rPr>
              <a:t>ОТПРАВКА  </a:t>
            </a:r>
            <a:r>
              <a:rPr sz="900" b="1" spc="5" dirty="0">
                <a:latin typeface="Arial"/>
                <a:cs typeface="Arial"/>
              </a:rPr>
              <a:t>З</a:t>
            </a:r>
            <a:r>
              <a:rPr sz="900" b="1" spc="-15" dirty="0">
                <a:latin typeface="Arial"/>
                <a:cs typeface="Arial"/>
              </a:rPr>
              <a:t>А</a:t>
            </a:r>
            <a:r>
              <a:rPr sz="900" b="1" spc="20" dirty="0">
                <a:latin typeface="Arial"/>
                <a:cs typeface="Arial"/>
              </a:rPr>
              <a:t>В</a:t>
            </a:r>
            <a:r>
              <a:rPr sz="900" b="1" spc="5" dirty="0">
                <a:latin typeface="Arial"/>
                <a:cs typeface="Arial"/>
              </a:rPr>
              <a:t>ЕР</a:t>
            </a:r>
            <a:r>
              <a:rPr sz="900" b="1" spc="15" dirty="0">
                <a:latin typeface="Arial"/>
                <a:cs typeface="Arial"/>
              </a:rPr>
              <a:t>Е</a:t>
            </a:r>
            <a:r>
              <a:rPr sz="900" b="1" spc="10" dirty="0">
                <a:latin typeface="Arial"/>
                <a:cs typeface="Arial"/>
              </a:rPr>
              <a:t>Н</a:t>
            </a:r>
            <a:r>
              <a:rPr sz="900" b="1" spc="20" dirty="0">
                <a:latin typeface="Arial"/>
                <a:cs typeface="Arial"/>
              </a:rPr>
              <a:t>Н</a:t>
            </a:r>
            <a:r>
              <a:rPr sz="900" b="1" spc="10" dirty="0">
                <a:latin typeface="Arial"/>
                <a:cs typeface="Arial"/>
              </a:rPr>
              <a:t>Ы</a:t>
            </a:r>
            <a:r>
              <a:rPr sz="900" b="1" spc="5" dirty="0">
                <a:latin typeface="Arial"/>
                <a:cs typeface="Arial"/>
              </a:rPr>
              <a:t>Х  </a:t>
            </a:r>
            <a:r>
              <a:rPr sz="900" b="1" spc="15" dirty="0">
                <a:latin typeface="Arial"/>
                <a:cs typeface="Arial"/>
              </a:rPr>
              <a:t>СВЕДЕНИЙ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73311" y="3137916"/>
            <a:ext cx="1389887" cy="14843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43557" y="3725696"/>
            <a:ext cx="1049655" cy="2870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91465" marR="5080" indent="-279400">
              <a:lnSpc>
                <a:spcPts val="950"/>
              </a:lnSpc>
              <a:spcBef>
                <a:spcPts val="265"/>
              </a:spcBef>
            </a:pPr>
            <a:r>
              <a:rPr sz="900" b="1" spc="5" dirty="0">
                <a:latin typeface="Arial"/>
                <a:cs typeface="Arial"/>
              </a:rPr>
              <a:t>Ф</a:t>
            </a:r>
            <a:r>
              <a:rPr sz="900" b="1" spc="15" dirty="0">
                <a:latin typeface="Arial"/>
                <a:cs typeface="Arial"/>
              </a:rPr>
              <a:t>О</a:t>
            </a:r>
            <a:r>
              <a:rPr sz="900" b="1" spc="-5" dirty="0">
                <a:latin typeface="Arial"/>
                <a:cs typeface="Arial"/>
              </a:rPr>
              <a:t>Р</a:t>
            </a:r>
            <a:r>
              <a:rPr sz="900" b="1" spc="35" dirty="0">
                <a:latin typeface="Arial"/>
                <a:cs typeface="Arial"/>
              </a:rPr>
              <a:t>М</a:t>
            </a:r>
            <a:r>
              <a:rPr sz="900" b="1" spc="5" dirty="0">
                <a:latin typeface="Arial"/>
                <a:cs typeface="Arial"/>
              </a:rPr>
              <a:t>И</a:t>
            </a:r>
            <a:r>
              <a:rPr sz="900" b="1" spc="-5" dirty="0">
                <a:latin typeface="Arial"/>
                <a:cs typeface="Arial"/>
              </a:rPr>
              <a:t>Р</a:t>
            </a:r>
            <a:r>
              <a:rPr sz="900" b="1" spc="15" dirty="0">
                <a:latin typeface="Arial"/>
                <a:cs typeface="Arial"/>
              </a:rPr>
              <a:t>О</a:t>
            </a:r>
            <a:r>
              <a:rPr sz="900" b="1" spc="-25" dirty="0">
                <a:latin typeface="Arial"/>
                <a:cs typeface="Arial"/>
              </a:rPr>
              <a:t>ВА</a:t>
            </a:r>
            <a:r>
              <a:rPr sz="900" b="1" spc="20" dirty="0">
                <a:latin typeface="Arial"/>
                <a:cs typeface="Arial"/>
              </a:rPr>
              <a:t>Н</a:t>
            </a:r>
            <a:r>
              <a:rPr sz="900" b="1" spc="5" dirty="0">
                <a:latin typeface="Arial"/>
                <a:cs typeface="Arial"/>
              </a:rPr>
              <a:t>ИЕ  </a:t>
            </a:r>
            <a:r>
              <a:rPr sz="900" b="1" dirty="0">
                <a:latin typeface="Arial"/>
                <a:cs typeface="Arial"/>
              </a:rPr>
              <a:t>ОТЧЕТА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8147" y="6420118"/>
            <a:ext cx="9326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Подпись 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директора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–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персональная </a:t>
            </a:r>
            <a:r>
              <a:rPr sz="1800" b="1" spc="-20" dirty="0">
                <a:solidFill>
                  <a:srgbClr val="BF0000"/>
                </a:solidFill>
                <a:latin typeface="Arial"/>
                <a:cs typeface="Arial"/>
              </a:rPr>
              <a:t>ответственность 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за </a:t>
            </a:r>
            <a:r>
              <a:rPr sz="1800" b="1" spc="-15" dirty="0">
                <a:solidFill>
                  <a:srgbClr val="BF0000"/>
                </a:solidFill>
                <a:latin typeface="Arial"/>
                <a:cs typeface="Arial"/>
              </a:rPr>
              <a:t>достоверность</a:t>
            </a:r>
            <a:r>
              <a:rPr sz="1800" b="1" spc="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сведений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936235" y="4544567"/>
            <a:ext cx="891540" cy="1074420"/>
            <a:chOff x="4936235" y="4544567"/>
            <a:chExt cx="891540" cy="1074420"/>
          </a:xfrm>
        </p:grpSpPr>
        <p:sp>
          <p:nvSpPr>
            <p:cNvPr id="20" name="object 20"/>
            <p:cNvSpPr/>
            <p:nvPr/>
          </p:nvSpPr>
          <p:spPr>
            <a:xfrm>
              <a:off x="4949951" y="4558283"/>
              <a:ext cx="864235" cy="1047115"/>
            </a:xfrm>
            <a:custGeom>
              <a:avLst/>
              <a:gdLst/>
              <a:ahLst/>
              <a:cxnLst/>
              <a:rect l="l" t="t" r="r" b="b"/>
              <a:pathLst>
                <a:path w="864235" h="1047114">
                  <a:moveTo>
                    <a:pt x="864107" y="1046988"/>
                  </a:moveTo>
                  <a:lnTo>
                    <a:pt x="0" y="1046988"/>
                  </a:lnTo>
                  <a:lnTo>
                    <a:pt x="0" y="0"/>
                  </a:lnTo>
                  <a:lnTo>
                    <a:pt x="864107" y="0"/>
                  </a:lnTo>
                  <a:lnTo>
                    <a:pt x="864107" y="1046988"/>
                  </a:lnTo>
                  <a:close/>
                </a:path>
              </a:pathLst>
            </a:custGeom>
            <a:solidFill>
              <a:srgbClr val="CDCD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36235" y="4544567"/>
              <a:ext cx="891540" cy="1074420"/>
            </a:xfrm>
            <a:custGeom>
              <a:avLst/>
              <a:gdLst/>
              <a:ahLst/>
              <a:cxnLst/>
              <a:rect l="l" t="t" r="r" b="b"/>
              <a:pathLst>
                <a:path w="891539" h="1074420">
                  <a:moveTo>
                    <a:pt x="891540" y="1074420"/>
                  </a:moveTo>
                  <a:lnTo>
                    <a:pt x="0" y="1074420"/>
                  </a:lnTo>
                  <a:lnTo>
                    <a:pt x="0" y="0"/>
                  </a:lnTo>
                  <a:lnTo>
                    <a:pt x="891540" y="0"/>
                  </a:lnTo>
                  <a:lnTo>
                    <a:pt x="891540" y="13716"/>
                  </a:lnTo>
                  <a:lnTo>
                    <a:pt x="27432" y="13716"/>
                  </a:lnTo>
                  <a:lnTo>
                    <a:pt x="13716" y="27432"/>
                  </a:lnTo>
                  <a:lnTo>
                    <a:pt x="27432" y="27432"/>
                  </a:lnTo>
                  <a:lnTo>
                    <a:pt x="27432" y="1046988"/>
                  </a:lnTo>
                  <a:lnTo>
                    <a:pt x="13716" y="1046988"/>
                  </a:lnTo>
                  <a:lnTo>
                    <a:pt x="27432" y="1060704"/>
                  </a:lnTo>
                  <a:lnTo>
                    <a:pt x="891540" y="1060704"/>
                  </a:lnTo>
                  <a:lnTo>
                    <a:pt x="891540" y="1074420"/>
                  </a:lnTo>
                  <a:close/>
                </a:path>
                <a:path w="891539" h="1074420">
                  <a:moveTo>
                    <a:pt x="27432" y="27432"/>
                  </a:moveTo>
                  <a:lnTo>
                    <a:pt x="13716" y="27432"/>
                  </a:lnTo>
                  <a:lnTo>
                    <a:pt x="27432" y="13716"/>
                  </a:lnTo>
                  <a:lnTo>
                    <a:pt x="27432" y="27432"/>
                  </a:lnTo>
                  <a:close/>
                </a:path>
                <a:path w="891539" h="1074420">
                  <a:moveTo>
                    <a:pt x="864108" y="27432"/>
                  </a:moveTo>
                  <a:lnTo>
                    <a:pt x="27432" y="27432"/>
                  </a:lnTo>
                  <a:lnTo>
                    <a:pt x="27432" y="13716"/>
                  </a:lnTo>
                  <a:lnTo>
                    <a:pt x="864108" y="13716"/>
                  </a:lnTo>
                  <a:lnTo>
                    <a:pt x="864108" y="27432"/>
                  </a:lnTo>
                  <a:close/>
                </a:path>
                <a:path w="891539" h="1074420">
                  <a:moveTo>
                    <a:pt x="864108" y="1060704"/>
                  </a:moveTo>
                  <a:lnTo>
                    <a:pt x="864108" y="13716"/>
                  </a:lnTo>
                  <a:lnTo>
                    <a:pt x="877824" y="27432"/>
                  </a:lnTo>
                  <a:lnTo>
                    <a:pt x="891540" y="27432"/>
                  </a:lnTo>
                  <a:lnTo>
                    <a:pt x="891540" y="1046988"/>
                  </a:lnTo>
                  <a:lnTo>
                    <a:pt x="877824" y="1046988"/>
                  </a:lnTo>
                  <a:lnTo>
                    <a:pt x="864108" y="1060704"/>
                  </a:lnTo>
                  <a:close/>
                </a:path>
                <a:path w="891539" h="1074420">
                  <a:moveTo>
                    <a:pt x="891540" y="27432"/>
                  </a:moveTo>
                  <a:lnTo>
                    <a:pt x="877824" y="27432"/>
                  </a:lnTo>
                  <a:lnTo>
                    <a:pt x="864108" y="13716"/>
                  </a:lnTo>
                  <a:lnTo>
                    <a:pt x="891540" y="13716"/>
                  </a:lnTo>
                  <a:lnTo>
                    <a:pt x="891540" y="27432"/>
                  </a:lnTo>
                  <a:close/>
                </a:path>
                <a:path w="891539" h="1074420">
                  <a:moveTo>
                    <a:pt x="27432" y="1060704"/>
                  </a:moveTo>
                  <a:lnTo>
                    <a:pt x="13716" y="1046988"/>
                  </a:lnTo>
                  <a:lnTo>
                    <a:pt x="27432" y="1046988"/>
                  </a:lnTo>
                  <a:lnTo>
                    <a:pt x="27432" y="1060704"/>
                  </a:lnTo>
                  <a:close/>
                </a:path>
                <a:path w="891539" h="1074420">
                  <a:moveTo>
                    <a:pt x="864108" y="1060704"/>
                  </a:moveTo>
                  <a:lnTo>
                    <a:pt x="27432" y="1060704"/>
                  </a:lnTo>
                  <a:lnTo>
                    <a:pt x="27432" y="1046988"/>
                  </a:lnTo>
                  <a:lnTo>
                    <a:pt x="864108" y="1046988"/>
                  </a:lnTo>
                  <a:lnTo>
                    <a:pt x="864108" y="1060704"/>
                  </a:lnTo>
                  <a:close/>
                </a:path>
                <a:path w="891539" h="1074420">
                  <a:moveTo>
                    <a:pt x="891540" y="1060704"/>
                  </a:moveTo>
                  <a:lnTo>
                    <a:pt x="864108" y="1060704"/>
                  </a:lnTo>
                  <a:lnTo>
                    <a:pt x="877824" y="1046988"/>
                  </a:lnTo>
                  <a:lnTo>
                    <a:pt x="891540" y="1046988"/>
                  </a:lnTo>
                  <a:lnTo>
                    <a:pt x="891540" y="10607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949952" y="4558284"/>
            <a:ext cx="864235" cy="1047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90805" marR="85090" indent="5715">
              <a:lnSpc>
                <a:spcPct val="102699"/>
              </a:lnSpc>
            </a:pPr>
            <a:r>
              <a:rPr sz="1100" b="1" spc="15" dirty="0">
                <a:latin typeface="Arial"/>
                <a:cs typeface="Arial"/>
              </a:rPr>
              <a:t>Вы</a:t>
            </a:r>
            <a:r>
              <a:rPr sz="1100" b="1" spc="10" dirty="0">
                <a:latin typeface="Arial"/>
                <a:cs typeface="Arial"/>
              </a:rPr>
              <a:t>г</a:t>
            </a:r>
            <a:r>
              <a:rPr sz="1100" b="1" dirty="0">
                <a:latin typeface="Arial"/>
                <a:cs typeface="Arial"/>
              </a:rPr>
              <a:t>р</a:t>
            </a:r>
            <a:r>
              <a:rPr sz="1100" b="1" spc="-15" dirty="0">
                <a:latin typeface="Arial"/>
                <a:cs typeface="Arial"/>
              </a:rPr>
              <a:t>у</a:t>
            </a:r>
            <a:r>
              <a:rPr sz="1100" b="1" spc="10" dirty="0">
                <a:latin typeface="Arial"/>
                <a:cs typeface="Arial"/>
              </a:rPr>
              <a:t>з</a:t>
            </a:r>
            <a:r>
              <a:rPr sz="1100" b="1" spc="5" dirty="0">
                <a:latin typeface="Arial"/>
                <a:cs typeface="Arial"/>
              </a:rPr>
              <a:t>к</a:t>
            </a:r>
            <a:r>
              <a:rPr sz="1100" b="1" spc="10" dirty="0">
                <a:latin typeface="Arial"/>
                <a:cs typeface="Arial"/>
              </a:rPr>
              <a:t>а  </a:t>
            </a:r>
            <a:r>
              <a:rPr sz="1100" b="1" spc="5" dirty="0">
                <a:latin typeface="Arial"/>
                <a:cs typeface="Arial"/>
              </a:rPr>
              <a:t>све</a:t>
            </a:r>
            <a:r>
              <a:rPr sz="1100" b="1" spc="20" dirty="0">
                <a:latin typeface="Arial"/>
                <a:cs typeface="Arial"/>
              </a:rPr>
              <a:t>д</a:t>
            </a:r>
            <a:r>
              <a:rPr sz="1100" b="1" spc="5" dirty="0">
                <a:latin typeface="Arial"/>
                <a:cs typeface="Arial"/>
              </a:rPr>
              <a:t>е</a:t>
            </a:r>
            <a:r>
              <a:rPr sz="1100" b="1" spc="20" dirty="0">
                <a:latin typeface="Arial"/>
                <a:cs typeface="Arial"/>
              </a:rPr>
              <a:t>ни</a:t>
            </a:r>
            <a:r>
              <a:rPr sz="1100" b="1" spc="15" dirty="0">
                <a:latin typeface="Arial"/>
                <a:cs typeface="Arial"/>
              </a:rPr>
              <a:t>й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256776" y="4466844"/>
            <a:ext cx="890269" cy="1074420"/>
            <a:chOff x="9256776" y="4466844"/>
            <a:chExt cx="890269" cy="1074420"/>
          </a:xfrm>
        </p:grpSpPr>
        <p:sp>
          <p:nvSpPr>
            <p:cNvPr id="24" name="object 24"/>
            <p:cNvSpPr/>
            <p:nvPr/>
          </p:nvSpPr>
          <p:spPr>
            <a:xfrm>
              <a:off x="9270492" y="4480560"/>
              <a:ext cx="864235" cy="1047115"/>
            </a:xfrm>
            <a:custGeom>
              <a:avLst/>
              <a:gdLst/>
              <a:ahLst/>
              <a:cxnLst/>
              <a:rect l="l" t="t" r="r" b="b"/>
              <a:pathLst>
                <a:path w="864234" h="1047114">
                  <a:moveTo>
                    <a:pt x="864107" y="1046988"/>
                  </a:moveTo>
                  <a:lnTo>
                    <a:pt x="0" y="1046988"/>
                  </a:lnTo>
                  <a:lnTo>
                    <a:pt x="0" y="0"/>
                  </a:lnTo>
                  <a:lnTo>
                    <a:pt x="864107" y="0"/>
                  </a:lnTo>
                  <a:lnTo>
                    <a:pt x="864107" y="1046988"/>
                  </a:lnTo>
                  <a:close/>
                </a:path>
              </a:pathLst>
            </a:custGeom>
            <a:solidFill>
              <a:srgbClr val="CDCD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256776" y="4466844"/>
              <a:ext cx="890269" cy="1074420"/>
            </a:xfrm>
            <a:custGeom>
              <a:avLst/>
              <a:gdLst/>
              <a:ahLst/>
              <a:cxnLst/>
              <a:rect l="l" t="t" r="r" b="b"/>
              <a:pathLst>
                <a:path w="890270" h="1074420">
                  <a:moveTo>
                    <a:pt x="890016" y="1074420"/>
                  </a:moveTo>
                  <a:lnTo>
                    <a:pt x="0" y="1074420"/>
                  </a:lnTo>
                  <a:lnTo>
                    <a:pt x="0" y="0"/>
                  </a:lnTo>
                  <a:lnTo>
                    <a:pt x="890016" y="0"/>
                  </a:lnTo>
                  <a:lnTo>
                    <a:pt x="890016" y="13716"/>
                  </a:lnTo>
                  <a:lnTo>
                    <a:pt x="25908" y="13716"/>
                  </a:lnTo>
                  <a:lnTo>
                    <a:pt x="13716" y="27432"/>
                  </a:lnTo>
                  <a:lnTo>
                    <a:pt x="25908" y="27432"/>
                  </a:lnTo>
                  <a:lnTo>
                    <a:pt x="25908" y="1046988"/>
                  </a:lnTo>
                  <a:lnTo>
                    <a:pt x="13716" y="1046988"/>
                  </a:lnTo>
                  <a:lnTo>
                    <a:pt x="25908" y="1060704"/>
                  </a:lnTo>
                  <a:lnTo>
                    <a:pt x="890016" y="1060704"/>
                  </a:lnTo>
                  <a:lnTo>
                    <a:pt x="890016" y="1074420"/>
                  </a:lnTo>
                  <a:close/>
                </a:path>
                <a:path w="890270" h="1074420">
                  <a:moveTo>
                    <a:pt x="25908" y="27432"/>
                  </a:moveTo>
                  <a:lnTo>
                    <a:pt x="13716" y="27432"/>
                  </a:lnTo>
                  <a:lnTo>
                    <a:pt x="25908" y="13716"/>
                  </a:lnTo>
                  <a:lnTo>
                    <a:pt x="25908" y="27432"/>
                  </a:lnTo>
                  <a:close/>
                </a:path>
                <a:path w="890270" h="1074420">
                  <a:moveTo>
                    <a:pt x="864108" y="27432"/>
                  </a:moveTo>
                  <a:lnTo>
                    <a:pt x="25908" y="27432"/>
                  </a:lnTo>
                  <a:lnTo>
                    <a:pt x="25908" y="13716"/>
                  </a:lnTo>
                  <a:lnTo>
                    <a:pt x="864108" y="13716"/>
                  </a:lnTo>
                  <a:lnTo>
                    <a:pt x="864108" y="27432"/>
                  </a:lnTo>
                  <a:close/>
                </a:path>
                <a:path w="890270" h="1074420">
                  <a:moveTo>
                    <a:pt x="864108" y="1060704"/>
                  </a:moveTo>
                  <a:lnTo>
                    <a:pt x="864108" y="13716"/>
                  </a:lnTo>
                  <a:lnTo>
                    <a:pt x="877824" y="27432"/>
                  </a:lnTo>
                  <a:lnTo>
                    <a:pt x="890016" y="27432"/>
                  </a:lnTo>
                  <a:lnTo>
                    <a:pt x="890016" y="1046988"/>
                  </a:lnTo>
                  <a:lnTo>
                    <a:pt x="877824" y="1046988"/>
                  </a:lnTo>
                  <a:lnTo>
                    <a:pt x="864108" y="1060704"/>
                  </a:lnTo>
                  <a:close/>
                </a:path>
                <a:path w="890270" h="1074420">
                  <a:moveTo>
                    <a:pt x="890016" y="27432"/>
                  </a:moveTo>
                  <a:lnTo>
                    <a:pt x="877824" y="27432"/>
                  </a:lnTo>
                  <a:lnTo>
                    <a:pt x="864108" y="13716"/>
                  </a:lnTo>
                  <a:lnTo>
                    <a:pt x="890016" y="13716"/>
                  </a:lnTo>
                  <a:lnTo>
                    <a:pt x="890016" y="27432"/>
                  </a:lnTo>
                  <a:close/>
                </a:path>
                <a:path w="890270" h="1074420">
                  <a:moveTo>
                    <a:pt x="25908" y="1060704"/>
                  </a:moveTo>
                  <a:lnTo>
                    <a:pt x="13716" y="1046988"/>
                  </a:lnTo>
                  <a:lnTo>
                    <a:pt x="25908" y="1046988"/>
                  </a:lnTo>
                  <a:lnTo>
                    <a:pt x="25908" y="1060704"/>
                  </a:lnTo>
                  <a:close/>
                </a:path>
                <a:path w="890270" h="1074420">
                  <a:moveTo>
                    <a:pt x="864108" y="1060704"/>
                  </a:moveTo>
                  <a:lnTo>
                    <a:pt x="25908" y="1060704"/>
                  </a:lnTo>
                  <a:lnTo>
                    <a:pt x="25908" y="1046988"/>
                  </a:lnTo>
                  <a:lnTo>
                    <a:pt x="864108" y="1046988"/>
                  </a:lnTo>
                  <a:lnTo>
                    <a:pt x="864108" y="1060704"/>
                  </a:lnTo>
                  <a:close/>
                </a:path>
                <a:path w="890270" h="1074420">
                  <a:moveTo>
                    <a:pt x="890016" y="1060704"/>
                  </a:moveTo>
                  <a:lnTo>
                    <a:pt x="864108" y="1060704"/>
                  </a:lnTo>
                  <a:lnTo>
                    <a:pt x="877824" y="1046988"/>
                  </a:lnTo>
                  <a:lnTo>
                    <a:pt x="890016" y="1046988"/>
                  </a:lnTo>
                  <a:lnTo>
                    <a:pt x="890016" y="10607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270492" y="4480560"/>
            <a:ext cx="864235" cy="1047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200660" marR="88900" indent="-104139">
              <a:lnSpc>
                <a:spcPct val="102699"/>
              </a:lnSpc>
            </a:pPr>
            <a:r>
              <a:rPr sz="1100" b="1" spc="15" dirty="0">
                <a:latin typeface="Arial"/>
                <a:cs typeface="Arial"/>
              </a:rPr>
              <a:t>Вы</a:t>
            </a:r>
            <a:r>
              <a:rPr sz="1100" b="1" spc="10" dirty="0">
                <a:latin typeface="Arial"/>
                <a:cs typeface="Arial"/>
              </a:rPr>
              <a:t>г</a:t>
            </a:r>
            <a:r>
              <a:rPr sz="1100" b="1" spc="-10" dirty="0">
                <a:latin typeface="Arial"/>
                <a:cs typeface="Arial"/>
              </a:rPr>
              <a:t>р</a:t>
            </a:r>
            <a:r>
              <a:rPr sz="1100" b="1" spc="-5" dirty="0">
                <a:latin typeface="Arial"/>
                <a:cs typeface="Arial"/>
              </a:rPr>
              <a:t>у</a:t>
            </a:r>
            <a:r>
              <a:rPr sz="1100" b="1" spc="10" dirty="0">
                <a:latin typeface="Arial"/>
                <a:cs typeface="Arial"/>
              </a:rPr>
              <a:t>з</a:t>
            </a:r>
            <a:r>
              <a:rPr sz="1100" b="1" spc="5" dirty="0">
                <a:latin typeface="Arial"/>
                <a:cs typeface="Arial"/>
              </a:rPr>
              <a:t>к</a:t>
            </a:r>
            <a:r>
              <a:rPr sz="1100" b="1" spc="10" dirty="0">
                <a:latin typeface="Arial"/>
                <a:cs typeface="Arial"/>
              </a:rPr>
              <a:t>а  </a:t>
            </a:r>
            <a:r>
              <a:rPr sz="1100" b="1" dirty="0">
                <a:latin typeface="Arial"/>
                <a:cs typeface="Arial"/>
              </a:rPr>
              <a:t>отчета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801356" y="2188464"/>
            <a:ext cx="891540" cy="1074420"/>
            <a:chOff x="7801356" y="2188464"/>
            <a:chExt cx="891540" cy="1074420"/>
          </a:xfrm>
        </p:grpSpPr>
        <p:sp>
          <p:nvSpPr>
            <p:cNvPr id="28" name="object 28"/>
            <p:cNvSpPr/>
            <p:nvPr/>
          </p:nvSpPr>
          <p:spPr>
            <a:xfrm>
              <a:off x="7815072" y="2202180"/>
              <a:ext cx="864235" cy="1047115"/>
            </a:xfrm>
            <a:custGeom>
              <a:avLst/>
              <a:gdLst/>
              <a:ahLst/>
              <a:cxnLst/>
              <a:rect l="l" t="t" r="r" b="b"/>
              <a:pathLst>
                <a:path w="864234" h="1047114">
                  <a:moveTo>
                    <a:pt x="864108" y="1046988"/>
                  </a:moveTo>
                  <a:lnTo>
                    <a:pt x="0" y="1046988"/>
                  </a:lnTo>
                  <a:lnTo>
                    <a:pt x="0" y="0"/>
                  </a:lnTo>
                  <a:lnTo>
                    <a:pt x="864108" y="0"/>
                  </a:lnTo>
                  <a:lnTo>
                    <a:pt x="864108" y="1046988"/>
                  </a:lnTo>
                  <a:close/>
                </a:path>
              </a:pathLst>
            </a:custGeom>
            <a:solidFill>
              <a:srgbClr val="CDCD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801356" y="2188464"/>
              <a:ext cx="891540" cy="1074420"/>
            </a:xfrm>
            <a:custGeom>
              <a:avLst/>
              <a:gdLst/>
              <a:ahLst/>
              <a:cxnLst/>
              <a:rect l="l" t="t" r="r" b="b"/>
              <a:pathLst>
                <a:path w="891540" h="1074420">
                  <a:moveTo>
                    <a:pt x="891540" y="1074420"/>
                  </a:moveTo>
                  <a:lnTo>
                    <a:pt x="0" y="1074420"/>
                  </a:lnTo>
                  <a:lnTo>
                    <a:pt x="0" y="0"/>
                  </a:lnTo>
                  <a:lnTo>
                    <a:pt x="891540" y="0"/>
                  </a:lnTo>
                  <a:lnTo>
                    <a:pt x="891540" y="13716"/>
                  </a:lnTo>
                  <a:lnTo>
                    <a:pt x="27432" y="13716"/>
                  </a:lnTo>
                  <a:lnTo>
                    <a:pt x="13716" y="27432"/>
                  </a:lnTo>
                  <a:lnTo>
                    <a:pt x="27432" y="27432"/>
                  </a:lnTo>
                  <a:lnTo>
                    <a:pt x="27432" y="1046988"/>
                  </a:lnTo>
                  <a:lnTo>
                    <a:pt x="13716" y="1046988"/>
                  </a:lnTo>
                  <a:lnTo>
                    <a:pt x="27432" y="1060704"/>
                  </a:lnTo>
                  <a:lnTo>
                    <a:pt x="891540" y="1060704"/>
                  </a:lnTo>
                  <a:lnTo>
                    <a:pt x="891540" y="1074420"/>
                  </a:lnTo>
                  <a:close/>
                </a:path>
                <a:path w="891540" h="1074420">
                  <a:moveTo>
                    <a:pt x="27432" y="27432"/>
                  </a:moveTo>
                  <a:lnTo>
                    <a:pt x="13716" y="27432"/>
                  </a:lnTo>
                  <a:lnTo>
                    <a:pt x="27432" y="13716"/>
                  </a:lnTo>
                  <a:lnTo>
                    <a:pt x="27432" y="27432"/>
                  </a:lnTo>
                  <a:close/>
                </a:path>
                <a:path w="891540" h="1074420">
                  <a:moveTo>
                    <a:pt x="864108" y="27432"/>
                  </a:moveTo>
                  <a:lnTo>
                    <a:pt x="27432" y="27432"/>
                  </a:lnTo>
                  <a:lnTo>
                    <a:pt x="27432" y="13716"/>
                  </a:lnTo>
                  <a:lnTo>
                    <a:pt x="864108" y="13716"/>
                  </a:lnTo>
                  <a:lnTo>
                    <a:pt x="864108" y="27432"/>
                  </a:lnTo>
                  <a:close/>
                </a:path>
                <a:path w="891540" h="1074420">
                  <a:moveTo>
                    <a:pt x="864108" y="1060704"/>
                  </a:moveTo>
                  <a:lnTo>
                    <a:pt x="864108" y="13716"/>
                  </a:lnTo>
                  <a:lnTo>
                    <a:pt x="877824" y="27432"/>
                  </a:lnTo>
                  <a:lnTo>
                    <a:pt x="891540" y="27432"/>
                  </a:lnTo>
                  <a:lnTo>
                    <a:pt x="891540" y="1046988"/>
                  </a:lnTo>
                  <a:lnTo>
                    <a:pt x="877824" y="1046988"/>
                  </a:lnTo>
                  <a:lnTo>
                    <a:pt x="864108" y="1060704"/>
                  </a:lnTo>
                  <a:close/>
                </a:path>
                <a:path w="891540" h="1074420">
                  <a:moveTo>
                    <a:pt x="891540" y="27432"/>
                  </a:moveTo>
                  <a:lnTo>
                    <a:pt x="877824" y="27432"/>
                  </a:lnTo>
                  <a:lnTo>
                    <a:pt x="864108" y="13716"/>
                  </a:lnTo>
                  <a:lnTo>
                    <a:pt x="891540" y="13716"/>
                  </a:lnTo>
                  <a:lnTo>
                    <a:pt x="891540" y="27432"/>
                  </a:lnTo>
                  <a:close/>
                </a:path>
                <a:path w="891540" h="1074420">
                  <a:moveTo>
                    <a:pt x="27432" y="1060704"/>
                  </a:moveTo>
                  <a:lnTo>
                    <a:pt x="13716" y="1046988"/>
                  </a:lnTo>
                  <a:lnTo>
                    <a:pt x="27432" y="1046988"/>
                  </a:lnTo>
                  <a:lnTo>
                    <a:pt x="27432" y="1060704"/>
                  </a:lnTo>
                  <a:close/>
                </a:path>
                <a:path w="891540" h="1074420">
                  <a:moveTo>
                    <a:pt x="864108" y="1060704"/>
                  </a:moveTo>
                  <a:lnTo>
                    <a:pt x="27432" y="1060704"/>
                  </a:lnTo>
                  <a:lnTo>
                    <a:pt x="27432" y="1046988"/>
                  </a:lnTo>
                  <a:lnTo>
                    <a:pt x="864108" y="1046988"/>
                  </a:lnTo>
                  <a:lnTo>
                    <a:pt x="864108" y="1060704"/>
                  </a:lnTo>
                  <a:close/>
                </a:path>
                <a:path w="891540" h="1074420">
                  <a:moveTo>
                    <a:pt x="891540" y="1060704"/>
                  </a:moveTo>
                  <a:lnTo>
                    <a:pt x="864108" y="1060704"/>
                  </a:lnTo>
                  <a:lnTo>
                    <a:pt x="877824" y="1046988"/>
                  </a:lnTo>
                  <a:lnTo>
                    <a:pt x="891540" y="1046988"/>
                  </a:lnTo>
                  <a:lnTo>
                    <a:pt x="891540" y="10607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815071" y="2202180"/>
            <a:ext cx="864235" cy="1047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90805" marR="85090" indent="33020">
              <a:lnSpc>
                <a:spcPct val="102699"/>
              </a:lnSpc>
            </a:pPr>
            <a:r>
              <a:rPr sz="1100" b="1" spc="5" dirty="0">
                <a:latin typeface="Arial"/>
                <a:cs typeface="Arial"/>
              </a:rPr>
              <a:t>Загрузка  све</a:t>
            </a:r>
            <a:r>
              <a:rPr sz="1100" b="1" spc="20" dirty="0">
                <a:latin typeface="Arial"/>
                <a:cs typeface="Arial"/>
              </a:rPr>
              <a:t>д</a:t>
            </a:r>
            <a:r>
              <a:rPr sz="1100" b="1" spc="5" dirty="0">
                <a:latin typeface="Arial"/>
                <a:cs typeface="Arial"/>
              </a:rPr>
              <a:t>е</a:t>
            </a:r>
            <a:r>
              <a:rPr sz="1100" b="1" spc="20" dirty="0">
                <a:latin typeface="Arial"/>
                <a:cs typeface="Arial"/>
              </a:rPr>
              <a:t>ни</a:t>
            </a:r>
            <a:r>
              <a:rPr sz="1100" b="1" spc="15" dirty="0">
                <a:latin typeface="Arial"/>
                <a:cs typeface="Arial"/>
              </a:rPr>
              <a:t>й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287604"/>
            <a:ext cx="462661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 dirty="0"/>
              <a:t>ЛИЧНЫЙ </a:t>
            </a:r>
            <a:r>
              <a:rPr spc="15" dirty="0"/>
              <a:t>КАБИНЕТ </a:t>
            </a:r>
            <a:r>
              <a:rPr spc="20" dirty="0"/>
              <a:t>ИС</a:t>
            </a:r>
            <a:r>
              <a:rPr spc="-175" dirty="0"/>
              <a:t> </a:t>
            </a:r>
            <a:r>
              <a:rPr spc="-65" dirty="0"/>
              <a:t>ГА</a:t>
            </a:r>
          </a:p>
        </p:txBody>
      </p:sp>
      <p:sp>
        <p:nvSpPr>
          <p:cNvPr id="4" name="object 4"/>
          <p:cNvSpPr/>
          <p:nvPr/>
        </p:nvSpPr>
        <p:spPr>
          <a:xfrm>
            <a:off x="832103" y="1132332"/>
            <a:ext cx="4186428" cy="6166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8572" y="1960867"/>
            <a:ext cx="4718685" cy="2766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75920" algn="l"/>
                <a:tab pos="376555" algn="l"/>
              </a:tabLst>
            </a:pPr>
            <a:r>
              <a:rPr sz="1800" spc="-5" dirty="0">
                <a:latin typeface="Arial"/>
                <a:cs typeface="Arial"/>
              </a:rPr>
              <a:t>Личные кабинеты </a:t>
            </a:r>
            <a:r>
              <a:rPr sz="1800" spc="-10" dirty="0">
                <a:latin typeface="Arial"/>
                <a:cs typeface="Arial"/>
              </a:rPr>
              <a:t>головных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организаций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rabicPeriod"/>
            </a:pPr>
            <a:endParaRPr sz="1850">
              <a:latin typeface="Arial"/>
              <a:cs typeface="Arial"/>
            </a:endParaRPr>
          </a:p>
          <a:p>
            <a:pPr marL="375920" indent="-363855">
              <a:lnSpc>
                <a:spcPct val="100000"/>
              </a:lnSpc>
              <a:buAutoNum type="arabicPeriod"/>
              <a:tabLst>
                <a:tab pos="375920" algn="l"/>
                <a:tab pos="376555" algn="l"/>
              </a:tabLst>
            </a:pPr>
            <a:r>
              <a:rPr sz="1800" spc="-5" dirty="0">
                <a:latin typeface="Arial"/>
                <a:cs typeface="Arial"/>
              </a:rPr>
              <a:t>Личные кабинеты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филиалов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rabicPeriod"/>
            </a:pPr>
            <a:endParaRPr sz="1850">
              <a:latin typeface="Arial"/>
              <a:cs typeface="Arial"/>
            </a:endParaRPr>
          </a:p>
          <a:p>
            <a:pPr marL="376555" marR="708660" indent="-364490">
              <a:lnSpc>
                <a:spcPct val="100000"/>
              </a:lnSpc>
              <a:buAutoNum type="arabicPeriod"/>
              <a:tabLst>
                <a:tab pos="375920" algn="l"/>
                <a:tab pos="376555" algn="l"/>
              </a:tabLst>
            </a:pPr>
            <a:r>
              <a:rPr sz="1800" spc="-5" dirty="0">
                <a:latin typeface="Arial"/>
                <a:cs typeface="Arial"/>
              </a:rPr>
              <a:t>Личные кабинеты </a:t>
            </a:r>
            <a:r>
              <a:rPr sz="1800" dirty="0">
                <a:latin typeface="Arial"/>
                <a:cs typeface="Arial"/>
              </a:rPr>
              <a:t>у </a:t>
            </a:r>
            <a:r>
              <a:rPr sz="1800" spc="-5" dirty="0">
                <a:latin typeface="Arial"/>
                <a:cs typeface="Arial"/>
              </a:rPr>
              <a:t>региональных  </a:t>
            </a:r>
            <a:r>
              <a:rPr sz="1800" spc="-10" dirty="0">
                <a:latin typeface="Arial"/>
                <a:cs typeface="Arial"/>
              </a:rPr>
              <a:t>координаторов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Arial"/>
              <a:cs typeface="Arial"/>
            </a:endParaRPr>
          </a:p>
          <a:p>
            <a:pPr marL="12700" marR="833119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Логины </a:t>
            </a:r>
            <a:r>
              <a:rPr sz="1800" b="1" dirty="0">
                <a:latin typeface="Arial"/>
                <a:cs typeface="Arial"/>
              </a:rPr>
              <a:t>и </a:t>
            </a:r>
            <a:r>
              <a:rPr sz="1800" b="1" spc="-10" dirty="0">
                <a:latin typeface="Arial"/>
                <a:cs typeface="Arial"/>
              </a:rPr>
              <a:t>пароли </a:t>
            </a:r>
            <a:r>
              <a:rPr sz="1800" b="1" dirty="0">
                <a:latin typeface="Arial"/>
                <a:cs typeface="Arial"/>
              </a:rPr>
              <a:t>у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региональных  </a:t>
            </a:r>
            <a:r>
              <a:rPr sz="1800" b="1" spc="-10" dirty="0">
                <a:latin typeface="Arial"/>
                <a:cs typeface="Arial"/>
              </a:rPr>
              <a:t>координаторов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479679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30" dirty="0"/>
              <a:t>ВКЛАДКА</a:t>
            </a:r>
            <a:r>
              <a:rPr spc="-40" dirty="0"/>
              <a:t> </a:t>
            </a:r>
            <a:r>
              <a:rPr dirty="0"/>
              <a:t>«МОНИТОРИНГ»</a:t>
            </a:r>
          </a:p>
        </p:txBody>
      </p:sp>
      <p:sp>
        <p:nvSpPr>
          <p:cNvPr id="4" name="object 4"/>
          <p:cNvSpPr/>
          <p:nvPr/>
        </p:nvSpPr>
        <p:spPr>
          <a:xfrm>
            <a:off x="640080" y="1527048"/>
            <a:ext cx="9413748" cy="5747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5"/>
              </a:spcBef>
            </a:pPr>
            <a:r>
              <a:rPr spc="-10" dirty="0"/>
              <a:t>НОВАЯ </a:t>
            </a:r>
            <a:r>
              <a:rPr spc="15" dirty="0"/>
              <a:t>МОДЕЛЬ </a:t>
            </a:r>
            <a:r>
              <a:rPr spc="20" dirty="0"/>
              <a:t>ОЦЕНКИ</a:t>
            </a:r>
            <a:r>
              <a:rPr spc="-120" dirty="0"/>
              <a:t> </a:t>
            </a:r>
            <a:r>
              <a:rPr spc="-40" dirty="0"/>
              <a:t>КАЧЕСТВА  </a:t>
            </a:r>
            <a:r>
              <a:rPr spc="-20" dirty="0"/>
              <a:t>ОБРАЗОВАНИЯ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766316" y="2702052"/>
            <a:ext cx="6164580" cy="2964180"/>
            <a:chOff x="1766316" y="2702052"/>
            <a:chExt cx="6164580" cy="2964180"/>
          </a:xfrm>
        </p:grpSpPr>
        <p:sp>
          <p:nvSpPr>
            <p:cNvPr id="5" name="object 5"/>
            <p:cNvSpPr/>
            <p:nvPr/>
          </p:nvSpPr>
          <p:spPr>
            <a:xfrm>
              <a:off x="2270760" y="2702052"/>
              <a:ext cx="5660390" cy="2964180"/>
            </a:xfrm>
            <a:custGeom>
              <a:avLst/>
              <a:gdLst/>
              <a:ahLst/>
              <a:cxnLst/>
              <a:rect l="l" t="t" r="r" b="b"/>
              <a:pathLst>
                <a:path w="5660390" h="2964179">
                  <a:moveTo>
                    <a:pt x="4177284" y="2964179"/>
                  </a:moveTo>
                  <a:lnTo>
                    <a:pt x="4177284" y="2223516"/>
                  </a:lnTo>
                  <a:lnTo>
                    <a:pt x="0" y="2223516"/>
                  </a:lnTo>
                  <a:lnTo>
                    <a:pt x="0" y="740663"/>
                  </a:lnTo>
                  <a:lnTo>
                    <a:pt x="4177284" y="740663"/>
                  </a:lnTo>
                  <a:lnTo>
                    <a:pt x="4177284" y="0"/>
                  </a:lnTo>
                  <a:lnTo>
                    <a:pt x="5660136" y="1482852"/>
                  </a:lnTo>
                  <a:lnTo>
                    <a:pt x="4177284" y="2964179"/>
                  </a:lnTo>
                  <a:close/>
                </a:path>
              </a:pathLst>
            </a:custGeom>
            <a:solidFill>
              <a:srgbClr val="F7D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70888" y="3590544"/>
              <a:ext cx="2144395" cy="1187450"/>
            </a:xfrm>
            <a:custGeom>
              <a:avLst/>
              <a:gdLst/>
              <a:ahLst/>
              <a:cxnLst/>
              <a:rect l="l" t="t" r="r" b="b"/>
              <a:pathLst>
                <a:path w="2144395" h="1187450">
                  <a:moveTo>
                    <a:pt x="1946148" y="1187196"/>
                  </a:moveTo>
                  <a:lnTo>
                    <a:pt x="198120" y="1187196"/>
                  </a:lnTo>
                  <a:lnTo>
                    <a:pt x="152595" y="1181899"/>
                  </a:lnTo>
                  <a:lnTo>
                    <a:pt x="110856" y="1166846"/>
                  </a:lnTo>
                  <a:lnTo>
                    <a:pt x="74076" y="1143288"/>
                  </a:lnTo>
                  <a:lnTo>
                    <a:pt x="43427" y="1112480"/>
                  </a:lnTo>
                  <a:lnTo>
                    <a:pt x="20083" y="1075672"/>
                  </a:lnTo>
                  <a:lnTo>
                    <a:pt x="5216" y="1034120"/>
                  </a:lnTo>
                  <a:lnTo>
                    <a:pt x="0" y="989076"/>
                  </a:lnTo>
                  <a:lnTo>
                    <a:pt x="0" y="198120"/>
                  </a:lnTo>
                  <a:lnTo>
                    <a:pt x="5216" y="153075"/>
                  </a:lnTo>
                  <a:lnTo>
                    <a:pt x="20083" y="111523"/>
                  </a:lnTo>
                  <a:lnTo>
                    <a:pt x="43427" y="74715"/>
                  </a:lnTo>
                  <a:lnTo>
                    <a:pt x="74076" y="43907"/>
                  </a:lnTo>
                  <a:lnTo>
                    <a:pt x="110856" y="20349"/>
                  </a:lnTo>
                  <a:lnTo>
                    <a:pt x="152595" y="5296"/>
                  </a:lnTo>
                  <a:lnTo>
                    <a:pt x="198120" y="0"/>
                  </a:lnTo>
                  <a:lnTo>
                    <a:pt x="1946148" y="0"/>
                  </a:lnTo>
                  <a:lnTo>
                    <a:pt x="1991672" y="5296"/>
                  </a:lnTo>
                  <a:lnTo>
                    <a:pt x="2033411" y="20349"/>
                  </a:lnTo>
                  <a:lnTo>
                    <a:pt x="2070191" y="43907"/>
                  </a:lnTo>
                  <a:lnTo>
                    <a:pt x="2100840" y="74715"/>
                  </a:lnTo>
                  <a:lnTo>
                    <a:pt x="2124184" y="111523"/>
                  </a:lnTo>
                  <a:lnTo>
                    <a:pt x="2139051" y="153075"/>
                  </a:lnTo>
                  <a:lnTo>
                    <a:pt x="2144268" y="198120"/>
                  </a:lnTo>
                  <a:lnTo>
                    <a:pt x="2144268" y="989076"/>
                  </a:lnTo>
                  <a:lnTo>
                    <a:pt x="2139051" y="1034120"/>
                  </a:lnTo>
                  <a:lnTo>
                    <a:pt x="2124184" y="1075672"/>
                  </a:lnTo>
                  <a:lnTo>
                    <a:pt x="2100840" y="1112480"/>
                  </a:lnTo>
                  <a:lnTo>
                    <a:pt x="2070191" y="1143288"/>
                  </a:lnTo>
                  <a:lnTo>
                    <a:pt x="2033411" y="1166846"/>
                  </a:lnTo>
                  <a:lnTo>
                    <a:pt x="1991672" y="1181899"/>
                  </a:lnTo>
                  <a:lnTo>
                    <a:pt x="1946148" y="1187196"/>
                  </a:lnTo>
                  <a:close/>
                </a:path>
              </a:pathLst>
            </a:custGeom>
            <a:solidFill>
              <a:srgbClr val="9C9C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66316" y="3587496"/>
              <a:ext cx="2153920" cy="1195070"/>
            </a:xfrm>
            <a:custGeom>
              <a:avLst/>
              <a:gdLst/>
              <a:ahLst/>
              <a:cxnLst/>
              <a:rect l="l" t="t" r="r" b="b"/>
              <a:pathLst>
                <a:path w="2153920" h="1195070">
                  <a:moveTo>
                    <a:pt x="1950720" y="1194816"/>
                  </a:moveTo>
                  <a:lnTo>
                    <a:pt x="202692" y="1194816"/>
                  </a:lnTo>
                  <a:lnTo>
                    <a:pt x="181356" y="1193292"/>
                  </a:lnTo>
                  <a:lnTo>
                    <a:pt x="141732" y="1185672"/>
                  </a:lnTo>
                  <a:lnTo>
                    <a:pt x="106680" y="1170432"/>
                  </a:lnTo>
                  <a:lnTo>
                    <a:pt x="59436" y="1135380"/>
                  </a:lnTo>
                  <a:lnTo>
                    <a:pt x="35052" y="1104900"/>
                  </a:lnTo>
                  <a:lnTo>
                    <a:pt x="16764" y="1071372"/>
                  </a:lnTo>
                  <a:lnTo>
                    <a:pt x="4572" y="1033272"/>
                  </a:lnTo>
                  <a:lnTo>
                    <a:pt x="0" y="992124"/>
                  </a:lnTo>
                  <a:lnTo>
                    <a:pt x="0" y="201168"/>
                  </a:lnTo>
                  <a:lnTo>
                    <a:pt x="4572" y="160020"/>
                  </a:lnTo>
                  <a:lnTo>
                    <a:pt x="24384" y="105156"/>
                  </a:lnTo>
                  <a:lnTo>
                    <a:pt x="59436" y="57912"/>
                  </a:lnTo>
                  <a:lnTo>
                    <a:pt x="89916" y="33528"/>
                  </a:lnTo>
                  <a:lnTo>
                    <a:pt x="123444" y="15240"/>
                  </a:lnTo>
                  <a:lnTo>
                    <a:pt x="161544" y="3048"/>
                  </a:lnTo>
                  <a:lnTo>
                    <a:pt x="181356" y="0"/>
                  </a:lnTo>
                  <a:lnTo>
                    <a:pt x="1970532" y="0"/>
                  </a:lnTo>
                  <a:lnTo>
                    <a:pt x="1991868" y="3048"/>
                  </a:lnTo>
                  <a:lnTo>
                    <a:pt x="2010156" y="7620"/>
                  </a:lnTo>
                  <a:lnTo>
                    <a:pt x="202692" y="7620"/>
                  </a:lnTo>
                  <a:lnTo>
                    <a:pt x="182880" y="9144"/>
                  </a:lnTo>
                  <a:lnTo>
                    <a:pt x="163068" y="12192"/>
                  </a:lnTo>
                  <a:lnTo>
                    <a:pt x="164592" y="12192"/>
                  </a:lnTo>
                  <a:lnTo>
                    <a:pt x="144780" y="16764"/>
                  </a:lnTo>
                  <a:lnTo>
                    <a:pt x="126492" y="22860"/>
                  </a:lnTo>
                  <a:lnTo>
                    <a:pt x="128016" y="22860"/>
                  </a:lnTo>
                  <a:lnTo>
                    <a:pt x="109728" y="32004"/>
                  </a:lnTo>
                  <a:lnTo>
                    <a:pt x="111252" y="32004"/>
                  </a:lnTo>
                  <a:lnTo>
                    <a:pt x="94488" y="41148"/>
                  </a:lnTo>
                  <a:lnTo>
                    <a:pt x="79248" y="51816"/>
                  </a:lnTo>
                  <a:lnTo>
                    <a:pt x="67056" y="64008"/>
                  </a:lnTo>
                  <a:lnTo>
                    <a:pt x="65532" y="64008"/>
                  </a:lnTo>
                  <a:lnTo>
                    <a:pt x="54559" y="77724"/>
                  </a:lnTo>
                  <a:lnTo>
                    <a:pt x="53340" y="77724"/>
                  </a:lnTo>
                  <a:lnTo>
                    <a:pt x="42672" y="92964"/>
                  </a:lnTo>
                  <a:lnTo>
                    <a:pt x="32004" y="109728"/>
                  </a:lnTo>
                  <a:lnTo>
                    <a:pt x="33528" y="109728"/>
                  </a:lnTo>
                  <a:lnTo>
                    <a:pt x="24384" y="126492"/>
                  </a:lnTo>
                  <a:lnTo>
                    <a:pt x="18796" y="143256"/>
                  </a:lnTo>
                  <a:lnTo>
                    <a:pt x="18288" y="143256"/>
                  </a:lnTo>
                  <a:lnTo>
                    <a:pt x="14067" y="161544"/>
                  </a:lnTo>
                  <a:lnTo>
                    <a:pt x="13716" y="161544"/>
                  </a:lnTo>
                  <a:lnTo>
                    <a:pt x="10668" y="181356"/>
                  </a:lnTo>
                  <a:lnTo>
                    <a:pt x="9144" y="201168"/>
                  </a:lnTo>
                  <a:lnTo>
                    <a:pt x="9144" y="992124"/>
                  </a:lnTo>
                  <a:lnTo>
                    <a:pt x="10668" y="1011936"/>
                  </a:lnTo>
                  <a:lnTo>
                    <a:pt x="13716" y="1031748"/>
                  </a:lnTo>
                  <a:lnTo>
                    <a:pt x="14067" y="1031748"/>
                  </a:lnTo>
                  <a:lnTo>
                    <a:pt x="18288" y="1050036"/>
                  </a:lnTo>
                  <a:lnTo>
                    <a:pt x="18796" y="1050036"/>
                  </a:lnTo>
                  <a:lnTo>
                    <a:pt x="24384" y="1066800"/>
                  </a:lnTo>
                  <a:lnTo>
                    <a:pt x="33528" y="1083564"/>
                  </a:lnTo>
                  <a:lnTo>
                    <a:pt x="32004" y="1083564"/>
                  </a:lnTo>
                  <a:lnTo>
                    <a:pt x="42672" y="1100328"/>
                  </a:lnTo>
                  <a:lnTo>
                    <a:pt x="53340" y="1115568"/>
                  </a:lnTo>
                  <a:lnTo>
                    <a:pt x="54559" y="1115568"/>
                  </a:lnTo>
                  <a:lnTo>
                    <a:pt x="65532" y="1129284"/>
                  </a:lnTo>
                  <a:lnTo>
                    <a:pt x="67056" y="1129284"/>
                  </a:lnTo>
                  <a:lnTo>
                    <a:pt x="79248" y="1141476"/>
                  </a:lnTo>
                  <a:lnTo>
                    <a:pt x="94488" y="1152144"/>
                  </a:lnTo>
                  <a:lnTo>
                    <a:pt x="111252" y="1161288"/>
                  </a:lnTo>
                  <a:lnTo>
                    <a:pt x="109728" y="1161288"/>
                  </a:lnTo>
                  <a:lnTo>
                    <a:pt x="128016" y="1170432"/>
                  </a:lnTo>
                  <a:lnTo>
                    <a:pt x="126492" y="1170432"/>
                  </a:lnTo>
                  <a:lnTo>
                    <a:pt x="144780" y="1176528"/>
                  </a:lnTo>
                  <a:lnTo>
                    <a:pt x="164592" y="1181100"/>
                  </a:lnTo>
                  <a:lnTo>
                    <a:pt x="163068" y="1181100"/>
                  </a:lnTo>
                  <a:lnTo>
                    <a:pt x="182880" y="1184148"/>
                  </a:lnTo>
                  <a:lnTo>
                    <a:pt x="202692" y="1185672"/>
                  </a:lnTo>
                  <a:lnTo>
                    <a:pt x="2010156" y="1185672"/>
                  </a:lnTo>
                  <a:lnTo>
                    <a:pt x="1991868" y="1190244"/>
                  </a:lnTo>
                  <a:lnTo>
                    <a:pt x="1970532" y="1193292"/>
                  </a:lnTo>
                  <a:lnTo>
                    <a:pt x="1950720" y="1194816"/>
                  </a:lnTo>
                  <a:close/>
                </a:path>
                <a:path w="2153920" h="1195070">
                  <a:moveTo>
                    <a:pt x="2087077" y="64810"/>
                  </a:moveTo>
                  <a:lnTo>
                    <a:pt x="2072640" y="51816"/>
                  </a:lnTo>
                  <a:lnTo>
                    <a:pt x="2074164" y="51816"/>
                  </a:lnTo>
                  <a:lnTo>
                    <a:pt x="2058924" y="41148"/>
                  </a:lnTo>
                  <a:lnTo>
                    <a:pt x="2025396" y="22860"/>
                  </a:lnTo>
                  <a:lnTo>
                    <a:pt x="2007108" y="16764"/>
                  </a:lnTo>
                  <a:lnTo>
                    <a:pt x="2008632" y="16764"/>
                  </a:lnTo>
                  <a:lnTo>
                    <a:pt x="1988820" y="12192"/>
                  </a:lnTo>
                  <a:lnTo>
                    <a:pt x="1990344" y="12192"/>
                  </a:lnTo>
                  <a:lnTo>
                    <a:pt x="1970532" y="9144"/>
                  </a:lnTo>
                  <a:lnTo>
                    <a:pt x="1950720" y="7620"/>
                  </a:lnTo>
                  <a:lnTo>
                    <a:pt x="2010156" y="7620"/>
                  </a:lnTo>
                  <a:lnTo>
                    <a:pt x="2029968" y="15240"/>
                  </a:lnTo>
                  <a:lnTo>
                    <a:pt x="2063496" y="33528"/>
                  </a:lnTo>
                  <a:lnTo>
                    <a:pt x="2093976" y="57912"/>
                  </a:lnTo>
                  <a:lnTo>
                    <a:pt x="2098852" y="64008"/>
                  </a:lnTo>
                  <a:lnTo>
                    <a:pt x="2086356" y="64008"/>
                  </a:lnTo>
                  <a:lnTo>
                    <a:pt x="2087077" y="64810"/>
                  </a:lnTo>
                  <a:close/>
                </a:path>
                <a:path w="2153920" h="1195070">
                  <a:moveTo>
                    <a:pt x="65532" y="65532"/>
                  </a:moveTo>
                  <a:lnTo>
                    <a:pt x="65532" y="64008"/>
                  </a:lnTo>
                  <a:lnTo>
                    <a:pt x="67056" y="64008"/>
                  </a:lnTo>
                  <a:lnTo>
                    <a:pt x="65532" y="65532"/>
                  </a:lnTo>
                  <a:close/>
                </a:path>
                <a:path w="2153920" h="1195070">
                  <a:moveTo>
                    <a:pt x="2087880" y="65532"/>
                  </a:moveTo>
                  <a:lnTo>
                    <a:pt x="2087077" y="64810"/>
                  </a:lnTo>
                  <a:lnTo>
                    <a:pt x="2086356" y="64008"/>
                  </a:lnTo>
                  <a:lnTo>
                    <a:pt x="2087880" y="65532"/>
                  </a:lnTo>
                  <a:close/>
                </a:path>
                <a:path w="2153920" h="1195070">
                  <a:moveTo>
                    <a:pt x="2100072" y="65532"/>
                  </a:moveTo>
                  <a:lnTo>
                    <a:pt x="2087880" y="65532"/>
                  </a:lnTo>
                  <a:lnTo>
                    <a:pt x="2086356" y="64008"/>
                  </a:lnTo>
                  <a:lnTo>
                    <a:pt x="2098852" y="64008"/>
                  </a:lnTo>
                  <a:lnTo>
                    <a:pt x="2100072" y="65532"/>
                  </a:lnTo>
                  <a:close/>
                </a:path>
                <a:path w="2153920" h="1195070">
                  <a:moveTo>
                    <a:pt x="2100072" y="79248"/>
                  </a:moveTo>
                  <a:lnTo>
                    <a:pt x="2087077" y="64810"/>
                  </a:lnTo>
                  <a:lnTo>
                    <a:pt x="2087880" y="65532"/>
                  </a:lnTo>
                  <a:lnTo>
                    <a:pt x="2100072" y="65532"/>
                  </a:lnTo>
                  <a:lnTo>
                    <a:pt x="2109825" y="77724"/>
                  </a:lnTo>
                  <a:lnTo>
                    <a:pt x="2100072" y="77724"/>
                  </a:lnTo>
                  <a:lnTo>
                    <a:pt x="2100072" y="79248"/>
                  </a:lnTo>
                  <a:close/>
                </a:path>
                <a:path w="2153920" h="1195070">
                  <a:moveTo>
                    <a:pt x="53340" y="79248"/>
                  </a:moveTo>
                  <a:lnTo>
                    <a:pt x="53340" y="77724"/>
                  </a:lnTo>
                  <a:lnTo>
                    <a:pt x="54559" y="77724"/>
                  </a:lnTo>
                  <a:lnTo>
                    <a:pt x="53340" y="79248"/>
                  </a:lnTo>
                  <a:close/>
                </a:path>
                <a:path w="2153920" h="1195070">
                  <a:moveTo>
                    <a:pt x="2135124" y="144780"/>
                  </a:moveTo>
                  <a:lnTo>
                    <a:pt x="2129028" y="126492"/>
                  </a:lnTo>
                  <a:lnTo>
                    <a:pt x="2110740" y="92964"/>
                  </a:lnTo>
                  <a:lnTo>
                    <a:pt x="2100072" y="77724"/>
                  </a:lnTo>
                  <a:lnTo>
                    <a:pt x="2109825" y="77724"/>
                  </a:lnTo>
                  <a:lnTo>
                    <a:pt x="2118360" y="88392"/>
                  </a:lnTo>
                  <a:lnTo>
                    <a:pt x="2129028" y="105156"/>
                  </a:lnTo>
                  <a:lnTo>
                    <a:pt x="2144268" y="141732"/>
                  </a:lnTo>
                  <a:lnTo>
                    <a:pt x="2144649" y="143256"/>
                  </a:lnTo>
                  <a:lnTo>
                    <a:pt x="2135124" y="143256"/>
                  </a:lnTo>
                  <a:lnTo>
                    <a:pt x="2135124" y="144780"/>
                  </a:lnTo>
                  <a:close/>
                </a:path>
                <a:path w="2153920" h="1195070">
                  <a:moveTo>
                    <a:pt x="18288" y="144780"/>
                  </a:moveTo>
                  <a:lnTo>
                    <a:pt x="18288" y="143256"/>
                  </a:lnTo>
                  <a:lnTo>
                    <a:pt x="18796" y="143256"/>
                  </a:lnTo>
                  <a:lnTo>
                    <a:pt x="18288" y="144780"/>
                  </a:lnTo>
                  <a:close/>
                </a:path>
                <a:path w="2153920" h="1195070">
                  <a:moveTo>
                    <a:pt x="2139696" y="163068"/>
                  </a:moveTo>
                  <a:lnTo>
                    <a:pt x="2135124" y="143256"/>
                  </a:lnTo>
                  <a:lnTo>
                    <a:pt x="2144649" y="143256"/>
                  </a:lnTo>
                  <a:lnTo>
                    <a:pt x="2148840" y="160020"/>
                  </a:lnTo>
                  <a:lnTo>
                    <a:pt x="2149057" y="161544"/>
                  </a:lnTo>
                  <a:lnTo>
                    <a:pt x="2139696" y="161544"/>
                  </a:lnTo>
                  <a:lnTo>
                    <a:pt x="2139696" y="163068"/>
                  </a:lnTo>
                  <a:close/>
                </a:path>
                <a:path w="2153920" h="1195070">
                  <a:moveTo>
                    <a:pt x="13716" y="163068"/>
                  </a:moveTo>
                  <a:lnTo>
                    <a:pt x="13716" y="161544"/>
                  </a:lnTo>
                  <a:lnTo>
                    <a:pt x="14067" y="161544"/>
                  </a:lnTo>
                  <a:lnTo>
                    <a:pt x="13716" y="163068"/>
                  </a:lnTo>
                  <a:close/>
                </a:path>
                <a:path w="2153920" h="1195070">
                  <a:moveTo>
                    <a:pt x="2149057" y="1031748"/>
                  </a:moveTo>
                  <a:lnTo>
                    <a:pt x="2139696" y="1031748"/>
                  </a:lnTo>
                  <a:lnTo>
                    <a:pt x="2142744" y="1011936"/>
                  </a:lnTo>
                  <a:lnTo>
                    <a:pt x="2144268" y="992124"/>
                  </a:lnTo>
                  <a:lnTo>
                    <a:pt x="2144268" y="201168"/>
                  </a:lnTo>
                  <a:lnTo>
                    <a:pt x="2142744" y="181356"/>
                  </a:lnTo>
                  <a:lnTo>
                    <a:pt x="2139696" y="161544"/>
                  </a:lnTo>
                  <a:lnTo>
                    <a:pt x="2149057" y="161544"/>
                  </a:lnTo>
                  <a:lnTo>
                    <a:pt x="2151888" y="181356"/>
                  </a:lnTo>
                  <a:lnTo>
                    <a:pt x="2153412" y="201168"/>
                  </a:lnTo>
                  <a:lnTo>
                    <a:pt x="2153412" y="992124"/>
                  </a:lnTo>
                  <a:lnTo>
                    <a:pt x="2151888" y="1011936"/>
                  </a:lnTo>
                  <a:lnTo>
                    <a:pt x="2149057" y="1031748"/>
                  </a:lnTo>
                  <a:close/>
                </a:path>
                <a:path w="2153920" h="1195070">
                  <a:moveTo>
                    <a:pt x="14067" y="1031748"/>
                  </a:moveTo>
                  <a:lnTo>
                    <a:pt x="13716" y="1031748"/>
                  </a:lnTo>
                  <a:lnTo>
                    <a:pt x="13716" y="1030224"/>
                  </a:lnTo>
                  <a:lnTo>
                    <a:pt x="14067" y="1031748"/>
                  </a:lnTo>
                  <a:close/>
                </a:path>
                <a:path w="2153920" h="1195070">
                  <a:moveTo>
                    <a:pt x="2144649" y="1050036"/>
                  </a:moveTo>
                  <a:lnTo>
                    <a:pt x="2135124" y="1050036"/>
                  </a:lnTo>
                  <a:lnTo>
                    <a:pt x="2139696" y="1030224"/>
                  </a:lnTo>
                  <a:lnTo>
                    <a:pt x="2139696" y="1031748"/>
                  </a:lnTo>
                  <a:lnTo>
                    <a:pt x="2149057" y="1031748"/>
                  </a:lnTo>
                  <a:lnTo>
                    <a:pt x="2148840" y="1033272"/>
                  </a:lnTo>
                  <a:lnTo>
                    <a:pt x="2144649" y="1050036"/>
                  </a:lnTo>
                  <a:close/>
                </a:path>
                <a:path w="2153920" h="1195070">
                  <a:moveTo>
                    <a:pt x="18796" y="1050036"/>
                  </a:moveTo>
                  <a:lnTo>
                    <a:pt x="18288" y="1050036"/>
                  </a:lnTo>
                  <a:lnTo>
                    <a:pt x="18288" y="1048512"/>
                  </a:lnTo>
                  <a:lnTo>
                    <a:pt x="18796" y="1050036"/>
                  </a:lnTo>
                  <a:close/>
                </a:path>
                <a:path w="2153920" h="1195070">
                  <a:moveTo>
                    <a:pt x="2109825" y="1115568"/>
                  </a:moveTo>
                  <a:lnTo>
                    <a:pt x="2100072" y="1115568"/>
                  </a:lnTo>
                  <a:lnTo>
                    <a:pt x="2110740" y="1100328"/>
                  </a:lnTo>
                  <a:lnTo>
                    <a:pt x="2129028" y="1066800"/>
                  </a:lnTo>
                  <a:lnTo>
                    <a:pt x="2135124" y="1048512"/>
                  </a:lnTo>
                  <a:lnTo>
                    <a:pt x="2135124" y="1050036"/>
                  </a:lnTo>
                  <a:lnTo>
                    <a:pt x="2144649" y="1050036"/>
                  </a:lnTo>
                  <a:lnTo>
                    <a:pt x="2144268" y="1051560"/>
                  </a:lnTo>
                  <a:lnTo>
                    <a:pt x="2136648" y="1071372"/>
                  </a:lnTo>
                  <a:lnTo>
                    <a:pt x="2129028" y="1088136"/>
                  </a:lnTo>
                  <a:lnTo>
                    <a:pt x="2118360" y="1104900"/>
                  </a:lnTo>
                  <a:lnTo>
                    <a:pt x="2109825" y="1115568"/>
                  </a:lnTo>
                  <a:close/>
                </a:path>
                <a:path w="2153920" h="1195070">
                  <a:moveTo>
                    <a:pt x="54559" y="1115568"/>
                  </a:moveTo>
                  <a:lnTo>
                    <a:pt x="53340" y="1115568"/>
                  </a:lnTo>
                  <a:lnTo>
                    <a:pt x="53340" y="1114044"/>
                  </a:lnTo>
                  <a:lnTo>
                    <a:pt x="54559" y="1115568"/>
                  </a:lnTo>
                  <a:close/>
                </a:path>
                <a:path w="2153920" h="1195070">
                  <a:moveTo>
                    <a:pt x="2087077" y="1128481"/>
                  </a:moveTo>
                  <a:lnTo>
                    <a:pt x="2100072" y="1114044"/>
                  </a:lnTo>
                  <a:lnTo>
                    <a:pt x="2100072" y="1115568"/>
                  </a:lnTo>
                  <a:lnTo>
                    <a:pt x="2109825" y="1115568"/>
                  </a:lnTo>
                  <a:lnTo>
                    <a:pt x="2100072" y="1127760"/>
                  </a:lnTo>
                  <a:lnTo>
                    <a:pt x="2087880" y="1127760"/>
                  </a:lnTo>
                  <a:lnTo>
                    <a:pt x="2087077" y="1128481"/>
                  </a:lnTo>
                  <a:close/>
                </a:path>
                <a:path w="2153920" h="1195070">
                  <a:moveTo>
                    <a:pt x="67056" y="1129284"/>
                  </a:moveTo>
                  <a:lnTo>
                    <a:pt x="65532" y="1129284"/>
                  </a:lnTo>
                  <a:lnTo>
                    <a:pt x="65532" y="1127760"/>
                  </a:lnTo>
                  <a:lnTo>
                    <a:pt x="67056" y="1129284"/>
                  </a:lnTo>
                  <a:close/>
                </a:path>
                <a:path w="2153920" h="1195070">
                  <a:moveTo>
                    <a:pt x="2086356" y="1129284"/>
                  </a:moveTo>
                  <a:lnTo>
                    <a:pt x="2087077" y="1128481"/>
                  </a:lnTo>
                  <a:lnTo>
                    <a:pt x="2087880" y="1127760"/>
                  </a:lnTo>
                  <a:lnTo>
                    <a:pt x="2086356" y="1129284"/>
                  </a:lnTo>
                  <a:close/>
                </a:path>
                <a:path w="2153920" h="1195070">
                  <a:moveTo>
                    <a:pt x="2098852" y="1129284"/>
                  </a:moveTo>
                  <a:lnTo>
                    <a:pt x="2086356" y="1129284"/>
                  </a:lnTo>
                  <a:lnTo>
                    <a:pt x="2087880" y="1127760"/>
                  </a:lnTo>
                  <a:lnTo>
                    <a:pt x="2100072" y="1127760"/>
                  </a:lnTo>
                  <a:lnTo>
                    <a:pt x="2098852" y="1129284"/>
                  </a:lnTo>
                  <a:close/>
                </a:path>
                <a:path w="2153920" h="1195070">
                  <a:moveTo>
                    <a:pt x="2010156" y="1185672"/>
                  </a:moveTo>
                  <a:lnTo>
                    <a:pt x="1950720" y="1185672"/>
                  </a:lnTo>
                  <a:lnTo>
                    <a:pt x="1970532" y="1184148"/>
                  </a:lnTo>
                  <a:lnTo>
                    <a:pt x="1990344" y="1181100"/>
                  </a:lnTo>
                  <a:lnTo>
                    <a:pt x="1988820" y="1181100"/>
                  </a:lnTo>
                  <a:lnTo>
                    <a:pt x="2008632" y="1176528"/>
                  </a:lnTo>
                  <a:lnTo>
                    <a:pt x="2007108" y="1176528"/>
                  </a:lnTo>
                  <a:lnTo>
                    <a:pt x="2025396" y="1170432"/>
                  </a:lnTo>
                  <a:lnTo>
                    <a:pt x="2058924" y="1152144"/>
                  </a:lnTo>
                  <a:lnTo>
                    <a:pt x="2074164" y="1141476"/>
                  </a:lnTo>
                  <a:lnTo>
                    <a:pt x="2072640" y="1141476"/>
                  </a:lnTo>
                  <a:lnTo>
                    <a:pt x="2087077" y="1128481"/>
                  </a:lnTo>
                  <a:lnTo>
                    <a:pt x="2086356" y="1129284"/>
                  </a:lnTo>
                  <a:lnTo>
                    <a:pt x="2098852" y="1129284"/>
                  </a:lnTo>
                  <a:lnTo>
                    <a:pt x="2093976" y="1135380"/>
                  </a:lnTo>
                  <a:lnTo>
                    <a:pt x="2063496" y="1159764"/>
                  </a:lnTo>
                  <a:lnTo>
                    <a:pt x="2046732" y="1170432"/>
                  </a:lnTo>
                  <a:lnTo>
                    <a:pt x="2029968" y="1178052"/>
                  </a:lnTo>
                  <a:lnTo>
                    <a:pt x="2010156" y="1185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84888" y="3942055"/>
            <a:ext cx="1313180" cy="44767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86360">
              <a:lnSpc>
                <a:spcPts val="1540"/>
              </a:lnSpc>
              <a:spcBef>
                <a:spcPts val="355"/>
              </a:spcBef>
            </a:pPr>
            <a:r>
              <a:rPr sz="1450" b="1" spc="10" dirty="0">
                <a:latin typeface="Arial"/>
                <a:cs typeface="Arial"/>
              </a:rPr>
              <a:t>Бессрочная  </a:t>
            </a:r>
            <a:r>
              <a:rPr sz="1450" b="1" spc="25" dirty="0">
                <a:latin typeface="Arial"/>
                <a:cs typeface="Arial"/>
              </a:rPr>
              <a:t>а</a:t>
            </a:r>
            <a:r>
              <a:rPr sz="1450" b="1" spc="15" dirty="0">
                <a:latin typeface="Arial"/>
                <a:cs typeface="Arial"/>
              </a:rPr>
              <a:t>ккр</a:t>
            </a:r>
            <a:r>
              <a:rPr sz="1450" b="1" spc="25" dirty="0">
                <a:latin typeface="Arial"/>
                <a:cs typeface="Arial"/>
              </a:rPr>
              <a:t>е</a:t>
            </a:r>
            <a:r>
              <a:rPr sz="1450" b="1" spc="10" dirty="0">
                <a:latin typeface="Arial"/>
                <a:cs typeface="Arial"/>
              </a:rPr>
              <a:t>д</a:t>
            </a:r>
            <a:r>
              <a:rPr sz="1450" b="1" spc="25" dirty="0">
                <a:latin typeface="Arial"/>
                <a:cs typeface="Arial"/>
              </a:rPr>
              <a:t>и</a:t>
            </a:r>
            <a:r>
              <a:rPr sz="1450" b="1" spc="-15" dirty="0">
                <a:latin typeface="Arial"/>
                <a:cs typeface="Arial"/>
              </a:rPr>
              <a:t>т</a:t>
            </a:r>
            <a:r>
              <a:rPr sz="1450" b="1" spc="25" dirty="0">
                <a:latin typeface="Arial"/>
                <a:cs typeface="Arial"/>
              </a:rPr>
              <a:t>а</a:t>
            </a:r>
            <a:r>
              <a:rPr sz="1450" b="1" spc="10" dirty="0">
                <a:latin typeface="Arial"/>
                <a:cs typeface="Arial"/>
              </a:rPr>
              <a:t>ци</a:t>
            </a:r>
            <a:r>
              <a:rPr sz="1450" b="1" spc="20" dirty="0">
                <a:latin typeface="Arial"/>
                <a:cs typeface="Arial"/>
              </a:rPr>
              <a:t>я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24884" y="3587496"/>
            <a:ext cx="2152015" cy="1195070"/>
            <a:chOff x="4024884" y="3587496"/>
            <a:chExt cx="2152015" cy="1195070"/>
          </a:xfrm>
        </p:grpSpPr>
        <p:sp>
          <p:nvSpPr>
            <p:cNvPr id="10" name="object 10"/>
            <p:cNvSpPr/>
            <p:nvPr/>
          </p:nvSpPr>
          <p:spPr>
            <a:xfrm>
              <a:off x="4029456" y="3590544"/>
              <a:ext cx="2143125" cy="1187450"/>
            </a:xfrm>
            <a:custGeom>
              <a:avLst/>
              <a:gdLst/>
              <a:ahLst/>
              <a:cxnLst/>
              <a:rect l="l" t="t" r="r" b="b"/>
              <a:pathLst>
                <a:path w="2143125" h="1187450">
                  <a:moveTo>
                    <a:pt x="1944624" y="1187196"/>
                  </a:moveTo>
                  <a:lnTo>
                    <a:pt x="196596" y="1187196"/>
                  </a:lnTo>
                  <a:lnTo>
                    <a:pt x="151635" y="1181899"/>
                  </a:lnTo>
                  <a:lnTo>
                    <a:pt x="110301" y="1166846"/>
                  </a:lnTo>
                  <a:lnTo>
                    <a:pt x="73791" y="1143288"/>
                  </a:lnTo>
                  <a:lnTo>
                    <a:pt x="43307" y="1112480"/>
                  </a:lnTo>
                  <a:lnTo>
                    <a:pt x="20047" y="1075672"/>
                  </a:lnTo>
                  <a:lnTo>
                    <a:pt x="5211" y="1034120"/>
                  </a:lnTo>
                  <a:lnTo>
                    <a:pt x="0" y="989076"/>
                  </a:lnTo>
                  <a:lnTo>
                    <a:pt x="0" y="198120"/>
                  </a:lnTo>
                  <a:lnTo>
                    <a:pt x="5211" y="153075"/>
                  </a:lnTo>
                  <a:lnTo>
                    <a:pt x="20047" y="111523"/>
                  </a:lnTo>
                  <a:lnTo>
                    <a:pt x="43307" y="74715"/>
                  </a:lnTo>
                  <a:lnTo>
                    <a:pt x="73791" y="43907"/>
                  </a:lnTo>
                  <a:lnTo>
                    <a:pt x="110301" y="20349"/>
                  </a:lnTo>
                  <a:lnTo>
                    <a:pt x="151635" y="5296"/>
                  </a:lnTo>
                  <a:lnTo>
                    <a:pt x="196596" y="0"/>
                  </a:lnTo>
                  <a:lnTo>
                    <a:pt x="1944624" y="0"/>
                  </a:lnTo>
                  <a:lnTo>
                    <a:pt x="1990148" y="5296"/>
                  </a:lnTo>
                  <a:lnTo>
                    <a:pt x="2031887" y="20349"/>
                  </a:lnTo>
                  <a:lnTo>
                    <a:pt x="2068667" y="43907"/>
                  </a:lnTo>
                  <a:lnTo>
                    <a:pt x="2099316" y="74715"/>
                  </a:lnTo>
                  <a:lnTo>
                    <a:pt x="2122660" y="111523"/>
                  </a:lnTo>
                  <a:lnTo>
                    <a:pt x="2137527" y="153075"/>
                  </a:lnTo>
                  <a:lnTo>
                    <a:pt x="2142744" y="198120"/>
                  </a:lnTo>
                  <a:lnTo>
                    <a:pt x="2142744" y="989076"/>
                  </a:lnTo>
                  <a:lnTo>
                    <a:pt x="2137527" y="1034120"/>
                  </a:lnTo>
                  <a:lnTo>
                    <a:pt x="2122660" y="1075672"/>
                  </a:lnTo>
                  <a:lnTo>
                    <a:pt x="2099316" y="1112480"/>
                  </a:lnTo>
                  <a:lnTo>
                    <a:pt x="2068667" y="1143288"/>
                  </a:lnTo>
                  <a:lnTo>
                    <a:pt x="2031887" y="1166846"/>
                  </a:lnTo>
                  <a:lnTo>
                    <a:pt x="1990148" y="1181899"/>
                  </a:lnTo>
                  <a:lnTo>
                    <a:pt x="1944624" y="1187196"/>
                  </a:lnTo>
                  <a:close/>
                </a:path>
              </a:pathLst>
            </a:custGeom>
            <a:solidFill>
              <a:srgbClr val="5482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24884" y="3587496"/>
              <a:ext cx="2152015" cy="1195070"/>
            </a:xfrm>
            <a:custGeom>
              <a:avLst/>
              <a:gdLst/>
              <a:ahLst/>
              <a:cxnLst/>
              <a:rect l="l" t="t" r="r" b="b"/>
              <a:pathLst>
                <a:path w="2152015" h="1195070">
                  <a:moveTo>
                    <a:pt x="1949196" y="1194816"/>
                  </a:moveTo>
                  <a:lnTo>
                    <a:pt x="201168" y="1194816"/>
                  </a:lnTo>
                  <a:lnTo>
                    <a:pt x="181356" y="1193292"/>
                  </a:lnTo>
                  <a:lnTo>
                    <a:pt x="141732" y="1185672"/>
                  </a:lnTo>
                  <a:lnTo>
                    <a:pt x="105156" y="1170432"/>
                  </a:lnTo>
                  <a:lnTo>
                    <a:pt x="73152" y="1147572"/>
                  </a:lnTo>
                  <a:lnTo>
                    <a:pt x="45720" y="1120140"/>
                  </a:lnTo>
                  <a:lnTo>
                    <a:pt x="15240" y="1071372"/>
                  </a:lnTo>
                  <a:lnTo>
                    <a:pt x="9144" y="1051560"/>
                  </a:lnTo>
                  <a:lnTo>
                    <a:pt x="3048" y="1033272"/>
                  </a:lnTo>
                  <a:lnTo>
                    <a:pt x="0" y="1011936"/>
                  </a:lnTo>
                  <a:lnTo>
                    <a:pt x="0" y="181356"/>
                  </a:lnTo>
                  <a:lnTo>
                    <a:pt x="15240" y="123444"/>
                  </a:lnTo>
                  <a:lnTo>
                    <a:pt x="33528" y="88392"/>
                  </a:lnTo>
                  <a:lnTo>
                    <a:pt x="59436" y="57912"/>
                  </a:lnTo>
                  <a:lnTo>
                    <a:pt x="105156" y="24384"/>
                  </a:lnTo>
                  <a:lnTo>
                    <a:pt x="141732" y="7620"/>
                  </a:lnTo>
                  <a:lnTo>
                    <a:pt x="181356" y="0"/>
                  </a:lnTo>
                  <a:lnTo>
                    <a:pt x="1970532" y="0"/>
                  </a:lnTo>
                  <a:lnTo>
                    <a:pt x="1990344" y="3048"/>
                  </a:lnTo>
                  <a:lnTo>
                    <a:pt x="2010156" y="7620"/>
                  </a:lnTo>
                  <a:lnTo>
                    <a:pt x="202692" y="7620"/>
                  </a:lnTo>
                  <a:lnTo>
                    <a:pt x="181356" y="9144"/>
                  </a:lnTo>
                  <a:lnTo>
                    <a:pt x="182880" y="9144"/>
                  </a:lnTo>
                  <a:lnTo>
                    <a:pt x="163068" y="12192"/>
                  </a:lnTo>
                  <a:lnTo>
                    <a:pt x="144780" y="16764"/>
                  </a:lnTo>
                  <a:lnTo>
                    <a:pt x="126492" y="22860"/>
                  </a:lnTo>
                  <a:lnTo>
                    <a:pt x="92964" y="41148"/>
                  </a:lnTo>
                  <a:lnTo>
                    <a:pt x="94488" y="41148"/>
                  </a:lnTo>
                  <a:lnTo>
                    <a:pt x="79248" y="51816"/>
                  </a:lnTo>
                  <a:lnTo>
                    <a:pt x="67056" y="64008"/>
                  </a:lnTo>
                  <a:lnTo>
                    <a:pt x="65532" y="64008"/>
                  </a:lnTo>
                  <a:lnTo>
                    <a:pt x="51816" y="79248"/>
                  </a:lnTo>
                  <a:lnTo>
                    <a:pt x="52120" y="79248"/>
                  </a:lnTo>
                  <a:lnTo>
                    <a:pt x="41148" y="92964"/>
                  </a:lnTo>
                  <a:lnTo>
                    <a:pt x="32004" y="109728"/>
                  </a:lnTo>
                  <a:lnTo>
                    <a:pt x="24384" y="126492"/>
                  </a:lnTo>
                  <a:lnTo>
                    <a:pt x="17399" y="143256"/>
                  </a:lnTo>
                  <a:lnTo>
                    <a:pt x="16764" y="143256"/>
                  </a:lnTo>
                  <a:lnTo>
                    <a:pt x="12543" y="161544"/>
                  </a:lnTo>
                  <a:lnTo>
                    <a:pt x="12192" y="161544"/>
                  </a:lnTo>
                  <a:lnTo>
                    <a:pt x="9144" y="181356"/>
                  </a:lnTo>
                  <a:lnTo>
                    <a:pt x="9144" y="1011936"/>
                  </a:lnTo>
                  <a:lnTo>
                    <a:pt x="12192" y="1031748"/>
                  </a:lnTo>
                  <a:lnTo>
                    <a:pt x="12543" y="1031748"/>
                  </a:lnTo>
                  <a:lnTo>
                    <a:pt x="16764" y="1050036"/>
                  </a:lnTo>
                  <a:lnTo>
                    <a:pt x="17399" y="1050036"/>
                  </a:lnTo>
                  <a:lnTo>
                    <a:pt x="24384" y="1066800"/>
                  </a:lnTo>
                  <a:lnTo>
                    <a:pt x="32004" y="1083564"/>
                  </a:lnTo>
                  <a:lnTo>
                    <a:pt x="41148" y="1100328"/>
                  </a:lnTo>
                  <a:lnTo>
                    <a:pt x="52120" y="1114044"/>
                  </a:lnTo>
                  <a:lnTo>
                    <a:pt x="51816" y="1114044"/>
                  </a:lnTo>
                  <a:lnTo>
                    <a:pt x="65532" y="1129284"/>
                  </a:lnTo>
                  <a:lnTo>
                    <a:pt x="67056" y="1129284"/>
                  </a:lnTo>
                  <a:lnTo>
                    <a:pt x="79248" y="1141476"/>
                  </a:lnTo>
                  <a:lnTo>
                    <a:pt x="94488" y="1152144"/>
                  </a:lnTo>
                  <a:lnTo>
                    <a:pt x="92964" y="1152144"/>
                  </a:lnTo>
                  <a:lnTo>
                    <a:pt x="126492" y="1170432"/>
                  </a:lnTo>
                  <a:lnTo>
                    <a:pt x="144780" y="1176528"/>
                  </a:lnTo>
                  <a:lnTo>
                    <a:pt x="163068" y="1181100"/>
                  </a:lnTo>
                  <a:lnTo>
                    <a:pt x="182880" y="1184148"/>
                  </a:lnTo>
                  <a:lnTo>
                    <a:pt x="181356" y="1184148"/>
                  </a:lnTo>
                  <a:lnTo>
                    <a:pt x="202692" y="1185672"/>
                  </a:lnTo>
                  <a:lnTo>
                    <a:pt x="2010156" y="1185672"/>
                  </a:lnTo>
                  <a:lnTo>
                    <a:pt x="1990344" y="1190244"/>
                  </a:lnTo>
                  <a:lnTo>
                    <a:pt x="1970532" y="1193292"/>
                  </a:lnTo>
                  <a:lnTo>
                    <a:pt x="1949196" y="1194816"/>
                  </a:lnTo>
                  <a:close/>
                </a:path>
                <a:path w="2152015" h="1195070">
                  <a:moveTo>
                    <a:pt x="2086356" y="65532"/>
                  </a:moveTo>
                  <a:lnTo>
                    <a:pt x="2042160" y="32004"/>
                  </a:lnTo>
                  <a:lnTo>
                    <a:pt x="2007108" y="16764"/>
                  </a:lnTo>
                  <a:lnTo>
                    <a:pt x="1969008" y="9144"/>
                  </a:lnTo>
                  <a:lnTo>
                    <a:pt x="1949196" y="7620"/>
                  </a:lnTo>
                  <a:lnTo>
                    <a:pt x="2010156" y="7620"/>
                  </a:lnTo>
                  <a:lnTo>
                    <a:pt x="2046732" y="24384"/>
                  </a:lnTo>
                  <a:lnTo>
                    <a:pt x="2078736" y="45720"/>
                  </a:lnTo>
                  <a:lnTo>
                    <a:pt x="2097938" y="64008"/>
                  </a:lnTo>
                  <a:lnTo>
                    <a:pt x="2086356" y="64008"/>
                  </a:lnTo>
                  <a:lnTo>
                    <a:pt x="2086356" y="65532"/>
                  </a:lnTo>
                  <a:close/>
                </a:path>
                <a:path w="2152015" h="1195070">
                  <a:moveTo>
                    <a:pt x="65532" y="65532"/>
                  </a:moveTo>
                  <a:lnTo>
                    <a:pt x="65532" y="64008"/>
                  </a:lnTo>
                  <a:lnTo>
                    <a:pt x="67056" y="64008"/>
                  </a:lnTo>
                  <a:lnTo>
                    <a:pt x="65532" y="65532"/>
                  </a:lnTo>
                  <a:close/>
                </a:path>
                <a:path w="2152015" h="1195070">
                  <a:moveTo>
                    <a:pt x="2098548" y="79248"/>
                  </a:moveTo>
                  <a:lnTo>
                    <a:pt x="2086356" y="64008"/>
                  </a:lnTo>
                  <a:lnTo>
                    <a:pt x="2097938" y="64008"/>
                  </a:lnTo>
                  <a:lnTo>
                    <a:pt x="2106168" y="73152"/>
                  </a:lnTo>
                  <a:lnTo>
                    <a:pt x="2109368" y="77724"/>
                  </a:lnTo>
                  <a:lnTo>
                    <a:pt x="2098548" y="77724"/>
                  </a:lnTo>
                  <a:lnTo>
                    <a:pt x="2098548" y="79248"/>
                  </a:lnTo>
                  <a:close/>
                </a:path>
                <a:path w="2152015" h="1195070">
                  <a:moveTo>
                    <a:pt x="52120" y="79248"/>
                  </a:moveTo>
                  <a:lnTo>
                    <a:pt x="51816" y="79248"/>
                  </a:lnTo>
                  <a:lnTo>
                    <a:pt x="53340" y="77724"/>
                  </a:lnTo>
                  <a:lnTo>
                    <a:pt x="52120" y="79248"/>
                  </a:lnTo>
                  <a:close/>
                </a:path>
                <a:path w="2152015" h="1195070">
                  <a:moveTo>
                    <a:pt x="2133600" y="144780"/>
                  </a:moveTo>
                  <a:lnTo>
                    <a:pt x="2127504" y="126492"/>
                  </a:lnTo>
                  <a:lnTo>
                    <a:pt x="2119884" y="109728"/>
                  </a:lnTo>
                  <a:lnTo>
                    <a:pt x="2109216" y="92964"/>
                  </a:lnTo>
                  <a:lnTo>
                    <a:pt x="2110740" y="92964"/>
                  </a:lnTo>
                  <a:lnTo>
                    <a:pt x="2098548" y="77724"/>
                  </a:lnTo>
                  <a:lnTo>
                    <a:pt x="2109368" y="77724"/>
                  </a:lnTo>
                  <a:lnTo>
                    <a:pt x="2136648" y="123444"/>
                  </a:lnTo>
                  <a:lnTo>
                    <a:pt x="2143125" y="143256"/>
                  </a:lnTo>
                  <a:lnTo>
                    <a:pt x="2133600" y="143256"/>
                  </a:lnTo>
                  <a:lnTo>
                    <a:pt x="2133600" y="144780"/>
                  </a:lnTo>
                  <a:close/>
                </a:path>
                <a:path w="2152015" h="1195070">
                  <a:moveTo>
                    <a:pt x="16764" y="144780"/>
                  </a:moveTo>
                  <a:lnTo>
                    <a:pt x="16764" y="143256"/>
                  </a:lnTo>
                  <a:lnTo>
                    <a:pt x="17399" y="143256"/>
                  </a:lnTo>
                  <a:lnTo>
                    <a:pt x="16764" y="144780"/>
                  </a:lnTo>
                  <a:close/>
                </a:path>
                <a:path w="2152015" h="1195070">
                  <a:moveTo>
                    <a:pt x="2139696" y="163068"/>
                  </a:moveTo>
                  <a:lnTo>
                    <a:pt x="2133600" y="143256"/>
                  </a:lnTo>
                  <a:lnTo>
                    <a:pt x="2143125" y="143256"/>
                  </a:lnTo>
                  <a:lnTo>
                    <a:pt x="2147316" y="160020"/>
                  </a:lnTo>
                  <a:lnTo>
                    <a:pt x="2147533" y="161544"/>
                  </a:lnTo>
                  <a:lnTo>
                    <a:pt x="2139696" y="161544"/>
                  </a:lnTo>
                  <a:lnTo>
                    <a:pt x="2139696" y="163068"/>
                  </a:lnTo>
                  <a:close/>
                </a:path>
                <a:path w="2152015" h="1195070">
                  <a:moveTo>
                    <a:pt x="12192" y="163068"/>
                  </a:moveTo>
                  <a:lnTo>
                    <a:pt x="12192" y="161544"/>
                  </a:lnTo>
                  <a:lnTo>
                    <a:pt x="12543" y="161544"/>
                  </a:lnTo>
                  <a:lnTo>
                    <a:pt x="12192" y="163068"/>
                  </a:lnTo>
                  <a:close/>
                </a:path>
                <a:path w="2152015" h="1195070">
                  <a:moveTo>
                    <a:pt x="2147533" y="1031748"/>
                  </a:moveTo>
                  <a:lnTo>
                    <a:pt x="2139696" y="1031748"/>
                  </a:lnTo>
                  <a:lnTo>
                    <a:pt x="2142744" y="992124"/>
                  </a:lnTo>
                  <a:lnTo>
                    <a:pt x="2142744" y="201168"/>
                  </a:lnTo>
                  <a:lnTo>
                    <a:pt x="2139696" y="161544"/>
                  </a:lnTo>
                  <a:lnTo>
                    <a:pt x="2147533" y="161544"/>
                  </a:lnTo>
                  <a:lnTo>
                    <a:pt x="2150364" y="181356"/>
                  </a:lnTo>
                  <a:lnTo>
                    <a:pt x="2151888" y="201168"/>
                  </a:lnTo>
                  <a:lnTo>
                    <a:pt x="2151888" y="992124"/>
                  </a:lnTo>
                  <a:lnTo>
                    <a:pt x="2150364" y="1011936"/>
                  </a:lnTo>
                  <a:lnTo>
                    <a:pt x="2147533" y="1031748"/>
                  </a:lnTo>
                  <a:close/>
                </a:path>
                <a:path w="2152015" h="1195070">
                  <a:moveTo>
                    <a:pt x="12543" y="1031748"/>
                  </a:moveTo>
                  <a:lnTo>
                    <a:pt x="12192" y="1031748"/>
                  </a:lnTo>
                  <a:lnTo>
                    <a:pt x="12192" y="1030224"/>
                  </a:lnTo>
                  <a:lnTo>
                    <a:pt x="12543" y="1031748"/>
                  </a:lnTo>
                  <a:close/>
                </a:path>
                <a:path w="2152015" h="1195070">
                  <a:moveTo>
                    <a:pt x="2143125" y="1050036"/>
                  </a:moveTo>
                  <a:lnTo>
                    <a:pt x="2133600" y="1050036"/>
                  </a:lnTo>
                  <a:lnTo>
                    <a:pt x="2139696" y="1030224"/>
                  </a:lnTo>
                  <a:lnTo>
                    <a:pt x="2139696" y="1031748"/>
                  </a:lnTo>
                  <a:lnTo>
                    <a:pt x="2147533" y="1031748"/>
                  </a:lnTo>
                  <a:lnTo>
                    <a:pt x="2147316" y="1033272"/>
                  </a:lnTo>
                  <a:lnTo>
                    <a:pt x="2143125" y="1050036"/>
                  </a:lnTo>
                  <a:close/>
                </a:path>
                <a:path w="2152015" h="1195070">
                  <a:moveTo>
                    <a:pt x="17399" y="1050036"/>
                  </a:moveTo>
                  <a:lnTo>
                    <a:pt x="16764" y="1050036"/>
                  </a:lnTo>
                  <a:lnTo>
                    <a:pt x="16764" y="1048512"/>
                  </a:lnTo>
                  <a:lnTo>
                    <a:pt x="17399" y="1050036"/>
                  </a:lnTo>
                  <a:close/>
                </a:path>
                <a:path w="2152015" h="1195070">
                  <a:moveTo>
                    <a:pt x="2109368" y="1115568"/>
                  </a:moveTo>
                  <a:lnTo>
                    <a:pt x="2098548" y="1115568"/>
                  </a:lnTo>
                  <a:lnTo>
                    <a:pt x="2110740" y="1100328"/>
                  </a:lnTo>
                  <a:lnTo>
                    <a:pt x="2109216" y="1100328"/>
                  </a:lnTo>
                  <a:lnTo>
                    <a:pt x="2119884" y="1083564"/>
                  </a:lnTo>
                  <a:lnTo>
                    <a:pt x="2127504" y="1066800"/>
                  </a:lnTo>
                  <a:lnTo>
                    <a:pt x="2133600" y="1048512"/>
                  </a:lnTo>
                  <a:lnTo>
                    <a:pt x="2133600" y="1050036"/>
                  </a:lnTo>
                  <a:lnTo>
                    <a:pt x="2143125" y="1050036"/>
                  </a:lnTo>
                  <a:lnTo>
                    <a:pt x="2142744" y="1051560"/>
                  </a:lnTo>
                  <a:lnTo>
                    <a:pt x="2136648" y="1071372"/>
                  </a:lnTo>
                  <a:lnTo>
                    <a:pt x="2127504" y="1088136"/>
                  </a:lnTo>
                  <a:lnTo>
                    <a:pt x="2116836" y="1104900"/>
                  </a:lnTo>
                  <a:lnTo>
                    <a:pt x="2109368" y="1115568"/>
                  </a:lnTo>
                  <a:close/>
                </a:path>
                <a:path w="2152015" h="1195070">
                  <a:moveTo>
                    <a:pt x="53340" y="1115568"/>
                  </a:moveTo>
                  <a:lnTo>
                    <a:pt x="51816" y="1114044"/>
                  </a:lnTo>
                  <a:lnTo>
                    <a:pt x="52120" y="1114044"/>
                  </a:lnTo>
                  <a:lnTo>
                    <a:pt x="53340" y="1115568"/>
                  </a:lnTo>
                  <a:close/>
                </a:path>
                <a:path w="2152015" h="1195070">
                  <a:moveTo>
                    <a:pt x="2097938" y="1129284"/>
                  </a:moveTo>
                  <a:lnTo>
                    <a:pt x="2086356" y="1129284"/>
                  </a:lnTo>
                  <a:lnTo>
                    <a:pt x="2098548" y="1114044"/>
                  </a:lnTo>
                  <a:lnTo>
                    <a:pt x="2098548" y="1115568"/>
                  </a:lnTo>
                  <a:lnTo>
                    <a:pt x="2109368" y="1115568"/>
                  </a:lnTo>
                  <a:lnTo>
                    <a:pt x="2106168" y="1120140"/>
                  </a:lnTo>
                  <a:lnTo>
                    <a:pt x="2097938" y="1129284"/>
                  </a:lnTo>
                  <a:close/>
                </a:path>
                <a:path w="2152015" h="1195070">
                  <a:moveTo>
                    <a:pt x="67056" y="1129284"/>
                  </a:moveTo>
                  <a:lnTo>
                    <a:pt x="65532" y="1129284"/>
                  </a:lnTo>
                  <a:lnTo>
                    <a:pt x="65532" y="1127760"/>
                  </a:lnTo>
                  <a:lnTo>
                    <a:pt x="67056" y="1129284"/>
                  </a:lnTo>
                  <a:close/>
                </a:path>
                <a:path w="2152015" h="1195070">
                  <a:moveTo>
                    <a:pt x="2010156" y="1185672"/>
                  </a:moveTo>
                  <a:lnTo>
                    <a:pt x="1949196" y="1185672"/>
                  </a:lnTo>
                  <a:lnTo>
                    <a:pt x="1969008" y="1184148"/>
                  </a:lnTo>
                  <a:lnTo>
                    <a:pt x="1988820" y="1181100"/>
                  </a:lnTo>
                  <a:lnTo>
                    <a:pt x="2025396" y="1170432"/>
                  </a:lnTo>
                  <a:lnTo>
                    <a:pt x="2072640" y="1141476"/>
                  </a:lnTo>
                  <a:lnTo>
                    <a:pt x="2086356" y="1127760"/>
                  </a:lnTo>
                  <a:lnTo>
                    <a:pt x="2086356" y="1129284"/>
                  </a:lnTo>
                  <a:lnTo>
                    <a:pt x="2097938" y="1129284"/>
                  </a:lnTo>
                  <a:lnTo>
                    <a:pt x="2092452" y="1135380"/>
                  </a:lnTo>
                  <a:lnTo>
                    <a:pt x="2078736" y="1147572"/>
                  </a:lnTo>
                  <a:lnTo>
                    <a:pt x="2063496" y="1159764"/>
                  </a:lnTo>
                  <a:lnTo>
                    <a:pt x="2046732" y="1170432"/>
                  </a:lnTo>
                  <a:lnTo>
                    <a:pt x="2010156" y="1185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173754" y="3942055"/>
            <a:ext cx="1850389" cy="44767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68935" marR="5080" indent="-356870">
              <a:lnSpc>
                <a:spcPts val="1540"/>
              </a:lnSpc>
              <a:spcBef>
                <a:spcPts val="355"/>
              </a:spcBef>
            </a:pPr>
            <a:r>
              <a:rPr sz="1450" b="1" spc="-25" dirty="0">
                <a:latin typeface="Arial"/>
                <a:cs typeface="Arial"/>
              </a:rPr>
              <a:t>А</a:t>
            </a:r>
            <a:r>
              <a:rPr sz="1450" b="1" spc="15" dirty="0">
                <a:latin typeface="Arial"/>
                <a:cs typeface="Arial"/>
              </a:rPr>
              <a:t>ккр</a:t>
            </a:r>
            <a:r>
              <a:rPr sz="1450" b="1" spc="10" dirty="0">
                <a:latin typeface="Arial"/>
                <a:cs typeface="Arial"/>
              </a:rPr>
              <a:t>е</a:t>
            </a:r>
            <a:r>
              <a:rPr sz="1450" b="1" spc="25" dirty="0">
                <a:latin typeface="Arial"/>
                <a:cs typeface="Arial"/>
              </a:rPr>
              <a:t>д</a:t>
            </a:r>
            <a:r>
              <a:rPr sz="1450" b="1" spc="10" dirty="0">
                <a:latin typeface="Arial"/>
                <a:cs typeface="Arial"/>
              </a:rPr>
              <a:t>и</a:t>
            </a:r>
            <a:r>
              <a:rPr sz="1450" b="1" dirty="0">
                <a:latin typeface="Arial"/>
                <a:cs typeface="Arial"/>
              </a:rPr>
              <a:t>т</a:t>
            </a:r>
            <a:r>
              <a:rPr sz="1450" b="1" spc="25" dirty="0">
                <a:latin typeface="Arial"/>
                <a:cs typeface="Arial"/>
              </a:rPr>
              <a:t>а</a:t>
            </a:r>
            <a:r>
              <a:rPr sz="1450" b="1" spc="10" dirty="0">
                <a:latin typeface="Arial"/>
                <a:cs typeface="Arial"/>
              </a:rPr>
              <a:t>ци</a:t>
            </a:r>
            <a:r>
              <a:rPr sz="1450" b="1" spc="30" dirty="0">
                <a:latin typeface="Arial"/>
                <a:cs typeface="Arial"/>
              </a:rPr>
              <a:t>о</a:t>
            </a:r>
            <a:r>
              <a:rPr sz="1450" b="1" spc="10" dirty="0">
                <a:latin typeface="Arial"/>
                <a:cs typeface="Arial"/>
              </a:rPr>
              <a:t>н</a:t>
            </a:r>
            <a:r>
              <a:rPr sz="1450" b="1" spc="25" dirty="0">
                <a:latin typeface="Arial"/>
                <a:cs typeface="Arial"/>
              </a:rPr>
              <a:t>н</a:t>
            </a:r>
            <a:r>
              <a:rPr sz="1450" b="1" spc="20" dirty="0">
                <a:latin typeface="Arial"/>
                <a:cs typeface="Arial"/>
              </a:rPr>
              <a:t>ы</a:t>
            </a:r>
            <a:r>
              <a:rPr sz="1450" b="1" spc="10" dirty="0">
                <a:latin typeface="Arial"/>
                <a:cs typeface="Arial"/>
              </a:rPr>
              <a:t>й  мониторинг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74308" y="3587496"/>
            <a:ext cx="2153920" cy="1195070"/>
            <a:chOff x="6274308" y="3587496"/>
            <a:chExt cx="2153920" cy="1195070"/>
          </a:xfrm>
        </p:grpSpPr>
        <p:sp>
          <p:nvSpPr>
            <p:cNvPr id="14" name="object 14"/>
            <p:cNvSpPr/>
            <p:nvPr/>
          </p:nvSpPr>
          <p:spPr>
            <a:xfrm>
              <a:off x="6278880" y="3590544"/>
              <a:ext cx="2144395" cy="1187450"/>
            </a:xfrm>
            <a:custGeom>
              <a:avLst/>
              <a:gdLst/>
              <a:ahLst/>
              <a:cxnLst/>
              <a:rect l="l" t="t" r="r" b="b"/>
              <a:pathLst>
                <a:path w="2144395" h="1187450">
                  <a:moveTo>
                    <a:pt x="1946148" y="1187196"/>
                  </a:moveTo>
                  <a:lnTo>
                    <a:pt x="198120" y="1187196"/>
                  </a:lnTo>
                  <a:lnTo>
                    <a:pt x="152595" y="1181899"/>
                  </a:lnTo>
                  <a:lnTo>
                    <a:pt x="110856" y="1166846"/>
                  </a:lnTo>
                  <a:lnTo>
                    <a:pt x="74076" y="1143288"/>
                  </a:lnTo>
                  <a:lnTo>
                    <a:pt x="43427" y="1112480"/>
                  </a:lnTo>
                  <a:lnTo>
                    <a:pt x="20083" y="1075672"/>
                  </a:lnTo>
                  <a:lnTo>
                    <a:pt x="5216" y="1034120"/>
                  </a:lnTo>
                  <a:lnTo>
                    <a:pt x="0" y="989076"/>
                  </a:lnTo>
                  <a:lnTo>
                    <a:pt x="0" y="198120"/>
                  </a:lnTo>
                  <a:lnTo>
                    <a:pt x="5216" y="153075"/>
                  </a:lnTo>
                  <a:lnTo>
                    <a:pt x="20083" y="111523"/>
                  </a:lnTo>
                  <a:lnTo>
                    <a:pt x="43427" y="74715"/>
                  </a:lnTo>
                  <a:lnTo>
                    <a:pt x="74076" y="43907"/>
                  </a:lnTo>
                  <a:lnTo>
                    <a:pt x="110856" y="20349"/>
                  </a:lnTo>
                  <a:lnTo>
                    <a:pt x="152595" y="5296"/>
                  </a:lnTo>
                  <a:lnTo>
                    <a:pt x="198120" y="0"/>
                  </a:lnTo>
                  <a:lnTo>
                    <a:pt x="1946148" y="0"/>
                  </a:lnTo>
                  <a:lnTo>
                    <a:pt x="1991672" y="5296"/>
                  </a:lnTo>
                  <a:lnTo>
                    <a:pt x="2033411" y="20349"/>
                  </a:lnTo>
                  <a:lnTo>
                    <a:pt x="2070191" y="43907"/>
                  </a:lnTo>
                  <a:lnTo>
                    <a:pt x="2100840" y="74715"/>
                  </a:lnTo>
                  <a:lnTo>
                    <a:pt x="2124184" y="111523"/>
                  </a:lnTo>
                  <a:lnTo>
                    <a:pt x="2139051" y="153075"/>
                  </a:lnTo>
                  <a:lnTo>
                    <a:pt x="2144268" y="198120"/>
                  </a:lnTo>
                  <a:lnTo>
                    <a:pt x="2144268" y="989076"/>
                  </a:lnTo>
                  <a:lnTo>
                    <a:pt x="2139051" y="1034120"/>
                  </a:lnTo>
                  <a:lnTo>
                    <a:pt x="2124184" y="1075672"/>
                  </a:lnTo>
                  <a:lnTo>
                    <a:pt x="2100840" y="1112480"/>
                  </a:lnTo>
                  <a:lnTo>
                    <a:pt x="2070191" y="1143288"/>
                  </a:lnTo>
                  <a:lnTo>
                    <a:pt x="2033411" y="1166846"/>
                  </a:lnTo>
                  <a:lnTo>
                    <a:pt x="1991672" y="1181899"/>
                  </a:lnTo>
                  <a:lnTo>
                    <a:pt x="1946148" y="1187196"/>
                  </a:lnTo>
                  <a:close/>
                </a:path>
              </a:pathLst>
            </a:custGeom>
            <a:solidFill>
              <a:srgbClr val="F4B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74308" y="3587496"/>
              <a:ext cx="2153920" cy="1195070"/>
            </a:xfrm>
            <a:custGeom>
              <a:avLst/>
              <a:gdLst/>
              <a:ahLst/>
              <a:cxnLst/>
              <a:rect l="l" t="t" r="r" b="b"/>
              <a:pathLst>
                <a:path w="2153920" h="1195070">
                  <a:moveTo>
                    <a:pt x="1950720" y="1194816"/>
                  </a:moveTo>
                  <a:lnTo>
                    <a:pt x="202692" y="1194816"/>
                  </a:lnTo>
                  <a:lnTo>
                    <a:pt x="182880" y="1193292"/>
                  </a:lnTo>
                  <a:lnTo>
                    <a:pt x="143256" y="1185672"/>
                  </a:lnTo>
                  <a:lnTo>
                    <a:pt x="106680" y="1170432"/>
                  </a:lnTo>
                  <a:lnTo>
                    <a:pt x="59436" y="1135380"/>
                  </a:lnTo>
                  <a:lnTo>
                    <a:pt x="35052" y="1104900"/>
                  </a:lnTo>
                  <a:lnTo>
                    <a:pt x="16764" y="1071372"/>
                  </a:lnTo>
                  <a:lnTo>
                    <a:pt x="4572" y="1033272"/>
                  </a:lnTo>
                  <a:lnTo>
                    <a:pt x="0" y="992124"/>
                  </a:lnTo>
                  <a:lnTo>
                    <a:pt x="0" y="201168"/>
                  </a:lnTo>
                  <a:lnTo>
                    <a:pt x="4572" y="160020"/>
                  </a:lnTo>
                  <a:lnTo>
                    <a:pt x="24384" y="105156"/>
                  </a:lnTo>
                  <a:lnTo>
                    <a:pt x="59436" y="57912"/>
                  </a:lnTo>
                  <a:lnTo>
                    <a:pt x="89916" y="33528"/>
                  </a:lnTo>
                  <a:lnTo>
                    <a:pt x="123444" y="15240"/>
                  </a:lnTo>
                  <a:lnTo>
                    <a:pt x="161544" y="3048"/>
                  </a:lnTo>
                  <a:lnTo>
                    <a:pt x="182880" y="0"/>
                  </a:lnTo>
                  <a:lnTo>
                    <a:pt x="1972056" y="0"/>
                  </a:lnTo>
                  <a:lnTo>
                    <a:pt x="1991868" y="3048"/>
                  </a:lnTo>
                  <a:lnTo>
                    <a:pt x="2011680" y="7620"/>
                  </a:lnTo>
                  <a:lnTo>
                    <a:pt x="202692" y="7620"/>
                  </a:lnTo>
                  <a:lnTo>
                    <a:pt x="182880" y="9144"/>
                  </a:lnTo>
                  <a:lnTo>
                    <a:pt x="163068" y="12192"/>
                  </a:lnTo>
                  <a:lnTo>
                    <a:pt x="164592" y="12192"/>
                  </a:lnTo>
                  <a:lnTo>
                    <a:pt x="144780" y="16764"/>
                  </a:lnTo>
                  <a:lnTo>
                    <a:pt x="146304" y="16764"/>
                  </a:lnTo>
                  <a:lnTo>
                    <a:pt x="128016" y="22860"/>
                  </a:lnTo>
                  <a:lnTo>
                    <a:pt x="94488" y="41148"/>
                  </a:lnTo>
                  <a:lnTo>
                    <a:pt x="79248" y="51816"/>
                  </a:lnTo>
                  <a:lnTo>
                    <a:pt x="80772" y="51816"/>
                  </a:lnTo>
                  <a:lnTo>
                    <a:pt x="67225" y="64008"/>
                  </a:lnTo>
                  <a:lnTo>
                    <a:pt x="67056" y="64008"/>
                  </a:lnTo>
                  <a:lnTo>
                    <a:pt x="65532" y="65532"/>
                  </a:lnTo>
                  <a:lnTo>
                    <a:pt x="65684" y="65532"/>
                  </a:lnTo>
                  <a:lnTo>
                    <a:pt x="54711" y="77724"/>
                  </a:lnTo>
                  <a:lnTo>
                    <a:pt x="53340" y="77724"/>
                  </a:lnTo>
                  <a:lnTo>
                    <a:pt x="42672" y="92964"/>
                  </a:lnTo>
                  <a:lnTo>
                    <a:pt x="24384" y="126492"/>
                  </a:lnTo>
                  <a:lnTo>
                    <a:pt x="18796" y="143256"/>
                  </a:lnTo>
                  <a:lnTo>
                    <a:pt x="18288" y="143256"/>
                  </a:lnTo>
                  <a:lnTo>
                    <a:pt x="14067" y="161544"/>
                  </a:lnTo>
                  <a:lnTo>
                    <a:pt x="13716" y="161544"/>
                  </a:lnTo>
                  <a:lnTo>
                    <a:pt x="10668" y="181356"/>
                  </a:lnTo>
                  <a:lnTo>
                    <a:pt x="9144" y="201168"/>
                  </a:lnTo>
                  <a:lnTo>
                    <a:pt x="9144" y="992124"/>
                  </a:lnTo>
                  <a:lnTo>
                    <a:pt x="10668" y="1011936"/>
                  </a:lnTo>
                  <a:lnTo>
                    <a:pt x="13716" y="1031748"/>
                  </a:lnTo>
                  <a:lnTo>
                    <a:pt x="14067" y="1031748"/>
                  </a:lnTo>
                  <a:lnTo>
                    <a:pt x="18288" y="1050036"/>
                  </a:lnTo>
                  <a:lnTo>
                    <a:pt x="18796" y="1050036"/>
                  </a:lnTo>
                  <a:lnTo>
                    <a:pt x="24384" y="1066800"/>
                  </a:lnTo>
                  <a:lnTo>
                    <a:pt x="42672" y="1100328"/>
                  </a:lnTo>
                  <a:lnTo>
                    <a:pt x="53340" y="1115568"/>
                  </a:lnTo>
                  <a:lnTo>
                    <a:pt x="54711" y="1115568"/>
                  </a:lnTo>
                  <a:lnTo>
                    <a:pt x="65684" y="1127760"/>
                  </a:lnTo>
                  <a:lnTo>
                    <a:pt x="65532" y="1127760"/>
                  </a:lnTo>
                  <a:lnTo>
                    <a:pt x="67056" y="1129284"/>
                  </a:lnTo>
                  <a:lnTo>
                    <a:pt x="67225" y="1129284"/>
                  </a:lnTo>
                  <a:lnTo>
                    <a:pt x="80772" y="1141476"/>
                  </a:lnTo>
                  <a:lnTo>
                    <a:pt x="79248" y="1141476"/>
                  </a:lnTo>
                  <a:lnTo>
                    <a:pt x="94488" y="1152144"/>
                  </a:lnTo>
                  <a:lnTo>
                    <a:pt x="128016" y="1170432"/>
                  </a:lnTo>
                  <a:lnTo>
                    <a:pt x="146304" y="1176528"/>
                  </a:lnTo>
                  <a:lnTo>
                    <a:pt x="144780" y="1176528"/>
                  </a:lnTo>
                  <a:lnTo>
                    <a:pt x="164592" y="1181100"/>
                  </a:lnTo>
                  <a:lnTo>
                    <a:pt x="163068" y="1181100"/>
                  </a:lnTo>
                  <a:lnTo>
                    <a:pt x="182880" y="1184148"/>
                  </a:lnTo>
                  <a:lnTo>
                    <a:pt x="202692" y="1185672"/>
                  </a:lnTo>
                  <a:lnTo>
                    <a:pt x="2011680" y="1185672"/>
                  </a:lnTo>
                  <a:lnTo>
                    <a:pt x="1991868" y="1190244"/>
                  </a:lnTo>
                  <a:lnTo>
                    <a:pt x="1972056" y="1193292"/>
                  </a:lnTo>
                  <a:lnTo>
                    <a:pt x="1950720" y="1194816"/>
                  </a:lnTo>
                  <a:close/>
                </a:path>
                <a:path w="2153920" h="1195070">
                  <a:moveTo>
                    <a:pt x="2087880" y="65532"/>
                  </a:moveTo>
                  <a:lnTo>
                    <a:pt x="2074164" y="51816"/>
                  </a:lnTo>
                  <a:lnTo>
                    <a:pt x="2058924" y="41148"/>
                  </a:lnTo>
                  <a:lnTo>
                    <a:pt x="2042160" y="32004"/>
                  </a:lnTo>
                  <a:lnTo>
                    <a:pt x="2043684" y="32004"/>
                  </a:lnTo>
                  <a:lnTo>
                    <a:pt x="2025396" y="22860"/>
                  </a:lnTo>
                  <a:lnTo>
                    <a:pt x="2026920" y="22860"/>
                  </a:lnTo>
                  <a:lnTo>
                    <a:pt x="2008632" y="16764"/>
                  </a:lnTo>
                  <a:lnTo>
                    <a:pt x="1990344" y="12192"/>
                  </a:lnTo>
                  <a:lnTo>
                    <a:pt x="1970532" y="9144"/>
                  </a:lnTo>
                  <a:lnTo>
                    <a:pt x="1950720" y="7620"/>
                  </a:lnTo>
                  <a:lnTo>
                    <a:pt x="2011680" y="7620"/>
                  </a:lnTo>
                  <a:lnTo>
                    <a:pt x="2063496" y="33528"/>
                  </a:lnTo>
                  <a:lnTo>
                    <a:pt x="2093976" y="57912"/>
                  </a:lnTo>
                  <a:lnTo>
                    <a:pt x="2098852" y="64008"/>
                  </a:lnTo>
                  <a:lnTo>
                    <a:pt x="2087880" y="64008"/>
                  </a:lnTo>
                  <a:lnTo>
                    <a:pt x="2087880" y="65532"/>
                  </a:lnTo>
                  <a:close/>
                </a:path>
                <a:path w="2153920" h="1195070">
                  <a:moveTo>
                    <a:pt x="65532" y="65532"/>
                  </a:moveTo>
                  <a:lnTo>
                    <a:pt x="67056" y="64008"/>
                  </a:lnTo>
                  <a:lnTo>
                    <a:pt x="66334" y="64810"/>
                  </a:lnTo>
                  <a:lnTo>
                    <a:pt x="65532" y="65532"/>
                  </a:lnTo>
                  <a:close/>
                </a:path>
                <a:path w="2153920" h="1195070">
                  <a:moveTo>
                    <a:pt x="66334" y="64810"/>
                  </a:moveTo>
                  <a:lnTo>
                    <a:pt x="67056" y="64008"/>
                  </a:lnTo>
                  <a:lnTo>
                    <a:pt x="67225" y="64008"/>
                  </a:lnTo>
                  <a:lnTo>
                    <a:pt x="66334" y="64810"/>
                  </a:lnTo>
                  <a:close/>
                </a:path>
                <a:path w="2153920" h="1195070">
                  <a:moveTo>
                    <a:pt x="2100072" y="79248"/>
                  </a:moveTo>
                  <a:lnTo>
                    <a:pt x="2087880" y="64008"/>
                  </a:lnTo>
                  <a:lnTo>
                    <a:pt x="2098852" y="64008"/>
                  </a:lnTo>
                  <a:lnTo>
                    <a:pt x="2109825" y="77724"/>
                  </a:lnTo>
                  <a:lnTo>
                    <a:pt x="2100072" y="77724"/>
                  </a:lnTo>
                  <a:lnTo>
                    <a:pt x="2100072" y="79248"/>
                  </a:lnTo>
                  <a:close/>
                </a:path>
                <a:path w="2153920" h="1195070">
                  <a:moveTo>
                    <a:pt x="65684" y="65532"/>
                  </a:moveTo>
                  <a:lnTo>
                    <a:pt x="65532" y="65532"/>
                  </a:lnTo>
                  <a:lnTo>
                    <a:pt x="66334" y="64810"/>
                  </a:lnTo>
                  <a:lnTo>
                    <a:pt x="65684" y="65532"/>
                  </a:lnTo>
                  <a:close/>
                </a:path>
                <a:path w="2153920" h="1195070">
                  <a:moveTo>
                    <a:pt x="53340" y="79248"/>
                  </a:moveTo>
                  <a:lnTo>
                    <a:pt x="53340" y="77724"/>
                  </a:lnTo>
                  <a:lnTo>
                    <a:pt x="54711" y="77724"/>
                  </a:lnTo>
                  <a:lnTo>
                    <a:pt x="53340" y="79248"/>
                  </a:lnTo>
                  <a:close/>
                </a:path>
                <a:path w="2153920" h="1195070">
                  <a:moveTo>
                    <a:pt x="2135124" y="144780"/>
                  </a:moveTo>
                  <a:lnTo>
                    <a:pt x="2129028" y="126492"/>
                  </a:lnTo>
                  <a:lnTo>
                    <a:pt x="2121408" y="109728"/>
                  </a:lnTo>
                  <a:lnTo>
                    <a:pt x="2110740" y="92964"/>
                  </a:lnTo>
                  <a:lnTo>
                    <a:pt x="2100072" y="77724"/>
                  </a:lnTo>
                  <a:lnTo>
                    <a:pt x="2109825" y="77724"/>
                  </a:lnTo>
                  <a:lnTo>
                    <a:pt x="2118360" y="88392"/>
                  </a:lnTo>
                  <a:lnTo>
                    <a:pt x="2129028" y="105156"/>
                  </a:lnTo>
                  <a:lnTo>
                    <a:pt x="2144268" y="141732"/>
                  </a:lnTo>
                  <a:lnTo>
                    <a:pt x="2144649" y="143256"/>
                  </a:lnTo>
                  <a:lnTo>
                    <a:pt x="2135124" y="143256"/>
                  </a:lnTo>
                  <a:lnTo>
                    <a:pt x="2135124" y="144780"/>
                  </a:lnTo>
                  <a:close/>
                </a:path>
                <a:path w="2153920" h="1195070">
                  <a:moveTo>
                    <a:pt x="18288" y="144780"/>
                  </a:moveTo>
                  <a:lnTo>
                    <a:pt x="18288" y="143256"/>
                  </a:lnTo>
                  <a:lnTo>
                    <a:pt x="18796" y="143256"/>
                  </a:lnTo>
                  <a:lnTo>
                    <a:pt x="18288" y="144780"/>
                  </a:lnTo>
                  <a:close/>
                </a:path>
                <a:path w="2153920" h="1195070">
                  <a:moveTo>
                    <a:pt x="2139696" y="163068"/>
                  </a:moveTo>
                  <a:lnTo>
                    <a:pt x="2135124" y="143256"/>
                  </a:lnTo>
                  <a:lnTo>
                    <a:pt x="2144649" y="143256"/>
                  </a:lnTo>
                  <a:lnTo>
                    <a:pt x="2148840" y="160020"/>
                  </a:lnTo>
                  <a:lnTo>
                    <a:pt x="2149057" y="161544"/>
                  </a:lnTo>
                  <a:lnTo>
                    <a:pt x="2139696" y="161544"/>
                  </a:lnTo>
                  <a:lnTo>
                    <a:pt x="2139696" y="163068"/>
                  </a:lnTo>
                  <a:close/>
                </a:path>
                <a:path w="2153920" h="1195070">
                  <a:moveTo>
                    <a:pt x="13716" y="163068"/>
                  </a:moveTo>
                  <a:lnTo>
                    <a:pt x="13716" y="161544"/>
                  </a:lnTo>
                  <a:lnTo>
                    <a:pt x="14067" y="161544"/>
                  </a:lnTo>
                  <a:lnTo>
                    <a:pt x="13716" y="163068"/>
                  </a:lnTo>
                  <a:close/>
                </a:path>
                <a:path w="2153920" h="1195070">
                  <a:moveTo>
                    <a:pt x="2149057" y="1031748"/>
                  </a:moveTo>
                  <a:lnTo>
                    <a:pt x="2139696" y="1031748"/>
                  </a:lnTo>
                  <a:lnTo>
                    <a:pt x="2142744" y="1011936"/>
                  </a:lnTo>
                  <a:lnTo>
                    <a:pt x="2144268" y="992124"/>
                  </a:lnTo>
                  <a:lnTo>
                    <a:pt x="2144268" y="201168"/>
                  </a:lnTo>
                  <a:lnTo>
                    <a:pt x="2142744" y="181356"/>
                  </a:lnTo>
                  <a:lnTo>
                    <a:pt x="2139696" y="161544"/>
                  </a:lnTo>
                  <a:lnTo>
                    <a:pt x="2149057" y="161544"/>
                  </a:lnTo>
                  <a:lnTo>
                    <a:pt x="2151888" y="181356"/>
                  </a:lnTo>
                  <a:lnTo>
                    <a:pt x="2153412" y="201168"/>
                  </a:lnTo>
                  <a:lnTo>
                    <a:pt x="2153412" y="992124"/>
                  </a:lnTo>
                  <a:lnTo>
                    <a:pt x="2151888" y="1011936"/>
                  </a:lnTo>
                  <a:lnTo>
                    <a:pt x="2149057" y="1031748"/>
                  </a:lnTo>
                  <a:close/>
                </a:path>
                <a:path w="2153920" h="1195070">
                  <a:moveTo>
                    <a:pt x="14067" y="1031748"/>
                  </a:moveTo>
                  <a:lnTo>
                    <a:pt x="13716" y="1031748"/>
                  </a:lnTo>
                  <a:lnTo>
                    <a:pt x="13716" y="1030224"/>
                  </a:lnTo>
                  <a:lnTo>
                    <a:pt x="14067" y="1031748"/>
                  </a:lnTo>
                  <a:close/>
                </a:path>
                <a:path w="2153920" h="1195070">
                  <a:moveTo>
                    <a:pt x="2144649" y="1050036"/>
                  </a:moveTo>
                  <a:lnTo>
                    <a:pt x="2135124" y="1050036"/>
                  </a:lnTo>
                  <a:lnTo>
                    <a:pt x="2139696" y="1030224"/>
                  </a:lnTo>
                  <a:lnTo>
                    <a:pt x="2139696" y="1031748"/>
                  </a:lnTo>
                  <a:lnTo>
                    <a:pt x="2149057" y="1031748"/>
                  </a:lnTo>
                  <a:lnTo>
                    <a:pt x="2148840" y="1033272"/>
                  </a:lnTo>
                  <a:lnTo>
                    <a:pt x="2144649" y="1050036"/>
                  </a:lnTo>
                  <a:close/>
                </a:path>
                <a:path w="2153920" h="1195070">
                  <a:moveTo>
                    <a:pt x="18796" y="1050036"/>
                  </a:moveTo>
                  <a:lnTo>
                    <a:pt x="18288" y="1050036"/>
                  </a:lnTo>
                  <a:lnTo>
                    <a:pt x="18288" y="1048512"/>
                  </a:lnTo>
                  <a:lnTo>
                    <a:pt x="18796" y="1050036"/>
                  </a:lnTo>
                  <a:close/>
                </a:path>
                <a:path w="2153920" h="1195070">
                  <a:moveTo>
                    <a:pt x="2109825" y="1115568"/>
                  </a:moveTo>
                  <a:lnTo>
                    <a:pt x="2100072" y="1115568"/>
                  </a:lnTo>
                  <a:lnTo>
                    <a:pt x="2110740" y="1100328"/>
                  </a:lnTo>
                  <a:lnTo>
                    <a:pt x="2121408" y="1083564"/>
                  </a:lnTo>
                  <a:lnTo>
                    <a:pt x="2129028" y="1066800"/>
                  </a:lnTo>
                  <a:lnTo>
                    <a:pt x="2135124" y="1048512"/>
                  </a:lnTo>
                  <a:lnTo>
                    <a:pt x="2135124" y="1050036"/>
                  </a:lnTo>
                  <a:lnTo>
                    <a:pt x="2144649" y="1050036"/>
                  </a:lnTo>
                  <a:lnTo>
                    <a:pt x="2144268" y="1051560"/>
                  </a:lnTo>
                  <a:lnTo>
                    <a:pt x="2136648" y="1071372"/>
                  </a:lnTo>
                  <a:lnTo>
                    <a:pt x="2129028" y="1088136"/>
                  </a:lnTo>
                  <a:lnTo>
                    <a:pt x="2118360" y="1104900"/>
                  </a:lnTo>
                  <a:lnTo>
                    <a:pt x="2109825" y="1115568"/>
                  </a:lnTo>
                  <a:close/>
                </a:path>
                <a:path w="2153920" h="1195070">
                  <a:moveTo>
                    <a:pt x="54711" y="1115568"/>
                  </a:moveTo>
                  <a:lnTo>
                    <a:pt x="53340" y="1115568"/>
                  </a:lnTo>
                  <a:lnTo>
                    <a:pt x="53340" y="1114044"/>
                  </a:lnTo>
                  <a:lnTo>
                    <a:pt x="54711" y="1115568"/>
                  </a:lnTo>
                  <a:close/>
                </a:path>
                <a:path w="2153920" h="1195070">
                  <a:moveTo>
                    <a:pt x="2098852" y="1129284"/>
                  </a:moveTo>
                  <a:lnTo>
                    <a:pt x="2087880" y="1129284"/>
                  </a:lnTo>
                  <a:lnTo>
                    <a:pt x="2100072" y="1114044"/>
                  </a:lnTo>
                  <a:lnTo>
                    <a:pt x="2100072" y="1115568"/>
                  </a:lnTo>
                  <a:lnTo>
                    <a:pt x="2109825" y="1115568"/>
                  </a:lnTo>
                  <a:lnTo>
                    <a:pt x="2098852" y="1129284"/>
                  </a:lnTo>
                  <a:close/>
                </a:path>
                <a:path w="2153920" h="1195070">
                  <a:moveTo>
                    <a:pt x="67056" y="1129284"/>
                  </a:moveTo>
                  <a:lnTo>
                    <a:pt x="65532" y="1127760"/>
                  </a:lnTo>
                  <a:lnTo>
                    <a:pt x="66334" y="1128481"/>
                  </a:lnTo>
                  <a:lnTo>
                    <a:pt x="67056" y="1129284"/>
                  </a:lnTo>
                  <a:close/>
                </a:path>
                <a:path w="2153920" h="1195070">
                  <a:moveTo>
                    <a:pt x="66334" y="1128481"/>
                  </a:moveTo>
                  <a:lnTo>
                    <a:pt x="65532" y="1127760"/>
                  </a:lnTo>
                  <a:lnTo>
                    <a:pt x="65684" y="1127760"/>
                  </a:lnTo>
                  <a:lnTo>
                    <a:pt x="66334" y="1128481"/>
                  </a:lnTo>
                  <a:close/>
                </a:path>
                <a:path w="2153920" h="1195070">
                  <a:moveTo>
                    <a:pt x="2011680" y="1185672"/>
                  </a:moveTo>
                  <a:lnTo>
                    <a:pt x="1950720" y="1185672"/>
                  </a:lnTo>
                  <a:lnTo>
                    <a:pt x="1970532" y="1184148"/>
                  </a:lnTo>
                  <a:lnTo>
                    <a:pt x="1990344" y="1181100"/>
                  </a:lnTo>
                  <a:lnTo>
                    <a:pt x="2008632" y="1176528"/>
                  </a:lnTo>
                  <a:lnTo>
                    <a:pt x="2026920" y="1170432"/>
                  </a:lnTo>
                  <a:lnTo>
                    <a:pt x="2025396" y="1170432"/>
                  </a:lnTo>
                  <a:lnTo>
                    <a:pt x="2043684" y="1161288"/>
                  </a:lnTo>
                  <a:lnTo>
                    <a:pt x="2042160" y="1161288"/>
                  </a:lnTo>
                  <a:lnTo>
                    <a:pt x="2058924" y="1152144"/>
                  </a:lnTo>
                  <a:lnTo>
                    <a:pt x="2074164" y="1141476"/>
                  </a:lnTo>
                  <a:lnTo>
                    <a:pt x="2087880" y="1127760"/>
                  </a:lnTo>
                  <a:lnTo>
                    <a:pt x="2087880" y="1129284"/>
                  </a:lnTo>
                  <a:lnTo>
                    <a:pt x="2098852" y="1129284"/>
                  </a:lnTo>
                  <a:lnTo>
                    <a:pt x="2063496" y="1159764"/>
                  </a:lnTo>
                  <a:lnTo>
                    <a:pt x="2029968" y="1178052"/>
                  </a:lnTo>
                  <a:lnTo>
                    <a:pt x="2011680" y="1185672"/>
                  </a:lnTo>
                  <a:close/>
                </a:path>
                <a:path w="2153920" h="1195070">
                  <a:moveTo>
                    <a:pt x="67225" y="1129284"/>
                  </a:moveTo>
                  <a:lnTo>
                    <a:pt x="67056" y="1129284"/>
                  </a:lnTo>
                  <a:lnTo>
                    <a:pt x="66334" y="1128481"/>
                  </a:lnTo>
                  <a:lnTo>
                    <a:pt x="67225" y="11292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078484" y="3996888"/>
            <a:ext cx="53911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15" dirty="0">
                <a:latin typeface="Arial"/>
                <a:cs typeface="Arial"/>
              </a:rPr>
              <a:t>КН</a:t>
            </a:r>
            <a:r>
              <a:rPr sz="1950" b="1" spc="20" dirty="0">
                <a:latin typeface="Arial"/>
                <a:cs typeface="Arial"/>
              </a:rPr>
              <a:t>Д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66316" y="1982724"/>
            <a:ext cx="6667500" cy="4157979"/>
            <a:chOff x="1766316" y="1982724"/>
            <a:chExt cx="6667500" cy="4157979"/>
          </a:xfrm>
        </p:grpSpPr>
        <p:sp>
          <p:nvSpPr>
            <p:cNvPr id="18" name="object 18"/>
            <p:cNvSpPr/>
            <p:nvPr/>
          </p:nvSpPr>
          <p:spPr>
            <a:xfrm>
              <a:off x="1770888" y="5510783"/>
              <a:ext cx="6658609" cy="624840"/>
            </a:xfrm>
            <a:custGeom>
              <a:avLst/>
              <a:gdLst/>
              <a:ahLst/>
              <a:cxnLst/>
              <a:rect l="l" t="t" r="r" b="b"/>
              <a:pathLst>
                <a:path w="6658609" h="624839">
                  <a:moveTo>
                    <a:pt x="6554724" y="624839"/>
                  </a:moveTo>
                  <a:lnTo>
                    <a:pt x="105155" y="624839"/>
                  </a:lnTo>
                  <a:lnTo>
                    <a:pt x="64293" y="616791"/>
                  </a:lnTo>
                  <a:lnTo>
                    <a:pt x="30860" y="594740"/>
                  </a:lnTo>
                  <a:lnTo>
                    <a:pt x="8286" y="561832"/>
                  </a:lnTo>
                  <a:lnTo>
                    <a:pt x="0" y="521207"/>
                  </a:lnTo>
                  <a:lnTo>
                    <a:pt x="0" y="103631"/>
                  </a:lnTo>
                  <a:lnTo>
                    <a:pt x="8286" y="63007"/>
                  </a:lnTo>
                  <a:lnTo>
                    <a:pt x="30860" y="30098"/>
                  </a:lnTo>
                  <a:lnTo>
                    <a:pt x="64293" y="8048"/>
                  </a:lnTo>
                  <a:lnTo>
                    <a:pt x="105155" y="0"/>
                  </a:lnTo>
                  <a:lnTo>
                    <a:pt x="6554724" y="0"/>
                  </a:lnTo>
                  <a:lnTo>
                    <a:pt x="6595348" y="8048"/>
                  </a:lnTo>
                  <a:lnTo>
                    <a:pt x="6628257" y="30098"/>
                  </a:lnTo>
                  <a:lnTo>
                    <a:pt x="6650307" y="63007"/>
                  </a:lnTo>
                  <a:lnTo>
                    <a:pt x="6658356" y="103631"/>
                  </a:lnTo>
                  <a:lnTo>
                    <a:pt x="6658356" y="521207"/>
                  </a:lnTo>
                  <a:lnTo>
                    <a:pt x="6650307" y="561832"/>
                  </a:lnTo>
                  <a:lnTo>
                    <a:pt x="6628257" y="594740"/>
                  </a:lnTo>
                  <a:lnTo>
                    <a:pt x="6595348" y="616791"/>
                  </a:lnTo>
                  <a:lnTo>
                    <a:pt x="6554724" y="624839"/>
                  </a:lnTo>
                  <a:close/>
                </a:path>
              </a:pathLst>
            </a:custGeom>
            <a:solidFill>
              <a:srgbClr val="D6DB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66316" y="5506212"/>
              <a:ext cx="6667500" cy="634365"/>
            </a:xfrm>
            <a:custGeom>
              <a:avLst/>
              <a:gdLst/>
              <a:ahLst/>
              <a:cxnLst/>
              <a:rect l="l" t="t" r="r" b="b"/>
              <a:pathLst>
                <a:path w="6667500" h="634364">
                  <a:moveTo>
                    <a:pt x="6569964" y="633984"/>
                  </a:moveTo>
                  <a:lnTo>
                    <a:pt x="97536" y="633984"/>
                  </a:lnTo>
                  <a:lnTo>
                    <a:pt x="86868" y="632460"/>
                  </a:lnTo>
                  <a:lnTo>
                    <a:pt x="39624" y="609600"/>
                  </a:lnTo>
                  <a:lnTo>
                    <a:pt x="25908" y="594360"/>
                  </a:lnTo>
                  <a:lnTo>
                    <a:pt x="18288" y="586740"/>
                  </a:lnTo>
                  <a:lnTo>
                    <a:pt x="9144" y="568452"/>
                  </a:lnTo>
                  <a:lnTo>
                    <a:pt x="4572" y="557784"/>
                  </a:lnTo>
                  <a:lnTo>
                    <a:pt x="0" y="525780"/>
                  </a:lnTo>
                  <a:lnTo>
                    <a:pt x="0" y="108204"/>
                  </a:lnTo>
                  <a:lnTo>
                    <a:pt x="4572" y="76200"/>
                  </a:lnTo>
                  <a:lnTo>
                    <a:pt x="9144" y="65532"/>
                  </a:lnTo>
                  <a:lnTo>
                    <a:pt x="18288" y="47244"/>
                  </a:lnTo>
                  <a:lnTo>
                    <a:pt x="25908" y="39624"/>
                  </a:lnTo>
                  <a:lnTo>
                    <a:pt x="32004" y="32004"/>
                  </a:lnTo>
                  <a:lnTo>
                    <a:pt x="67056" y="7620"/>
                  </a:lnTo>
                  <a:lnTo>
                    <a:pt x="97536" y="0"/>
                  </a:lnTo>
                  <a:lnTo>
                    <a:pt x="6569964" y="0"/>
                  </a:lnTo>
                  <a:lnTo>
                    <a:pt x="6580632" y="1524"/>
                  </a:lnTo>
                  <a:lnTo>
                    <a:pt x="6601968" y="7620"/>
                  </a:lnTo>
                  <a:lnTo>
                    <a:pt x="6605016" y="9144"/>
                  </a:lnTo>
                  <a:lnTo>
                    <a:pt x="99060" y="9144"/>
                  </a:lnTo>
                  <a:lnTo>
                    <a:pt x="88392" y="10668"/>
                  </a:lnTo>
                  <a:lnTo>
                    <a:pt x="89916" y="10668"/>
                  </a:lnTo>
                  <a:lnTo>
                    <a:pt x="84582" y="12192"/>
                  </a:lnTo>
                  <a:lnTo>
                    <a:pt x="79248" y="12192"/>
                  </a:lnTo>
                  <a:lnTo>
                    <a:pt x="70104" y="16764"/>
                  </a:lnTo>
                  <a:lnTo>
                    <a:pt x="60960" y="19812"/>
                  </a:lnTo>
                  <a:lnTo>
                    <a:pt x="62484" y="19812"/>
                  </a:lnTo>
                  <a:lnTo>
                    <a:pt x="53340" y="25908"/>
                  </a:lnTo>
                  <a:lnTo>
                    <a:pt x="47625" y="30480"/>
                  </a:lnTo>
                  <a:lnTo>
                    <a:pt x="45720" y="30480"/>
                  </a:lnTo>
                  <a:lnTo>
                    <a:pt x="38100" y="38100"/>
                  </a:lnTo>
                  <a:lnTo>
                    <a:pt x="33223" y="44196"/>
                  </a:lnTo>
                  <a:lnTo>
                    <a:pt x="32004" y="44196"/>
                  </a:lnTo>
                  <a:lnTo>
                    <a:pt x="26924" y="51816"/>
                  </a:lnTo>
                  <a:lnTo>
                    <a:pt x="25908" y="51816"/>
                  </a:lnTo>
                  <a:lnTo>
                    <a:pt x="17526" y="68580"/>
                  </a:lnTo>
                  <a:lnTo>
                    <a:pt x="16764" y="68580"/>
                  </a:lnTo>
                  <a:lnTo>
                    <a:pt x="14151" y="77724"/>
                  </a:lnTo>
                  <a:lnTo>
                    <a:pt x="13716" y="77724"/>
                  </a:lnTo>
                  <a:lnTo>
                    <a:pt x="10668" y="88392"/>
                  </a:lnTo>
                  <a:lnTo>
                    <a:pt x="12192" y="88392"/>
                  </a:lnTo>
                  <a:lnTo>
                    <a:pt x="10885" y="97536"/>
                  </a:lnTo>
                  <a:lnTo>
                    <a:pt x="10668" y="97536"/>
                  </a:lnTo>
                  <a:lnTo>
                    <a:pt x="9144" y="108204"/>
                  </a:lnTo>
                  <a:lnTo>
                    <a:pt x="9144" y="525780"/>
                  </a:lnTo>
                  <a:lnTo>
                    <a:pt x="10668" y="536448"/>
                  </a:lnTo>
                  <a:lnTo>
                    <a:pt x="10885" y="536448"/>
                  </a:lnTo>
                  <a:lnTo>
                    <a:pt x="12192" y="545592"/>
                  </a:lnTo>
                  <a:lnTo>
                    <a:pt x="10668" y="545592"/>
                  </a:lnTo>
                  <a:lnTo>
                    <a:pt x="16764" y="563880"/>
                  </a:lnTo>
                  <a:lnTo>
                    <a:pt x="25908" y="582168"/>
                  </a:lnTo>
                  <a:lnTo>
                    <a:pt x="26924" y="582168"/>
                  </a:lnTo>
                  <a:lnTo>
                    <a:pt x="32004" y="589788"/>
                  </a:lnTo>
                  <a:lnTo>
                    <a:pt x="33223" y="589788"/>
                  </a:lnTo>
                  <a:lnTo>
                    <a:pt x="38100" y="595884"/>
                  </a:lnTo>
                  <a:lnTo>
                    <a:pt x="53340" y="608076"/>
                  </a:lnTo>
                  <a:lnTo>
                    <a:pt x="62484" y="614172"/>
                  </a:lnTo>
                  <a:lnTo>
                    <a:pt x="64008" y="614172"/>
                  </a:lnTo>
                  <a:lnTo>
                    <a:pt x="70104" y="617220"/>
                  </a:lnTo>
                  <a:lnTo>
                    <a:pt x="79248" y="620268"/>
                  </a:lnTo>
                  <a:lnTo>
                    <a:pt x="89916" y="623316"/>
                  </a:lnTo>
                  <a:lnTo>
                    <a:pt x="88392" y="623316"/>
                  </a:lnTo>
                  <a:lnTo>
                    <a:pt x="99060" y="624840"/>
                  </a:lnTo>
                  <a:lnTo>
                    <a:pt x="6605016" y="624840"/>
                  </a:lnTo>
                  <a:lnTo>
                    <a:pt x="6601968" y="626364"/>
                  </a:lnTo>
                  <a:lnTo>
                    <a:pt x="6580632" y="632460"/>
                  </a:lnTo>
                  <a:lnTo>
                    <a:pt x="6569964" y="633984"/>
                  </a:lnTo>
                  <a:close/>
                </a:path>
                <a:path w="6667500" h="634364">
                  <a:moveTo>
                    <a:pt x="6589776" y="13716"/>
                  </a:moveTo>
                  <a:lnTo>
                    <a:pt x="6579108" y="10668"/>
                  </a:lnTo>
                  <a:lnTo>
                    <a:pt x="6569964" y="9144"/>
                  </a:lnTo>
                  <a:lnTo>
                    <a:pt x="6605016" y="9144"/>
                  </a:lnTo>
                  <a:lnTo>
                    <a:pt x="6611112" y="12192"/>
                  </a:lnTo>
                  <a:lnTo>
                    <a:pt x="6588252" y="12192"/>
                  </a:lnTo>
                  <a:lnTo>
                    <a:pt x="6589776" y="13716"/>
                  </a:lnTo>
                  <a:close/>
                </a:path>
                <a:path w="6667500" h="634364">
                  <a:moveTo>
                    <a:pt x="79248" y="13716"/>
                  </a:moveTo>
                  <a:lnTo>
                    <a:pt x="79248" y="12192"/>
                  </a:lnTo>
                  <a:lnTo>
                    <a:pt x="84582" y="12192"/>
                  </a:lnTo>
                  <a:lnTo>
                    <a:pt x="79248" y="13716"/>
                  </a:lnTo>
                  <a:close/>
                </a:path>
                <a:path w="6667500" h="634364">
                  <a:moveTo>
                    <a:pt x="6623304" y="32004"/>
                  </a:moveTo>
                  <a:lnTo>
                    <a:pt x="6615684" y="25908"/>
                  </a:lnTo>
                  <a:lnTo>
                    <a:pt x="6606540" y="19812"/>
                  </a:lnTo>
                  <a:lnTo>
                    <a:pt x="6597396" y="16764"/>
                  </a:lnTo>
                  <a:lnTo>
                    <a:pt x="6598920" y="16764"/>
                  </a:lnTo>
                  <a:lnTo>
                    <a:pt x="6588252" y="12192"/>
                  </a:lnTo>
                  <a:lnTo>
                    <a:pt x="6611112" y="12192"/>
                  </a:lnTo>
                  <a:lnTo>
                    <a:pt x="6620256" y="18288"/>
                  </a:lnTo>
                  <a:lnTo>
                    <a:pt x="6627876" y="24384"/>
                  </a:lnTo>
                  <a:lnTo>
                    <a:pt x="6635191" y="30480"/>
                  </a:lnTo>
                  <a:lnTo>
                    <a:pt x="6623304" y="30480"/>
                  </a:lnTo>
                  <a:lnTo>
                    <a:pt x="6623304" y="32004"/>
                  </a:lnTo>
                  <a:close/>
                </a:path>
                <a:path w="6667500" h="634364">
                  <a:moveTo>
                    <a:pt x="45720" y="32004"/>
                  </a:moveTo>
                  <a:lnTo>
                    <a:pt x="45720" y="30480"/>
                  </a:lnTo>
                  <a:lnTo>
                    <a:pt x="47625" y="30480"/>
                  </a:lnTo>
                  <a:lnTo>
                    <a:pt x="45720" y="32004"/>
                  </a:lnTo>
                  <a:close/>
                </a:path>
                <a:path w="6667500" h="634364">
                  <a:moveTo>
                    <a:pt x="6637020" y="45720"/>
                  </a:moveTo>
                  <a:lnTo>
                    <a:pt x="6629400" y="38100"/>
                  </a:lnTo>
                  <a:lnTo>
                    <a:pt x="6623304" y="30480"/>
                  </a:lnTo>
                  <a:lnTo>
                    <a:pt x="6635191" y="30480"/>
                  </a:lnTo>
                  <a:lnTo>
                    <a:pt x="6637020" y="32004"/>
                  </a:lnTo>
                  <a:lnTo>
                    <a:pt x="6646773" y="44196"/>
                  </a:lnTo>
                  <a:lnTo>
                    <a:pt x="6637020" y="44196"/>
                  </a:lnTo>
                  <a:lnTo>
                    <a:pt x="6637020" y="45720"/>
                  </a:lnTo>
                  <a:close/>
                </a:path>
                <a:path w="6667500" h="634364">
                  <a:moveTo>
                    <a:pt x="32004" y="45720"/>
                  </a:moveTo>
                  <a:lnTo>
                    <a:pt x="32004" y="44196"/>
                  </a:lnTo>
                  <a:lnTo>
                    <a:pt x="33223" y="44196"/>
                  </a:lnTo>
                  <a:lnTo>
                    <a:pt x="32004" y="45720"/>
                  </a:lnTo>
                  <a:close/>
                </a:path>
                <a:path w="6667500" h="634364">
                  <a:moveTo>
                    <a:pt x="6641592" y="53340"/>
                  </a:moveTo>
                  <a:lnTo>
                    <a:pt x="6637020" y="44196"/>
                  </a:lnTo>
                  <a:lnTo>
                    <a:pt x="6646773" y="44196"/>
                  </a:lnTo>
                  <a:lnTo>
                    <a:pt x="6649212" y="47244"/>
                  </a:lnTo>
                  <a:lnTo>
                    <a:pt x="6652260" y="51816"/>
                  </a:lnTo>
                  <a:lnTo>
                    <a:pt x="6641592" y="51816"/>
                  </a:lnTo>
                  <a:lnTo>
                    <a:pt x="6641592" y="53340"/>
                  </a:lnTo>
                  <a:close/>
                </a:path>
                <a:path w="6667500" h="634364">
                  <a:moveTo>
                    <a:pt x="25908" y="53340"/>
                  </a:moveTo>
                  <a:lnTo>
                    <a:pt x="25908" y="51816"/>
                  </a:lnTo>
                  <a:lnTo>
                    <a:pt x="26924" y="51816"/>
                  </a:lnTo>
                  <a:lnTo>
                    <a:pt x="25908" y="53340"/>
                  </a:lnTo>
                  <a:close/>
                </a:path>
                <a:path w="6667500" h="634364">
                  <a:moveTo>
                    <a:pt x="6650736" y="70104"/>
                  </a:moveTo>
                  <a:lnTo>
                    <a:pt x="6647688" y="60960"/>
                  </a:lnTo>
                  <a:lnTo>
                    <a:pt x="6641592" y="51816"/>
                  </a:lnTo>
                  <a:lnTo>
                    <a:pt x="6652260" y="51816"/>
                  </a:lnTo>
                  <a:lnTo>
                    <a:pt x="6655308" y="56388"/>
                  </a:lnTo>
                  <a:lnTo>
                    <a:pt x="6659880" y="65532"/>
                  </a:lnTo>
                  <a:lnTo>
                    <a:pt x="6660751" y="68580"/>
                  </a:lnTo>
                  <a:lnTo>
                    <a:pt x="6650736" y="68580"/>
                  </a:lnTo>
                  <a:lnTo>
                    <a:pt x="6650736" y="70104"/>
                  </a:lnTo>
                  <a:close/>
                </a:path>
                <a:path w="6667500" h="634364">
                  <a:moveTo>
                    <a:pt x="16764" y="70104"/>
                  </a:moveTo>
                  <a:lnTo>
                    <a:pt x="16764" y="68580"/>
                  </a:lnTo>
                  <a:lnTo>
                    <a:pt x="17526" y="68580"/>
                  </a:lnTo>
                  <a:lnTo>
                    <a:pt x="16764" y="70104"/>
                  </a:lnTo>
                  <a:close/>
                </a:path>
                <a:path w="6667500" h="634364">
                  <a:moveTo>
                    <a:pt x="6655308" y="79248"/>
                  </a:moveTo>
                  <a:lnTo>
                    <a:pt x="6650736" y="68580"/>
                  </a:lnTo>
                  <a:lnTo>
                    <a:pt x="6660751" y="68580"/>
                  </a:lnTo>
                  <a:lnTo>
                    <a:pt x="6663363" y="77724"/>
                  </a:lnTo>
                  <a:lnTo>
                    <a:pt x="6655308" y="77724"/>
                  </a:lnTo>
                  <a:lnTo>
                    <a:pt x="6655308" y="79248"/>
                  </a:lnTo>
                  <a:close/>
                </a:path>
                <a:path w="6667500" h="634364">
                  <a:moveTo>
                    <a:pt x="13716" y="79248"/>
                  </a:moveTo>
                  <a:lnTo>
                    <a:pt x="13716" y="77724"/>
                  </a:lnTo>
                  <a:lnTo>
                    <a:pt x="14151" y="77724"/>
                  </a:lnTo>
                  <a:lnTo>
                    <a:pt x="13716" y="79248"/>
                  </a:lnTo>
                  <a:close/>
                </a:path>
                <a:path w="6667500" h="634364">
                  <a:moveTo>
                    <a:pt x="6658356" y="99060"/>
                  </a:moveTo>
                  <a:lnTo>
                    <a:pt x="6655308" y="77724"/>
                  </a:lnTo>
                  <a:lnTo>
                    <a:pt x="6663363" y="77724"/>
                  </a:lnTo>
                  <a:lnTo>
                    <a:pt x="6665976" y="86868"/>
                  </a:lnTo>
                  <a:lnTo>
                    <a:pt x="6667500" y="97536"/>
                  </a:lnTo>
                  <a:lnTo>
                    <a:pt x="6658356" y="97536"/>
                  </a:lnTo>
                  <a:lnTo>
                    <a:pt x="6658356" y="99060"/>
                  </a:lnTo>
                  <a:close/>
                </a:path>
                <a:path w="6667500" h="634364">
                  <a:moveTo>
                    <a:pt x="10668" y="99060"/>
                  </a:moveTo>
                  <a:lnTo>
                    <a:pt x="10668" y="97536"/>
                  </a:lnTo>
                  <a:lnTo>
                    <a:pt x="10885" y="97536"/>
                  </a:lnTo>
                  <a:lnTo>
                    <a:pt x="10668" y="99060"/>
                  </a:lnTo>
                  <a:close/>
                </a:path>
                <a:path w="6667500" h="634364">
                  <a:moveTo>
                    <a:pt x="6667500" y="536448"/>
                  </a:moveTo>
                  <a:lnTo>
                    <a:pt x="6658356" y="536448"/>
                  </a:lnTo>
                  <a:lnTo>
                    <a:pt x="6659880" y="525780"/>
                  </a:lnTo>
                  <a:lnTo>
                    <a:pt x="6659880" y="108204"/>
                  </a:lnTo>
                  <a:lnTo>
                    <a:pt x="6658356" y="97536"/>
                  </a:lnTo>
                  <a:lnTo>
                    <a:pt x="6667500" y="97536"/>
                  </a:lnTo>
                  <a:lnTo>
                    <a:pt x="6667500" y="536448"/>
                  </a:lnTo>
                  <a:close/>
                </a:path>
                <a:path w="6667500" h="634364">
                  <a:moveTo>
                    <a:pt x="10885" y="536448"/>
                  </a:moveTo>
                  <a:lnTo>
                    <a:pt x="10668" y="536448"/>
                  </a:lnTo>
                  <a:lnTo>
                    <a:pt x="10668" y="534924"/>
                  </a:lnTo>
                  <a:lnTo>
                    <a:pt x="10885" y="536448"/>
                  </a:lnTo>
                  <a:close/>
                </a:path>
                <a:path w="6667500" h="634364">
                  <a:moveTo>
                    <a:pt x="6652260" y="582168"/>
                  </a:moveTo>
                  <a:lnTo>
                    <a:pt x="6641592" y="582168"/>
                  </a:lnTo>
                  <a:lnTo>
                    <a:pt x="6647688" y="573024"/>
                  </a:lnTo>
                  <a:lnTo>
                    <a:pt x="6650736" y="563880"/>
                  </a:lnTo>
                  <a:lnTo>
                    <a:pt x="6655308" y="554736"/>
                  </a:lnTo>
                  <a:lnTo>
                    <a:pt x="6656832" y="545592"/>
                  </a:lnTo>
                  <a:lnTo>
                    <a:pt x="6658356" y="534924"/>
                  </a:lnTo>
                  <a:lnTo>
                    <a:pt x="6658356" y="536448"/>
                  </a:lnTo>
                  <a:lnTo>
                    <a:pt x="6667500" y="536448"/>
                  </a:lnTo>
                  <a:lnTo>
                    <a:pt x="6665976" y="547116"/>
                  </a:lnTo>
                  <a:lnTo>
                    <a:pt x="6659880" y="568452"/>
                  </a:lnTo>
                  <a:lnTo>
                    <a:pt x="6655308" y="577596"/>
                  </a:lnTo>
                  <a:lnTo>
                    <a:pt x="6652260" y="582168"/>
                  </a:lnTo>
                  <a:close/>
                </a:path>
                <a:path w="6667500" h="634364">
                  <a:moveTo>
                    <a:pt x="26924" y="582168"/>
                  </a:moveTo>
                  <a:lnTo>
                    <a:pt x="25908" y="582168"/>
                  </a:lnTo>
                  <a:lnTo>
                    <a:pt x="25908" y="580644"/>
                  </a:lnTo>
                  <a:lnTo>
                    <a:pt x="26924" y="582168"/>
                  </a:lnTo>
                  <a:close/>
                </a:path>
                <a:path w="6667500" h="634364">
                  <a:moveTo>
                    <a:pt x="6635496" y="589788"/>
                  </a:moveTo>
                  <a:lnTo>
                    <a:pt x="6641592" y="580644"/>
                  </a:lnTo>
                  <a:lnTo>
                    <a:pt x="6641592" y="582168"/>
                  </a:lnTo>
                  <a:lnTo>
                    <a:pt x="6652260" y="582168"/>
                  </a:lnTo>
                  <a:lnTo>
                    <a:pt x="6649212" y="586740"/>
                  </a:lnTo>
                  <a:lnTo>
                    <a:pt x="6647992" y="588264"/>
                  </a:lnTo>
                  <a:lnTo>
                    <a:pt x="6637020" y="588264"/>
                  </a:lnTo>
                  <a:lnTo>
                    <a:pt x="6635496" y="589788"/>
                  </a:lnTo>
                  <a:close/>
                </a:path>
                <a:path w="6667500" h="634364">
                  <a:moveTo>
                    <a:pt x="33223" y="589788"/>
                  </a:moveTo>
                  <a:lnTo>
                    <a:pt x="32004" y="589788"/>
                  </a:lnTo>
                  <a:lnTo>
                    <a:pt x="32004" y="588264"/>
                  </a:lnTo>
                  <a:lnTo>
                    <a:pt x="33223" y="589788"/>
                  </a:lnTo>
                  <a:close/>
                </a:path>
                <a:path w="6667500" h="634364">
                  <a:moveTo>
                    <a:pt x="6622161" y="614172"/>
                  </a:moveTo>
                  <a:lnTo>
                    <a:pt x="6606540" y="614172"/>
                  </a:lnTo>
                  <a:lnTo>
                    <a:pt x="6615684" y="608076"/>
                  </a:lnTo>
                  <a:lnTo>
                    <a:pt x="6623304" y="601980"/>
                  </a:lnTo>
                  <a:lnTo>
                    <a:pt x="6637020" y="588264"/>
                  </a:lnTo>
                  <a:lnTo>
                    <a:pt x="6647992" y="588264"/>
                  </a:lnTo>
                  <a:lnTo>
                    <a:pt x="6637020" y="601980"/>
                  </a:lnTo>
                  <a:lnTo>
                    <a:pt x="6627876" y="609600"/>
                  </a:lnTo>
                  <a:lnTo>
                    <a:pt x="6622161" y="614172"/>
                  </a:lnTo>
                  <a:close/>
                </a:path>
                <a:path w="6667500" h="634364">
                  <a:moveTo>
                    <a:pt x="64008" y="614172"/>
                  </a:moveTo>
                  <a:lnTo>
                    <a:pt x="62484" y="614172"/>
                  </a:lnTo>
                  <a:lnTo>
                    <a:pt x="60960" y="612648"/>
                  </a:lnTo>
                  <a:lnTo>
                    <a:pt x="64008" y="614172"/>
                  </a:lnTo>
                  <a:close/>
                </a:path>
                <a:path w="6667500" h="634364">
                  <a:moveTo>
                    <a:pt x="6605016" y="624840"/>
                  </a:moveTo>
                  <a:lnTo>
                    <a:pt x="6569964" y="624840"/>
                  </a:lnTo>
                  <a:lnTo>
                    <a:pt x="6579108" y="623316"/>
                  </a:lnTo>
                  <a:lnTo>
                    <a:pt x="6589776" y="620268"/>
                  </a:lnTo>
                  <a:lnTo>
                    <a:pt x="6588252" y="620268"/>
                  </a:lnTo>
                  <a:lnTo>
                    <a:pt x="6598920" y="617220"/>
                  </a:lnTo>
                  <a:lnTo>
                    <a:pt x="6597396" y="617220"/>
                  </a:lnTo>
                  <a:lnTo>
                    <a:pt x="6606540" y="612648"/>
                  </a:lnTo>
                  <a:lnTo>
                    <a:pt x="6606540" y="614172"/>
                  </a:lnTo>
                  <a:lnTo>
                    <a:pt x="6622161" y="614172"/>
                  </a:lnTo>
                  <a:lnTo>
                    <a:pt x="6620256" y="615696"/>
                  </a:lnTo>
                  <a:lnTo>
                    <a:pt x="6611112" y="621792"/>
                  </a:lnTo>
                  <a:lnTo>
                    <a:pt x="6605016" y="624840"/>
                  </a:lnTo>
                  <a:close/>
                </a:path>
              </a:pathLst>
            </a:custGeom>
            <a:solidFill>
              <a:srgbClr val="2F5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70888" y="1987296"/>
              <a:ext cx="6658609" cy="715010"/>
            </a:xfrm>
            <a:custGeom>
              <a:avLst/>
              <a:gdLst/>
              <a:ahLst/>
              <a:cxnLst/>
              <a:rect l="l" t="t" r="r" b="b"/>
              <a:pathLst>
                <a:path w="6658609" h="715010">
                  <a:moveTo>
                    <a:pt x="6539483" y="714756"/>
                  </a:moveTo>
                  <a:lnTo>
                    <a:pt x="118872" y="714756"/>
                  </a:lnTo>
                  <a:lnTo>
                    <a:pt x="72651" y="705397"/>
                  </a:lnTo>
                  <a:lnTo>
                    <a:pt x="34861" y="679894"/>
                  </a:lnTo>
                  <a:lnTo>
                    <a:pt x="9358" y="642104"/>
                  </a:lnTo>
                  <a:lnTo>
                    <a:pt x="0" y="595884"/>
                  </a:lnTo>
                  <a:lnTo>
                    <a:pt x="0" y="118872"/>
                  </a:lnTo>
                  <a:lnTo>
                    <a:pt x="9358" y="72651"/>
                  </a:lnTo>
                  <a:lnTo>
                    <a:pt x="34861" y="34861"/>
                  </a:lnTo>
                  <a:lnTo>
                    <a:pt x="72651" y="9358"/>
                  </a:lnTo>
                  <a:lnTo>
                    <a:pt x="118872" y="0"/>
                  </a:lnTo>
                  <a:lnTo>
                    <a:pt x="6539483" y="0"/>
                  </a:lnTo>
                  <a:lnTo>
                    <a:pt x="6585704" y="9358"/>
                  </a:lnTo>
                  <a:lnTo>
                    <a:pt x="6623494" y="34861"/>
                  </a:lnTo>
                  <a:lnTo>
                    <a:pt x="6648997" y="72651"/>
                  </a:lnTo>
                  <a:lnTo>
                    <a:pt x="6658356" y="118872"/>
                  </a:lnTo>
                  <a:lnTo>
                    <a:pt x="6658356" y="595884"/>
                  </a:lnTo>
                  <a:lnTo>
                    <a:pt x="6648997" y="642104"/>
                  </a:lnTo>
                  <a:lnTo>
                    <a:pt x="6623494" y="679894"/>
                  </a:lnTo>
                  <a:lnTo>
                    <a:pt x="6585704" y="705397"/>
                  </a:lnTo>
                  <a:lnTo>
                    <a:pt x="6539483" y="714756"/>
                  </a:lnTo>
                  <a:close/>
                </a:path>
              </a:pathLst>
            </a:custGeom>
            <a:solidFill>
              <a:srgbClr val="D6DB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66316" y="1982724"/>
              <a:ext cx="6667500" cy="723900"/>
            </a:xfrm>
            <a:custGeom>
              <a:avLst/>
              <a:gdLst/>
              <a:ahLst/>
              <a:cxnLst/>
              <a:rect l="l" t="t" r="r" b="b"/>
              <a:pathLst>
                <a:path w="6667500" h="723900">
                  <a:moveTo>
                    <a:pt x="6557772" y="723900"/>
                  </a:moveTo>
                  <a:lnTo>
                    <a:pt x="111252" y="723900"/>
                  </a:lnTo>
                  <a:lnTo>
                    <a:pt x="86868" y="717804"/>
                  </a:lnTo>
                  <a:lnTo>
                    <a:pt x="36576" y="687324"/>
                  </a:lnTo>
                  <a:lnTo>
                    <a:pt x="6096" y="637032"/>
                  </a:lnTo>
                  <a:lnTo>
                    <a:pt x="0" y="600456"/>
                  </a:lnTo>
                  <a:lnTo>
                    <a:pt x="0" y="123444"/>
                  </a:lnTo>
                  <a:lnTo>
                    <a:pt x="15240" y="65532"/>
                  </a:lnTo>
                  <a:lnTo>
                    <a:pt x="54864" y="21336"/>
                  </a:lnTo>
                  <a:lnTo>
                    <a:pt x="111252" y="0"/>
                  </a:lnTo>
                  <a:lnTo>
                    <a:pt x="6557772" y="0"/>
                  </a:lnTo>
                  <a:lnTo>
                    <a:pt x="6569964" y="3048"/>
                  </a:lnTo>
                  <a:lnTo>
                    <a:pt x="6580632" y="6096"/>
                  </a:lnTo>
                  <a:lnTo>
                    <a:pt x="6592824" y="9144"/>
                  </a:lnTo>
                  <a:lnTo>
                    <a:pt x="112776" y="9144"/>
                  </a:lnTo>
                  <a:lnTo>
                    <a:pt x="106680" y="10668"/>
                  </a:lnTo>
                  <a:lnTo>
                    <a:pt x="100584" y="10668"/>
                  </a:lnTo>
                  <a:lnTo>
                    <a:pt x="89916" y="13716"/>
                  </a:lnTo>
                  <a:lnTo>
                    <a:pt x="68580" y="22860"/>
                  </a:lnTo>
                  <a:lnTo>
                    <a:pt x="70104" y="22860"/>
                  </a:lnTo>
                  <a:lnTo>
                    <a:pt x="59436" y="28956"/>
                  </a:lnTo>
                  <a:lnTo>
                    <a:pt x="50292" y="35052"/>
                  </a:lnTo>
                  <a:lnTo>
                    <a:pt x="51816" y="35052"/>
                  </a:lnTo>
                  <a:lnTo>
                    <a:pt x="42672" y="42672"/>
                  </a:lnTo>
                  <a:lnTo>
                    <a:pt x="35052" y="50292"/>
                  </a:lnTo>
                  <a:lnTo>
                    <a:pt x="28956" y="59436"/>
                  </a:lnTo>
                  <a:lnTo>
                    <a:pt x="23730" y="68580"/>
                  </a:lnTo>
                  <a:lnTo>
                    <a:pt x="22860" y="68580"/>
                  </a:lnTo>
                  <a:lnTo>
                    <a:pt x="18288" y="79248"/>
                  </a:lnTo>
                  <a:lnTo>
                    <a:pt x="12192" y="100584"/>
                  </a:lnTo>
                  <a:lnTo>
                    <a:pt x="10858" y="111252"/>
                  </a:lnTo>
                  <a:lnTo>
                    <a:pt x="10668" y="111252"/>
                  </a:lnTo>
                  <a:lnTo>
                    <a:pt x="9144" y="123444"/>
                  </a:lnTo>
                  <a:lnTo>
                    <a:pt x="9144" y="600456"/>
                  </a:lnTo>
                  <a:lnTo>
                    <a:pt x="10668" y="612648"/>
                  </a:lnTo>
                  <a:lnTo>
                    <a:pt x="10858" y="612648"/>
                  </a:lnTo>
                  <a:lnTo>
                    <a:pt x="12192" y="623316"/>
                  </a:lnTo>
                  <a:lnTo>
                    <a:pt x="18288" y="644652"/>
                  </a:lnTo>
                  <a:lnTo>
                    <a:pt x="22860" y="655320"/>
                  </a:lnTo>
                  <a:lnTo>
                    <a:pt x="23730" y="655320"/>
                  </a:lnTo>
                  <a:lnTo>
                    <a:pt x="28956" y="664464"/>
                  </a:lnTo>
                  <a:lnTo>
                    <a:pt x="35052" y="673608"/>
                  </a:lnTo>
                  <a:lnTo>
                    <a:pt x="42672" y="681228"/>
                  </a:lnTo>
                  <a:lnTo>
                    <a:pt x="51816" y="688848"/>
                  </a:lnTo>
                  <a:lnTo>
                    <a:pt x="50292" y="688848"/>
                  </a:lnTo>
                  <a:lnTo>
                    <a:pt x="59436" y="694944"/>
                  </a:lnTo>
                  <a:lnTo>
                    <a:pt x="70104" y="701040"/>
                  </a:lnTo>
                  <a:lnTo>
                    <a:pt x="68580" y="701040"/>
                  </a:lnTo>
                  <a:lnTo>
                    <a:pt x="89916" y="710184"/>
                  </a:lnTo>
                  <a:lnTo>
                    <a:pt x="100584" y="713232"/>
                  </a:lnTo>
                  <a:lnTo>
                    <a:pt x="106680" y="713232"/>
                  </a:lnTo>
                  <a:lnTo>
                    <a:pt x="112776" y="714756"/>
                  </a:lnTo>
                  <a:lnTo>
                    <a:pt x="6592824" y="714756"/>
                  </a:lnTo>
                  <a:lnTo>
                    <a:pt x="6580632" y="717804"/>
                  </a:lnTo>
                  <a:lnTo>
                    <a:pt x="6569964" y="720852"/>
                  </a:lnTo>
                  <a:lnTo>
                    <a:pt x="6557772" y="723900"/>
                  </a:lnTo>
                  <a:close/>
                </a:path>
                <a:path w="6667500" h="723900">
                  <a:moveTo>
                    <a:pt x="6568440" y="12192"/>
                  </a:moveTo>
                  <a:lnTo>
                    <a:pt x="6556248" y="9144"/>
                  </a:lnTo>
                  <a:lnTo>
                    <a:pt x="6592824" y="9144"/>
                  </a:lnTo>
                  <a:lnTo>
                    <a:pt x="6595491" y="10668"/>
                  </a:lnTo>
                  <a:lnTo>
                    <a:pt x="6566916" y="10668"/>
                  </a:lnTo>
                  <a:lnTo>
                    <a:pt x="6568440" y="12192"/>
                  </a:lnTo>
                  <a:close/>
                </a:path>
                <a:path w="6667500" h="723900">
                  <a:moveTo>
                    <a:pt x="100584" y="12192"/>
                  </a:moveTo>
                  <a:lnTo>
                    <a:pt x="100584" y="10668"/>
                  </a:lnTo>
                  <a:lnTo>
                    <a:pt x="106680" y="10668"/>
                  </a:lnTo>
                  <a:lnTo>
                    <a:pt x="100584" y="12192"/>
                  </a:lnTo>
                  <a:close/>
                </a:path>
                <a:path w="6667500" h="723900">
                  <a:moveTo>
                    <a:pt x="6658356" y="112776"/>
                  </a:moveTo>
                  <a:lnTo>
                    <a:pt x="6656832" y="100584"/>
                  </a:lnTo>
                  <a:lnTo>
                    <a:pt x="6650736" y="79248"/>
                  </a:lnTo>
                  <a:lnTo>
                    <a:pt x="6644640" y="68580"/>
                  </a:lnTo>
                  <a:lnTo>
                    <a:pt x="6646164" y="68580"/>
                  </a:lnTo>
                  <a:lnTo>
                    <a:pt x="6640068" y="59436"/>
                  </a:lnTo>
                  <a:lnTo>
                    <a:pt x="6632448" y="50292"/>
                  </a:lnTo>
                  <a:lnTo>
                    <a:pt x="6624828" y="42672"/>
                  </a:lnTo>
                  <a:lnTo>
                    <a:pt x="6626352" y="42672"/>
                  </a:lnTo>
                  <a:lnTo>
                    <a:pt x="6617208" y="35052"/>
                  </a:lnTo>
                  <a:lnTo>
                    <a:pt x="6608064" y="28956"/>
                  </a:lnTo>
                  <a:lnTo>
                    <a:pt x="6609588" y="28956"/>
                  </a:lnTo>
                  <a:lnTo>
                    <a:pt x="6598920" y="22860"/>
                  </a:lnTo>
                  <a:lnTo>
                    <a:pt x="6589776" y="18288"/>
                  </a:lnTo>
                  <a:lnTo>
                    <a:pt x="6579108" y="13716"/>
                  </a:lnTo>
                  <a:lnTo>
                    <a:pt x="6566916" y="10668"/>
                  </a:lnTo>
                  <a:lnTo>
                    <a:pt x="6595491" y="10668"/>
                  </a:lnTo>
                  <a:lnTo>
                    <a:pt x="6632448" y="36576"/>
                  </a:lnTo>
                  <a:lnTo>
                    <a:pt x="6662928" y="86868"/>
                  </a:lnTo>
                  <a:lnTo>
                    <a:pt x="6667500" y="111252"/>
                  </a:lnTo>
                  <a:lnTo>
                    <a:pt x="6658356" y="111252"/>
                  </a:lnTo>
                  <a:lnTo>
                    <a:pt x="6658356" y="112776"/>
                  </a:lnTo>
                  <a:close/>
                </a:path>
                <a:path w="6667500" h="723900">
                  <a:moveTo>
                    <a:pt x="22860" y="70104"/>
                  </a:moveTo>
                  <a:lnTo>
                    <a:pt x="22860" y="68580"/>
                  </a:lnTo>
                  <a:lnTo>
                    <a:pt x="23730" y="68580"/>
                  </a:lnTo>
                  <a:lnTo>
                    <a:pt x="22860" y="70104"/>
                  </a:lnTo>
                  <a:close/>
                </a:path>
                <a:path w="6667500" h="723900">
                  <a:moveTo>
                    <a:pt x="10668" y="112776"/>
                  </a:moveTo>
                  <a:lnTo>
                    <a:pt x="10668" y="111252"/>
                  </a:lnTo>
                  <a:lnTo>
                    <a:pt x="10858" y="111252"/>
                  </a:lnTo>
                  <a:lnTo>
                    <a:pt x="10668" y="112776"/>
                  </a:lnTo>
                  <a:close/>
                </a:path>
                <a:path w="6667500" h="723900">
                  <a:moveTo>
                    <a:pt x="6667500" y="612648"/>
                  </a:moveTo>
                  <a:lnTo>
                    <a:pt x="6658356" y="612648"/>
                  </a:lnTo>
                  <a:lnTo>
                    <a:pt x="6659880" y="600456"/>
                  </a:lnTo>
                  <a:lnTo>
                    <a:pt x="6659880" y="123444"/>
                  </a:lnTo>
                  <a:lnTo>
                    <a:pt x="6658356" y="111252"/>
                  </a:lnTo>
                  <a:lnTo>
                    <a:pt x="6667500" y="111252"/>
                  </a:lnTo>
                  <a:lnTo>
                    <a:pt x="6667500" y="612648"/>
                  </a:lnTo>
                  <a:close/>
                </a:path>
                <a:path w="6667500" h="723900">
                  <a:moveTo>
                    <a:pt x="10858" y="612648"/>
                  </a:moveTo>
                  <a:lnTo>
                    <a:pt x="10668" y="612648"/>
                  </a:lnTo>
                  <a:lnTo>
                    <a:pt x="10668" y="611124"/>
                  </a:lnTo>
                  <a:lnTo>
                    <a:pt x="10858" y="612648"/>
                  </a:lnTo>
                  <a:close/>
                </a:path>
                <a:path w="6667500" h="723900">
                  <a:moveTo>
                    <a:pt x="6595491" y="713232"/>
                  </a:moveTo>
                  <a:lnTo>
                    <a:pt x="6566916" y="713232"/>
                  </a:lnTo>
                  <a:lnTo>
                    <a:pt x="6579108" y="710184"/>
                  </a:lnTo>
                  <a:lnTo>
                    <a:pt x="6589776" y="705612"/>
                  </a:lnTo>
                  <a:lnTo>
                    <a:pt x="6598920" y="701040"/>
                  </a:lnTo>
                  <a:lnTo>
                    <a:pt x="6609588" y="694944"/>
                  </a:lnTo>
                  <a:lnTo>
                    <a:pt x="6608064" y="694944"/>
                  </a:lnTo>
                  <a:lnTo>
                    <a:pt x="6617208" y="688848"/>
                  </a:lnTo>
                  <a:lnTo>
                    <a:pt x="6626352" y="681228"/>
                  </a:lnTo>
                  <a:lnTo>
                    <a:pt x="6624828" y="681228"/>
                  </a:lnTo>
                  <a:lnTo>
                    <a:pt x="6632448" y="673608"/>
                  </a:lnTo>
                  <a:lnTo>
                    <a:pt x="6640068" y="664464"/>
                  </a:lnTo>
                  <a:lnTo>
                    <a:pt x="6646164" y="655320"/>
                  </a:lnTo>
                  <a:lnTo>
                    <a:pt x="6644640" y="655320"/>
                  </a:lnTo>
                  <a:lnTo>
                    <a:pt x="6650736" y="644652"/>
                  </a:lnTo>
                  <a:lnTo>
                    <a:pt x="6656832" y="623316"/>
                  </a:lnTo>
                  <a:lnTo>
                    <a:pt x="6658356" y="611124"/>
                  </a:lnTo>
                  <a:lnTo>
                    <a:pt x="6658356" y="612648"/>
                  </a:lnTo>
                  <a:lnTo>
                    <a:pt x="6667500" y="612648"/>
                  </a:lnTo>
                  <a:lnTo>
                    <a:pt x="6665976" y="624840"/>
                  </a:lnTo>
                  <a:lnTo>
                    <a:pt x="6647688" y="669036"/>
                  </a:lnTo>
                  <a:lnTo>
                    <a:pt x="6614160" y="702564"/>
                  </a:lnTo>
                  <a:lnTo>
                    <a:pt x="6595491" y="713232"/>
                  </a:lnTo>
                  <a:close/>
                </a:path>
                <a:path w="6667500" h="723900">
                  <a:moveTo>
                    <a:pt x="23730" y="655320"/>
                  </a:moveTo>
                  <a:lnTo>
                    <a:pt x="22860" y="655320"/>
                  </a:lnTo>
                  <a:lnTo>
                    <a:pt x="22860" y="653796"/>
                  </a:lnTo>
                  <a:lnTo>
                    <a:pt x="23730" y="655320"/>
                  </a:lnTo>
                  <a:close/>
                </a:path>
                <a:path w="6667500" h="723900">
                  <a:moveTo>
                    <a:pt x="106680" y="713232"/>
                  </a:moveTo>
                  <a:lnTo>
                    <a:pt x="100584" y="713232"/>
                  </a:lnTo>
                  <a:lnTo>
                    <a:pt x="100584" y="711708"/>
                  </a:lnTo>
                  <a:lnTo>
                    <a:pt x="106680" y="713232"/>
                  </a:lnTo>
                  <a:close/>
                </a:path>
                <a:path w="6667500" h="723900">
                  <a:moveTo>
                    <a:pt x="6592824" y="714756"/>
                  </a:moveTo>
                  <a:lnTo>
                    <a:pt x="6556248" y="714756"/>
                  </a:lnTo>
                  <a:lnTo>
                    <a:pt x="6568440" y="711708"/>
                  </a:lnTo>
                  <a:lnTo>
                    <a:pt x="6566916" y="713232"/>
                  </a:lnTo>
                  <a:lnTo>
                    <a:pt x="6595491" y="713232"/>
                  </a:lnTo>
                  <a:lnTo>
                    <a:pt x="6592824" y="714756"/>
                  </a:lnTo>
                  <a:close/>
                </a:path>
              </a:pathLst>
            </a:custGeom>
            <a:solidFill>
              <a:srgbClr val="2F5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085330" y="2195537"/>
            <a:ext cx="202565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15" dirty="0">
                <a:latin typeface="Arial"/>
                <a:cs typeface="Arial"/>
              </a:rPr>
              <a:t>Индикаторы </a:t>
            </a:r>
            <a:r>
              <a:rPr sz="1700" b="1" spc="-10" dirty="0">
                <a:latin typeface="Arial"/>
                <a:cs typeface="Arial"/>
              </a:rPr>
              <a:t>риска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66316" y="6216396"/>
            <a:ext cx="6667500" cy="579120"/>
            <a:chOff x="1766316" y="6216396"/>
            <a:chExt cx="6667500" cy="579120"/>
          </a:xfrm>
        </p:grpSpPr>
        <p:sp>
          <p:nvSpPr>
            <p:cNvPr id="24" name="object 24"/>
            <p:cNvSpPr/>
            <p:nvPr/>
          </p:nvSpPr>
          <p:spPr>
            <a:xfrm>
              <a:off x="1770888" y="6220968"/>
              <a:ext cx="6658609" cy="570230"/>
            </a:xfrm>
            <a:custGeom>
              <a:avLst/>
              <a:gdLst/>
              <a:ahLst/>
              <a:cxnLst/>
              <a:rect l="l" t="t" r="r" b="b"/>
              <a:pathLst>
                <a:path w="6658609" h="570229">
                  <a:moveTo>
                    <a:pt x="6563868" y="569976"/>
                  </a:moveTo>
                  <a:lnTo>
                    <a:pt x="94488" y="569976"/>
                  </a:lnTo>
                  <a:lnTo>
                    <a:pt x="57864" y="562475"/>
                  </a:lnTo>
                  <a:lnTo>
                    <a:pt x="27813" y="541972"/>
                  </a:lnTo>
                  <a:lnTo>
                    <a:pt x="7477" y="511468"/>
                  </a:lnTo>
                  <a:lnTo>
                    <a:pt x="0" y="473964"/>
                  </a:lnTo>
                  <a:lnTo>
                    <a:pt x="0" y="96012"/>
                  </a:lnTo>
                  <a:lnTo>
                    <a:pt x="7477" y="58507"/>
                  </a:lnTo>
                  <a:lnTo>
                    <a:pt x="27813" y="28003"/>
                  </a:lnTo>
                  <a:lnTo>
                    <a:pt x="57864" y="7500"/>
                  </a:lnTo>
                  <a:lnTo>
                    <a:pt x="94488" y="0"/>
                  </a:lnTo>
                  <a:lnTo>
                    <a:pt x="6563868" y="0"/>
                  </a:lnTo>
                  <a:lnTo>
                    <a:pt x="6601134" y="7500"/>
                  </a:lnTo>
                  <a:lnTo>
                    <a:pt x="6631114" y="28003"/>
                  </a:lnTo>
                  <a:lnTo>
                    <a:pt x="6651093" y="58507"/>
                  </a:lnTo>
                  <a:lnTo>
                    <a:pt x="6658356" y="96012"/>
                  </a:lnTo>
                  <a:lnTo>
                    <a:pt x="6658356" y="473964"/>
                  </a:lnTo>
                  <a:lnTo>
                    <a:pt x="6651093" y="511468"/>
                  </a:lnTo>
                  <a:lnTo>
                    <a:pt x="6631114" y="541972"/>
                  </a:lnTo>
                  <a:lnTo>
                    <a:pt x="6601134" y="562475"/>
                  </a:lnTo>
                  <a:lnTo>
                    <a:pt x="6563868" y="569976"/>
                  </a:lnTo>
                  <a:close/>
                </a:path>
              </a:pathLst>
            </a:custGeom>
            <a:solidFill>
              <a:srgbClr val="D6DB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66316" y="6216396"/>
              <a:ext cx="6667500" cy="579120"/>
            </a:xfrm>
            <a:custGeom>
              <a:avLst/>
              <a:gdLst/>
              <a:ahLst/>
              <a:cxnLst/>
              <a:rect l="l" t="t" r="r" b="b"/>
              <a:pathLst>
                <a:path w="6667500" h="579120">
                  <a:moveTo>
                    <a:pt x="6568440" y="579120"/>
                  </a:moveTo>
                  <a:lnTo>
                    <a:pt x="99060" y="579120"/>
                  </a:lnTo>
                  <a:lnTo>
                    <a:pt x="89916" y="577596"/>
                  </a:lnTo>
                  <a:lnTo>
                    <a:pt x="79248" y="576072"/>
                  </a:lnTo>
                  <a:lnTo>
                    <a:pt x="70104" y="574548"/>
                  </a:lnTo>
                  <a:lnTo>
                    <a:pt x="60960" y="569976"/>
                  </a:lnTo>
                  <a:lnTo>
                    <a:pt x="51816" y="566928"/>
                  </a:lnTo>
                  <a:lnTo>
                    <a:pt x="44196" y="560832"/>
                  </a:lnTo>
                  <a:lnTo>
                    <a:pt x="36576" y="556260"/>
                  </a:lnTo>
                  <a:lnTo>
                    <a:pt x="28956" y="550164"/>
                  </a:lnTo>
                  <a:lnTo>
                    <a:pt x="16764" y="534924"/>
                  </a:lnTo>
                  <a:lnTo>
                    <a:pt x="12192" y="525780"/>
                  </a:lnTo>
                  <a:lnTo>
                    <a:pt x="7620" y="518160"/>
                  </a:lnTo>
                  <a:lnTo>
                    <a:pt x="4572" y="509016"/>
                  </a:lnTo>
                  <a:lnTo>
                    <a:pt x="3048" y="499872"/>
                  </a:lnTo>
                  <a:lnTo>
                    <a:pt x="0" y="478536"/>
                  </a:lnTo>
                  <a:lnTo>
                    <a:pt x="0" y="100584"/>
                  </a:lnTo>
                  <a:lnTo>
                    <a:pt x="1524" y="89916"/>
                  </a:lnTo>
                  <a:lnTo>
                    <a:pt x="3048" y="80772"/>
                  </a:lnTo>
                  <a:lnTo>
                    <a:pt x="4572" y="70104"/>
                  </a:lnTo>
                  <a:lnTo>
                    <a:pt x="7620" y="60960"/>
                  </a:lnTo>
                  <a:lnTo>
                    <a:pt x="12192" y="53340"/>
                  </a:lnTo>
                  <a:lnTo>
                    <a:pt x="16764" y="44196"/>
                  </a:lnTo>
                  <a:lnTo>
                    <a:pt x="22860" y="36576"/>
                  </a:lnTo>
                  <a:lnTo>
                    <a:pt x="36576" y="22860"/>
                  </a:lnTo>
                  <a:lnTo>
                    <a:pt x="44196" y="18288"/>
                  </a:lnTo>
                  <a:lnTo>
                    <a:pt x="51816" y="12192"/>
                  </a:lnTo>
                  <a:lnTo>
                    <a:pt x="60960" y="9144"/>
                  </a:lnTo>
                  <a:lnTo>
                    <a:pt x="70104" y="4572"/>
                  </a:lnTo>
                  <a:lnTo>
                    <a:pt x="79248" y="3048"/>
                  </a:lnTo>
                  <a:lnTo>
                    <a:pt x="89916" y="1524"/>
                  </a:lnTo>
                  <a:lnTo>
                    <a:pt x="99060" y="0"/>
                  </a:lnTo>
                  <a:lnTo>
                    <a:pt x="6568440" y="0"/>
                  </a:lnTo>
                  <a:lnTo>
                    <a:pt x="6579108" y="1524"/>
                  </a:lnTo>
                  <a:lnTo>
                    <a:pt x="6588252" y="3048"/>
                  </a:lnTo>
                  <a:lnTo>
                    <a:pt x="6598920" y="4572"/>
                  </a:lnTo>
                  <a:lnTo>
                    <a:pt x="6608064" y="9144"/>
                  </a:lnTo>
                  <a:lnTo>
                    <a:pt x="100584" y="9144"/>
                  </a:lnTo>
                  <a:lnTo>
                    <a:pt x="89916" y="10668"/>
                  </a:lnTo>
                  <a:lnTo>
                    <a:pt x="91440" y="10668"/>
                  </a:lnTo>
                  <a:lnTo>
                    <a:pt x="80772" y="12192"/>
                  </a:lnTo>
                  <a:lnTo>
                    <a:pt x="82296" y="12192"/>
                  </a:lnTo>
                  <a:lnTo>
                    <a:pt x="73152" y="13716"/>
                  </a:lnTo>
                  <a:lnTo>
                    <a:pt x="64008" y="16764"/>
                  </a:lnTo>
                  <a:lnTo>
                    <a:pt x="65532" y="16764"/>
                  </a:lnTo>
                  <a:lnTo>
                    <a:pt x="59436" y="19812"/>
                  </a:lnTo>
                  <a:lnTo>
                    <a:pt x="56388" y="19812"/>
                  </a:lnTo>
                  <a:lnTo>
                    <a:pt x="50673" y="24384"/>
                  </a:lnTo>
                  <a:lnTo>
                    <a:pt x="48768" y="24384"/>
                  </a:lnTo>
                  <a:lnTo>
                    <a:pt x="42672" y="30480"/>
                  </a:lnTo>
                  <a:lnTo>
                    <a:pt x="35052" y="36576"/>
                  </a:lnTo>
                  <a:lnTo>
                    <a:pt x="36576" y="36576"/>
                  </a:lnTo>
                  <a:lnTo>
                    <a:pt x="30480" y="42672"/>
                  </a:lnTo>
                  <a:lnTo>
                    <a:pt x="25603" y="48768"/>
                  </a:lnTo>
                  <a:lnTo>
                    <a:pt x="24384" y="48768"/>
                  </a:lnTo>
                  <a:lnTo>
                    <a:pt x="20574" y="56388"/>
                  </a:lnTo>
                  <a:lnTo>
                    <a:pt x="19812" y="56388"/>
                  </a:lnTo>
                  <a:lnTo>
                    <a:pt x="17272" y="64008"/>
                  </a:lnTo>
                  <a:lnTo>
                    <a:pt x="16764" y="64008"/>
                  </a:lnTo>
                  <a:lnTo>
                    <a:pt x="10668" y="82296"/>
                  </a:lnTo>
                  <a:lnTo>
                    <a:pt x="9398" y="89916"/>
                  </a:lnTo>
                  <a:lnTo>
                    <a:pt x="9144" y="89916"/>
                  </a:lnTo>
                  <a:lnTo>
                    <a:pt x="9144" y="489204"/>
                  </a:lnTo>
                  <a:lnTo>
                    <a:pt x="9361" y="489204"/>
                  </a:lnTo>
                  <a:lnTo>
                    <a:pt x="10668" y="498348"/>
                  </a:lnTo>
                  <a:lnTo>
                    <a:pt x="11176" y="498348"/>
                  </a:lnTo>
                  <a:lnTo>
                    <a:pt x="16764" y="515112"/>
                  </a:lnTo>
                  <a:lnTo>
                    <a:pt x="17272" y="515112"/>
                  </a:lnTo>
                  <a:lnTo>
                    <a:pt x="19812" y="522732"/>
                  </a:lnTo>
                  <a:lnTo>
                    <a:pt x="24384" y="530352"/>
                  </a:lnTo>
                  <a:lnTo>
                    <a:pt x="25603" y="530352"/>
                  </a:lnTo>
                  <a:lnTo>
                    <a:pt x="30480" y="536448"/>
                  </a:lnTo>
                  <a:lnTo>
                    <a:pt x="36576" y="542544"/>
                  </a:lnTo>
                  <a:lnTo>
                    <a:pt x="35052" y="542544"/>
                  </a:lnTo>
                  <a:lnTo>
                    <a:pt x="42672" y="548640"/>
                  </a:lnTo>
                  <a:lnTo>
                    <a:pt x="48768" y="554736"/>
                  </a:lnTo>
                  <a:lnTo>
                    <a:pt x="50673" y="554736"/>
                  </a:lnTo>
                  <a:lnTo>
                    <a:pt x="56388" y="559308"/>
                  </a:lnTo>
                  <a:lnTo>
                    <a:pt x="59436" y="559308"/>
                  </a:lnTo>
                  <a:lnTo>
                    <a:pt x="65532" y="562356"/>
                  </a:lnTo>
                  <a:lnTo>
                    <a:pt x="64008" y="562356"/>
                  </a:lnTo>
                  <a:lnTo>
                    <a:pt x="82296" y="568452"/>
                  </a:lnTo>
                  <a:lnTo>
                    <a:pt x="89916" y="568452"/>
                  </a:lnTo>
                  <a:lnTo>
                    <a:pt x="100584" y="569976"/>
                  </a:lnTo>
                  <a:lnTo>
                    <a:pt x="6608064" y="569976"/>
                  </a:lnTo>
                  <a:lnTo>
                    <a:pt x="6598920" y="574548"/>
                  </a:lnTo>
                  <a:lnTo>
                    <a:pt x="6588252" y="576072"/>
                  </a:lnTo>
                  <a:lnTo>
                    <a:pt x="6579108" y="577596"/>
                  </a:lnTo>
                  <a:lnTo>
                    <a:pt x="6568440" y="579120"/>
                  </a:lnTo>
                  <a:close/>
                </a:path>
                <a:path w="6667500" h="579120">
                  <a:moveTo>
                    <a:pt x="6612636" y="21336"/>
                  </a:moveTo>
                  <a:lnTo>
                    <a:pt x="6603492" y="16764"/>
                  </a:lnTo>
                  <a:lnTo>
                    <a:pt x="6605016" y="16764"/>
                  </a:lnTo>
                  <a:lnTo>
                    <a:pt x="6595872" y="13716"/>
                  </a:lnTo>
                  <a:lnTo>
                    <a:pt x="6577584" y="10668"/>
                  </a:lnTo>
                  <a:lnTo>
                    <a:pt x="6579108" y="10668"/>
                  </a:lnTo>
                  <a:lnTo>
                    <a:pt x="6568440" y="9144"/>
                  </a:lnTo>
                  <a:lnTo>
                    <a:pt x="6608064" y="9144"/>
                  </a:lnTo>
                  <a:lnTo>
                    <a:pt x="6615684" y="12192"/>
                  </a:lnTo>
                  <a:lnTo>
                    <a:pt x="6624828" y="18288"/>
                  </a:lnTo>
                  <a:lnTo>
                    <a:pt x="6627368" y="19812"/>
                  </a:lnTo>
                  <a:lnTo>
                    <a:pt x="6611112" y="19812"/>
                  </a:lnTo>
                  <a:lnTo>
                    <a:pt x="6612636" y="21336"/>
                  </a:lnTo>
                  <a:close/>
                </a:path>
                <a:path w="6667500" h="579120">
                  <a:moveTo>
                    <a:pt x="56388" y="21336"/>
                  </a:moveTo>
                  <a:lnTo>
                    <a:pt x="56388" y="19812"/>
                  </a:lnTo>
                  <a:lnTo>
                    <a:pt x="59436" y="19812"/>
                  </a:lnTo>
                  <a:lnTo>
                    <a:pt x="56388" y="21336"/>
                  </a:lnTo>
                  <a:close/>
                </a:path>
                <a:path w="6667500" h="579120">
                  <a:moveTo>
                    <a:pt x="6620256" y="25908"/>
                  </a:moveTo>
                  <a:lnTo>
                    <a:pt x="6611112" y="19812"/>
                  </a:lnTo>
                  <a:lnTo>
                    <a:pt x="6627368" y="19812"/>
                  </a:lnTo>
                  <a:lnTo>
                    <a:pt x="6632448" y="22860"/>
                  </a:lnTo>
                  <a:lnTo>
                    <a:pt x="6633667" y="24384"/>
                  </a:lnTo>
                  <a:lnTo>
                    <a:pt x="6618732" y="24384"/>
                  </a:lnTo>
                  <a:lnTo>
                    <a:pt x="6620256" y="25908"/>
                  </a:lnTo>
                  <a:close/>
                </a:path>
                <a:path w="6667500" h="579120">
                  <a:moveTo>
                    <a:pt x="48768" y="25908"/>
                  </a:moveTo>
                  <a:lnTo>
                    <a:pt x="48768" y="24384"/>
                  </a:lnTo>
                  <a:lnTo>
                    <a:pt x="50673" y="24384"/>
                  </a:lnTo>
                  <a:lnTo>
                    <a:pt x="48768" y="25908"/>
                  </a:lnTo>
                  <a:close/>
                </a:path>
                <a:path w="6667500" h="579120">
                  <a:moveTo>
                    <a:pt x="6643116" y="50292"/>
                  </a:moveTo>
                  <a:lnTo>
                    <a:pt x="6638544" y="42672"/>
                  </a:lnTo>
                  <a:lnTo>
                    <a:pt x="6626352" y="30480"/>
                  </a:lnTo>
                  <a:lnTo>
                    <a:pt x="6618732" y="24384"/>
                  </a:lnTo>
                  <a:lnTo>
                    <a:pt x="6633667" y="24384"/>
                  </a:lnTo>
                  <a:lnTo>
                    <a:pt x="6638544" y="30480"/>
                  </a:lnTo>
                  <a:lnTo>
                    <a:pt x="6646164" y="36576"/>
                  </a:lnTo>
                  <a:lnTo>
                    <a:pt x="6650736" y="44196"/>
                  </a:lnTo>
                  <a:lnTo>
                    <a:pt x="6653784" y="48768"/>
                  </a:lnTo>
                  <a:lnTo>
                    <a:pt x="6643116" y="48768"/>
                  </a:lnTo>
                  <a:lnTo>
                    <a:pt x="6643116" y="50292"/>
                  </a:lnTo>
                  <a:close/>
                </a:path>
                <a:path w="6667500" h="579120">
                  <a:moveTo>
                    <a:pt x="24384" y="50292"/>
                  </a:moveTo>
                  <a:lnTo>
                    <a:pt x="24384" y="48768"/>
                  </a:lnTo>
                  <a:lnTo>
                    <a:pt x="25603" y="48768"/>
                  </a:lnTo>
                  <a:lnTo>
                    <a:pt x="24384" y="50292"/>
                  </a:lnTo>
                  <a:close/>
                </a:path>
                <a:path w="6667500" h="579120">
                  <a:moveTo>
                    <a:pt x="6647688" y="57912"/>
                  </a:moveTo>
                  <a:lnTo>
                    <a:pt x="6643116" y="48768"/>
                  </a:lnTo>
                  <a:lnTo>
                    <a:pt x="6653784" y="48768"/>
                  </a:lnTo>
                  <a:lnTo>
                    <a:pt x="6656832" y="53340"/>
                  </a:lnTo>
                  <a:lnTo>
                    <a:pt x="6658051" y="56388"/>
                  </a:lnTo>
                  <a:lnTo>
                    <a:pt x="6647688" y="56388"/>
                  </a:lnTo>
                  <a:lnTo>
                    <a:pt x="6647688" y="57912"/>
                  </a:lnTo>
                  <a:close/>
                </a:path>
                <a:path w="6667500" h="579120">
                  <a:moveTo>
                    <a:pt x="19812" y="57912"/>
                  </a:moveTo>
                  <a:lnTo>
                    <a:pt x="19812" y="56388"/>
                  </a:lnTo>
                  <a:lnTo>
                    <a:pt x="20574" y="56388"/>
                  </a:lnTo>
                  <a:lnTo>
                    <a:pt x="19812" y="57912"/>
                  </a:lnTo>
                  <a:close/>
                </a:path>
                <a:path w="6667500" h="579120">
                  <a:moveTo>
                    <a:pt x="6652260" y="65532"/>
                  </a:moveTo>
                  <a:lnTo>
                    <a:pt x="6647688" y="56388"/>
                  </a:lnTo>
                  <a:lnTo>
                    <a:pt x="6658051" y="56388"/>
                  </a:lnTo>
                  <a:lnTo>
                    <a:pt x="6659880" y="60960"/>
                  </a:lnTo>
                  <a:lnTo>
                    <a:pt x="6660896" y="64008"/>
                  </a:lnTo>
                  <a:lnTo>
                    <a:pt x="6652260" y="64008"/>
                  </a:lnTo>
                  <a:lnTo>
                    <a:pt x="6652260" y="65532"/>
                  </a:lnTo>
                  <a:close/>
                </a:path>
                <a:path w="6667500" h="579120">
                  <a:moveTo>
                    <a:pt x="16764" y="65532"/>
                  </a:moveTo>
                  <a:lnTo>
                    <a:pt x="16764" y="64008"/>
                  </a:lnTo>
                  <a:lnTo>
                    <a:pt x="17272" y="64008"/>
                  </a:lnTo>
                  <a:lnTo>
                    <a:pt x="16764" y="65532"/>
                  </a:lnTo>
                  <a:close/>
                </a:path>
                <a:path w="6667500" h="579120">
                  <a:moveTo>
                    <a:pt x="6658356" y="91440"/>
                  </a:moveTo>
                  <a:lnTo>
                    <a:pt x="6655308" y="73152"/>
                  </a:lnTo>
                  <a:lnTo>
                    <a:pt x="6652260" y="64008"/>
                  </a:lnTo>
                  <a:lnTo>
                    <a:pt x="6660896" y="64008"/>
                  </a:lnTo>
                  <a:lnTo>
                    <a:pt x="6662928" y="70104"/>
                  </a:lnTo>
                  <a:lnTo>
                    <a:pt x="6665976" y="80772"/>
                  </a:lnTo>
                  <a:lnTo>
                    <a:pt x="6667500" y="89916"/>
                  </a:lnTo>
                  <a:lnTo>
                    <a:pt x="6658356" y="89916"/>
                  </a:lnTo>
                  <a:lnTo>
                    <a:pt x="6658356" y="91440"/>
                  </a:lnTo>
                  <a:close/>
                </a:path>
                <a:path w="6667500" h="579120">
                  <a:moveTo>
                    <a:pt x="9144" y="91440"/>
                  </a:moveTo>
                  <a:lnTo>
                    <a:pt x="9144" y="89916"/>
                  </a:lnTo>
                  <a:lnTo>
                    <a:pt x="9398" y="89916"/>
                  </a:lnTo>
                  <a:lnTo>
                    <a:pt x="9144" y="91440"/>
                  </a:lnTo>
                  <a:close/>
                </a:path>
                <a:path w="6667500" h="579120">
                  <a:moveTo>
                    <a:pt x="6667500" y="489204"/>
                  </a:moveTo>
                  <a:lnTo>
                    <a:pt x="6658356" y="489204"/>
                  </a:lnTo>
                  <a:lnTo>
                    <a:pt x="6659880" y="478536"/>
                  </a:lnTo>
                  <a:lnTo>
                    <a:pt x="6659880" y="100584"/>
                  </a:lnTo>
                  <a:lnTo>
                    <a:pt x="6658356" y="89916"/>
                  </a:lnTo>
                  <a:lnTo>
                    <a:pt x="6667500" y="89916"/>
                  </a:lnTo>
                  <a:lnTo>
                    <a:pt x="6667500" y="489204"/>
                  </a:lnTo>
                  <a:close/>
                </a:path>
                <a:path w="6667500" h="579120">
                  <a:moveTo>
                    <a:pt x="9361" y="489204"/>
                  </a:moveTo>
                  <a:lnTo>
                    <a:pt x="9144" y="489204"/>
                  </a:lnTo>
                  <a:lnTo>
                    <a:pt x="9144" y="487680"/>
                  </a:lnTo>
                  <a:lnTo>
                    <a:pt x="9361" y="489204"/>
                  </a:lnTo>
                  <a:close/>
                </a:path>
                <a:path w="6667500" h="579120">
                  <a:moveTo>
                    <a:pt x="6666193" y="498348"/>
                  </a:moveTo>
                  <a:lnTo>
                    <a:pt x="6656832" y="498348"/>
                  </a:lnTo>
                  <a:lnTo>
                    <a:pt x="6658356" y="487680"/>
                  </a:lnTo>
                  <a:lnTo>
                    <a:pt x="6658356" y="489204"/>
                  </a:lnTo>
                  <a:lnTo>
                    <a:pt x="6667500" y="489204"/>
                  </a:lnTo>
                  <a:lnTo>
                    <a:pt x="6666193" y="498348"/>
                  </a:lnTo>
                  <a:close/>
                </a:path>
                <a:path w="6667500" h="579120">
                  <a:moveTo>
                    <a:pt x="11176" y="498348"/>
                  </a:moveTo>
                  <a:lnTo>
                    <a:pt x="10668" y="498348"/>
                  </a:lnTo>
                  <a:lnTo>
                    <a:pt x="10668" y="496824"/>
                  </a:lnTo>
                  <a:lnTo>
                    <a:pt x="11176" y="498348"/>
                  </a:lnTo>
                  <a:close/>
                </a:path>
                <a:path w="6667500" h="579120">
                  <a:moveTo>
                    <a:pt x="6660896" y="515112"/>
                  </a:moveTo>
                  <a:lnTo>
                    <a:pt x="6652260" y="515112"/>
                  </a:lnTo>
                  <a:lnTo>
                    <a:pt x="6655308" y="505968"/>
                  </a:lnTo>
                  <a:lnTo>
                    <a:pt x="6656832" y="496824"/>
                  </a:lnTo>
                  <a:lnTo>
                    <a:pt x="6656832" y="498348"/>
                  </a:lnTo>
                  <a:lnTo>
                    <a:pt x="6666193" y="498348"/>
                  </a:lnTo>
                  <a:lnTo>
                    <a:pt x="6665976" y="499872"/>
                  </a:lnTo>
                  <a:lnTo>
                    <a:pt x="6660896" y="515112"/>
                  </a:lnTo>
                  <a:close/>
                </a:path>
                <a:path w="6667500" h="579120">
                  <a:moveTo>
                    <a:pt x="17272" y="515112"/>
                  </a:moveTo>
                  <a:lnTo>
                    <a:pt x="16764" y="515112"/>
                  </a:lnTo>
                  <a:lnTo>
                    <a:pt x="16764" y="513588"/>
                  </a:lnTo>
                  <a:lnTo>
                    <a:pt x="17272" y="515112"/>
                  </a:lnTo>
                  <a:close/>
                </a:path>
                <a:path w="6667500" h="579120">
                  <a:moveTo>
                    <a:pt x="6643116" y="530352"/>
                  </a:moveTo>
                  <a:lnTo>
                    <a:pt x="6647688" y="522732"/>
                  </a:lnTo>
                  <a:lnTo>
                    <a:pt x="6652260" y="513588"/>
                  </a:lnTo>
                  <a:lnTo>
                    <a:pt x="6652260" y="515112"/>
                  </a:lnTo>
                  <a:lnTo>
                    <a:pt x="6660896" y="515112"/>
                  </a:lnTo>
                  <a:lnTo>
                    <a:pt x="6659880" y="518160"/>
                  </a:lnTo>
                  <a:lnTo>
                    <a:pt x="6656832" y="525780"/>
                  </a:lnTo>
                  <a:lnTo>
                    <a:pt x="6654800" y="528828"/>
                  </a:lnTo>
                  <a:lnTo>
                    <a:pt x="6644640" y="528828"/>
                  </a:lnTo>
                  <a:lnTo>
                    <a:pt x="6643116" y="530352"/>
                  </a:lnTo>
                  <a:close/>
                </a:path>
                <a:path w="6667500" h="579120">
                  <a:moveTo>
                    <a:pt x="25603" y="530352"/>
                  </a:moveTo>
                  <a:lnTo>
                    <a:pt x="24384" y="530352"/>
                  </a:lnTo>
                  <a:lnTo>
                    <a:pt x="24384" y="528828"/>
                  </a:lnTo>
                  <a:lnTo>
                    <a:pt x="25603" y="530352"/>
                  </a:lnTo>
                  <a:close/>
                </a:path>
                <a:path w="6667500" h="579120">
                  <a:moveTo>
                    <a:pt x="6633972" y="554736"/>
                  </a:moveTo>
                  <a:lnTo>
                    <a:pt x="6618732" y="554736"/>
                  </a:lnTo>
                  <a:lnTo>
                    <a:pt x="6626352" y="548640"/>
                  </a:lnTo>
                  <a:lnTo>
                    <a:pt x="6638544" y="536448"/>
                  </a:lnTo>
                  <a:lnTo>
                    <a:pt x="6644640" y="528828"/>
                  </a:lnTo>
                  <a:lnTo>
                    <a:pt x="6654800" y="528828"/>
                  </a:lnTo>
                  <a:lnTo>
                    <a:pt x="6650736" y="534924"/>
                  </a:lnTo>
                  <a:lnTo>
                    <a:pt x="6646164" y="542544"/>
                  </a:lnTo>
                  <a:lnTo>
                    <a:pt x="6633972" y="554736"/>
                  </a:lnTo>
                  <a:close/>
                </a:path>
                <a:path w="6667500" h="579120">
                  <a:moveTo>
                    <a:pt x="50673" y="554736"/>
                  </a:moveTo>
                  <a:lnTo>
                    <a:pt x="48768" y="554736"/>
                  </a:lnTo>
                  <a:lnTo>
                    <a:pt x="48768" y="553212"/>
                  </a:lnTo>
                  <a:lnTo>
                    <a:pt x="50673" y="554736"/>
                  </a:lnTo>
                  <a:close/>
                </a:path>
                <a:path w="6667500" h="579120">
                  <a:moveTo>
                    <a:pt x="6627368" y="559308"/>
                  </a:moveTo>
                  <a:lnTo>
                    <a:pt x="6611112" y="559308"/>
                  </a:lnTo>
                  <a:lnTo>
                    <a:pt x="6620256" y="553212"/>
                  </a:lnTo>
                  <a:lnTo>
                    <a:pt x="6618732" y="554736"/>
                  </a:lnTo>
                  <a:lnTo>
                    <a:pt x="6633972" y="554736"/>
                  </a:lnTo>
                  <a:lnTo>
                    <a:pt x="6632448" y="556260"/>
                  </a:lnTo>
                  <a:lnTo>
                    <a:pt x="6627368" y="559308"/>
                  </a:lnTo>
                  <a:close/>
                </a:path>
                <a:path w="6667500" h="579120">
                  <a:moveTo>
                    <a:pt x="59436" y="559308"/>
                  </a:moveTo>
                  <a:lnTo>
                    <a:pt x="56388" y="559308"/>
                  </a:lnTo>
                  <a:lnTo>
                    <a:pt x="56388" y="557784"/>
                  </a:lnTo>
                  <a:lnTo>
                    <a:pt x="59436" y="559308"/>
                  </a:lnTo>
                  <a:close/>
                </a:path>
                <a:path w="6667500" h="579120">
                  <a:moveTo>
                    <a:pt x="6608064" y="569976"/>
                  </a:moveTo>
                  <a:lnTo>
                    <a:pt x="6568440" y="569976"/>
                  </a:lnTo>
                  <a:lnTo>
                    <a:pt x="6579108" y="568452"/>
                  </a:lnTo>
                  <a:lnTo>
                    <a:pt x="6586728" y="568452"/>
                  </a:lnTo>
                  <a:lnTo>
                    <a:pt x="6605016" y="562356"/>
                  </a:lnTo>
                  <a:lnTo>
                    <a:pt x="6603492" y="562356"/>
                  </a:lnTo>
                  <a:lnTo>
                    <a:pt x="6612636" y="557784"/>
                  </a:lnTo>
                  <a:lnTo>
                    <a:pt x="6611112" y="559308"/>
                  </a:lnTo>
                  <a:lnTo>
                    <a:pt x="6627368" y="559308"/>
                  </a:lnTo>
                  <a:lnTo>
                    <a:pt x="6624828" y="560832"/>
                  </a:lnTo>
                  <a:lnTo>
                    <a:pt x="6615684" y="566928"/>
                  </a:lnTo>
                  <a:lnTo>
                    <a:pt x="6608064" y="569976"/>
                  </a:lnTo>
                  <a:close/>
                </a:path>
                <a:path w="6667500" h="579120">
                  <a:moveTo>
                    <a:pt x="91440" y="568452"/>
                  </a:moveTo>
                  <a:lnTo>
                    <a:pt x="82296" y="568452"/>
                  </a:lnTo>
                  <a:lnTo>
                    <a:pt x="80772" y="566928"/>
                  </a:lnTo>
                  <a:lnTo>
                    <a:pt x="91440" y="568452"/>
                  </a:lnTo>
                  <a:close/>
                </a:path>
                <a:path w="6667500" h="579120">
                  <a:moveTo>
                    <a:pt x="6586728" y="568452"/>
                  </a:moveTo>
                  <a:lnTo>
                    <a:pt x="6577584" y="568452"/>
                  </a:lnTo>
                  <a:lnTo>
                    <a:pt x="6586728" y="566928"/>
                  </a:lnTo>
                  <a:lnTo>
                    <a:pt x="6586728" y="568452"/>
                  </a:lnTo>
                  <a:close/>
                </a:path>
              </a:pathLst>
            </a:custGeom>
            <a:solidFill>
              <a:srgbClr val="2F5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414759" y="5674934"/>
            <a:ext cx="3366135" cy="9664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10" dirty="0">
                <a:latin typeface="Arial"/>
                <a:cs typeface="Arial"/>
              </a:rPr>
              <a:t>Аккредитационные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показатели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150"/>
              </a:spcBef>
            </a:pPr>
            <a:r>
              <a:rPr sz="1700" b="1" spc="-15" dirty="0">
                <a:latin typeface="Arial"/>
                <a:cs typeface="Arial"/>
              </a:rPr>
              <a:t>Образовательные</a:t>
            </a:r>
            <a:r>
              <a:rPr sz="1700" b="1" spc="3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программы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632650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0" dirty="0"/>
              <a:t>ОБРАЗОВАТЕЛЬНЫЕ</a:t>
            </a:r>
            <a:r>
              <a:rPr spc="-105" dirty="0"/>
              <a:t> </a:t>
            </a:r>
            <a:r>
              <a:rPr spc="-10" dirty="0"/>
              <a:t>ПРОГРАММЫ</a:t>
            </a:r>
          </a:p>
        </p:txBody>
      </p:sp>
      <p:sp>
        <p:nvSpPr>
          <p:cNvPr id="4" name="object 4"/>
          <p:cNvSpPr/>
          <p:nvPr/>
        </p:nvSpPr>
        <p:spPr>
          <a:xfrm>
            <a:off x="106679" y="1569720"/>
            <a:ext cx="10511028" cy="5448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322199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КНОПКА</a:t>
            </a:r>
            <a:r>
              <a:rPr spc="-75" dirty="0"/>
              <a:t> </a:t>
            </a:r>
            <a:r>
              <a:rPr spc="15" dirty="0"/>
              <a:t>«ОТКАЗ»</a:t>
            </a:r>
          </a:p>
        </p:txBody>
      </p:sp>
      <p:sp>
        <p:nvSpPr>
          <p:cNvPr id="4" name="object 4"/>
          <p:cNvSpPr/>
          <p:nvPr/>
        </p:nvSpPr>
        <p:spPr>
          <a:xfrm>
            <a:off x="300227" y="1807464"/>
            <a:ext cx="10093452" cy="5410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328993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ПОКАЗАТЕЛЬ</a:t>
            </a:r>
            <a:r>
              <a:rPr spc="-105" dirty="0"/>
              <a:t> </a:t>
            </a:r>
            <a:r>
              <a:rPr spc="5" dirty="0"/>
              <a:t>АП1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74647" y="1780032"/>
          <a:ext cx="8508999" cy="48341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5796">
                <a:tc>
                  <a:txBody>
                    <a:bodyPr/>
                    <a:lstStyle/>
                    <a:p>
                      <a:pPr marL="1598295" marR="733425" indent="-850900">
                        <a:lnSpc>
                          <a:spcPct val="101499"/>
                        </a:lnSpc>
                        <a:spcBef>
                          <a:spcPts val="30"/>
                        </a:spcBef>
                      </a:pPr>
                      <a:r>
                        <a:rPr sz="1950" b="1" spc="10" dirty="0">
                          <a:latin typeface="Arial"/>
                          <a:cs typeface="Arial"/>
                        </a:rPr>
                        <a:t>Наименование показателя  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мониторинга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marL="314960" marR="298450" indent="114300">
                        <a:lnSpc>
                          <a:spcPct val="101499"/>
                        </a:lnSpc>
                        <a:spcBef>
                          <a:spcPts val="30"/>
                        </a:spcBef>
                      </a:pPr>
                      <a:r>
                        <a:rPr sz="1950" b="1" spc="10" dirty="0">
                          <a:latin typeface="Arial"/>
                          <a:cs typeface="Arial"/>
                        </a:rPr>
                        <a:t>Значение  п</a:t>
                      </a:r>
                      <a:r>
                        <a:rPr sz="1950" b="1" spc="-5" dirty="0">
                          <a:latin typeface="Arial"/>
                          <a:cs typeface="Arial"/>
                        </a:rPr>
                        <a:t>ок</a:t>
                      </a:r>
                      <a:r>
                        <a:rPr sz="1950" b="1" spc="2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950" b="1" spc="-15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950" b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ел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marL="380365" marR="91440" indent="-271780">
                        <a:lnSpc>
                          <a:spcPct val="101499"/>
                        </a:lnSpc>
                        <a:spcBef>
                          <a:spcPts val="30"/>
                        </a:spcBef>
                      </a:pPr>
                      <a:r>
                        <a:rPr sz="1950" b="1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95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950" b="1" spc="-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950" b="1" spc="-15" dirty="0">
                          <a:latin typeface="Arial"/>
                          <a:cs typeface="Arial"/>
                        </a:rPr>
                        <a:t>ес</a:t>
                      </a:r>
                      <a:r>
                        <a:rPr sz="1950" b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950" b="1" spc="-3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о  </a:t>
                      </a:r>
                      <a:r>
                        <a:rPr sz="1950" b="1" spc="10" dirty="0">
                          <a:latin typeface="Arial"/>
                          <a:cs typeface="Arial"/>
                        </a:rPr>
                        <a:t>баллов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 rowSpan="2">
                  <a:txBody>
                    <a:bodyPr/>
                    <a:lstStyle/>
                    <a:p>
                      <a:pPr marL="25400" marR="10160">
                        <a:lnSpc>
                          <a:spcPct val="101600"/>
                        </a:lnSpc>
                        <a:spcBef>
                          <a:spcPts val="15"/>
                        </a:spcBef>
                        <a:tabLst>
                          <a:tab pos="1177290" algn="l"/>
                          <a:tab pos="2786380" algn="l"/>
                        </a:tabLst>
                      </a:pPr>
                      <a:r>
                        <a:rPr sz="1950" spc="15" dirty="0">
                          <a:latin typeface="Arial"/>
                          <a:cs typeface="Arial"/>
                        </a:rPr>
                        <a:t>Наличие	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электронной	информационно-  </a:t>
                      </a:r>
                      <a:r>
                        <a:rPr sz="1950" dirty="0">
                          <a:latin typeface="Arial"/>
                          <a:cs typeface="Arial"/>
                        </a:rPr>
                        <a:t>образовательной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среды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950" b="1" spc="5" dirty="0">
                          <a:latin typeface="Arial"/>
                          <a:cs typeface="Arial"/>
                        </a:rPr>
                        <a:t>имеется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5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92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b="1" spc="20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9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имеется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4232" y="5154167"/>
            <a:ext cx="83820" cy="280670"/>
          </a:xfrm>
          <a:custGeom>
            <a:avLst/>
            <a:gdLst/>
            <a:ahLst/>
            <a:cxnLst/>
            <a:rect l="l" t="t" r="r" b="b"/>
            <a:pathLst>
              <a:path w="83819" h="280670">
                <a:moveTo>
                  <a:pt x="83820" y="280415"/>
                </a:moveTo>
                <a:lnTo>
                  <a:pt x="0" y="280415"/>
                </a:lnTo>
                <a:lnTo>
                  <a:pt x="0" y="0"/>
                </a:lnTo>
                <a:lnTo>
                  <a:pt x="83820" y="0"/>
                </a:lnTo>
                <a:lnTo>
                  <a:pt x="83820" y="2804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8155" y="5154167"/>
            <a:ext cx="878205" cy="280670"/>
          </a:xfrm>
          <a:custGeom>
            <a:avLst/>
            <a:gdLst/>
            <a:ahLst/>
            <a:cxnLst/>
            <a:rect l="l" t="t" r="r" b="b"/>
            <a:pathLst>
              <a:path w="878205" h="280670">
                <a:moveTo>
                  <a:pt x="877823" y="280415"/>
                </a:moveTo>
                <a:lnTo>
                  <a:pt x="0" y="280415"/>
                </a:lnTo>
                <a:lnTo>
                  <a:pt x="0" y="0"/>
                </a:lnTo>
                <a:lnTo>
                  <a:pt x="877823" y="0"/>
                </a:lnTo>
                <a:lnTo>
                  <a:pt x="877823" y="2804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6083" y="5154167"/>
            <a:ext cx="928369" cy="280670"/>
          </a:xfrm>
          <a:custGeom>
            <a:avLst/>
            <a:gdLst/>
            <a:ahLst/>
            <a:cxnLst/>
            <a:rect l="l" t="t" r="r" b="b"/>
            <a:pathLst>
              <a:path w="928369" h="280670">
                <a:moveTo>
                  <a:pt x="928115" y="280415"/>
                </a:moveTo>
                <a:lnTo>
                  <a:pt x="0" y="280415"/>
                </a:lnTo>
                <a:lnTo>
                  <a:pt x="0" y="0"/>
                </a:lnTo>
                <a:lnTo>
                  <a:pt x="928115" y="0"/>
                </a:lnTo>
                <a:lnTo>
                  <a:pt x="928115" y="2804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91255" y="5154167"/>
            <a:ext cx="134620" cy="280670"/>
          </a:xfrm>
          <a:custGeom>
            <a:avLst/>
            <a:gdLst/>
            <a:ahLst/>
            <a:cxnLst/>
            <a:rect l="l" t="t" r="r" b="b"/>
            <a:pathLst>
              <a:path w="134620" h="280670">
                <a:moveTo>
                  <a:pt x="134112" y="280415"/>
                </a:moveTo>
                <a:lnTo>
                  <a:pt x="0" y="280415"/>
                </a:lnTo>
                <a:lnTo>
                  <a:pt x="0" y="0"/>
                </a:lnTo>
                <a:lnTo>
                  <a:pt x="134112" y="0"/>
                </a:lnTo>
                <a:lnTo>
                  <a:pt x="134112" y="2804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93947" y="5154167"/>
            <a:ext cx="688975" cy="280670"/>
          </a:xfrm>
          <a:custGeom>
            <a:avLst/>
            <a:gdLst/>
            <a:ahLst/>
            <a:cxnLst/>
            <a:rect l="l" t="t" r="r" b="b"/>
            <a:pathLst>
              <a:path w="688975" h="280670">
                <a:moveTo>
                  <a:pt x="688848" y="280415"/>
                </a:moveTo>
                <a:lnTo>
                  <a:pt x="0" y="280415"/>
                </a:lnTo>
                <a:lnTo>
                  <a:pt x="0" y="0"/>
                </a:lnTo>
                <a:lnTo>
                  <a:pt x="688848" y="0"/>
                </a:lnTo>
                <a:lnTo>
                  <a:pt x="688848" y="2804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52900" y="5154167"/>
            <a:ext cx="628015" cy="280670"/>
          </a:xfrm>
          <a:custGeom>
            <a:avLst/>
            <a:gdLst/>
            <a:ahLst/>
            <a:cxnLst/>
            <a:rect l="l" t="t" r="r" b="b"/>
            <a:pathLst>
              <a:path w="628014" h="280670">
                <a:moveTo>
                  <a:pt x="627888" y="280415"/>
                </a:moveTo>
                <a:lnTo>
                  <a:pt x="0" y="280415"/>
                </a:lnTo>
                <a:lnTo>
                  <a:pt x="0" y="0"/>
                </a:lnTo>
                <a:lnTo>
                  <a:pt x="627888" y="0"/>
                </a:lnTo>
                <a:lnTo>
                  <a:pt x="627888" y="2804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50892" y="5154167"/>
            <a:ext cx="944880" cy="280670"/>
          </a:xfrm>
          <a:custGeom>
            <a:avLst/>
            <a:gdLst/>
            <a:ahLst/>
            <a:cxnLst/>
            <a:rect l="l" t="t" r="r" b="b"/>
            <a:pathLst>
              <a:path w="944879" h="280670">
                <a:moveTo>
                  <a:pt x="944880" y="0"/>
                </a:moveTo>
                <a:lnTo>
                  <a:pt x="874776" y="0"/>
                </a:lnTo>
                <a:lnTo>
                  <a:pt x="0" y="0"/>
                </a:lnTo>
                <a:lnTo>
                  <a:pt x="0" y="280416"/>
                </a:lnTo>
                <a:lnTo>
                  <a:pt x="874776" y="280416"/>
                </a:lnTo>
                <a:lnTo>
                  <a:pt x="944880" y="280416"/>
                </a:lnTo>
                <a:lnTo>
                  <a:pt x="94488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5537" y="1890798"/>
            <a:ext cx="9439910" cy="408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130"/>
              </a:spcBef>
            </a:pPr>
            <a:r>
              <a:rPr sz="1950" b="1" spc="15" dirty="0">
                <a:latin typeface="Arial"/>
                <a:cs typeface="Arial"/>
              </a:rPr>
              <a:t>Не менее </a:t>
            </a:r>
            <a:r>
              <a:rPr sz="1950" b="1" spc="5" dirty="0">
                <a:latin typeface="Arial"/>
                <a:cs typeface="Arial"/>
              </a:rPr>
              <a:t>четырех </a:t>
            </a:r>
            <a:r>
              <a:rPr sz="1950" spc="15" dirty="0">
                <a:latin typeface="Arial"/>
                <a:cs typeface="Arial"/>
              </a:rPr>
              <a:t>из </a:t>
            </a:r>
            <a:r>
              <a:rPr sz="1950" spc="10" dirty="0">
                <a:latin typeface="Arial"/>
                <a:cs typeface="Arial"/>
              </a:rPr>
              <a:t>следующих</a:t>
            </a:r>
            <a:r>
              <a:rPr sz="1950" spc="-1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компонентов: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Arial"/>
              <a:cs typeface="Arial"/>
            </a:endParaRPr>
          </a:p>
          <a:p>
            <a:pPr marL="511175" indent="-295275">
              <a:lnSpc>
                <a:spcPct val="100000"/>
              </a:lnSpc>
              <a:buAutoNum type="arabicParenR"/>
              <a:tabLst>
                <a:tab pos="511809" algn="l"/>
              </a:tabLst>
            </a:pPr>
            <a:r>
              <a:rPr sz="1950" spc="15" dirty="0">
                <a:latin typeface="Arial"/>
                <a:cs typeface="Arial"/>
              </a:rPr>
              <a:t>доступ </a:t>
            </a:r>
            <a:r>
              <a:rPr sz="1950" spc="10" dirty="0">
                <a:latin typeface="Arial"/>
                <a:cs typeface="Arial"/>
              </a:rPr>
              <a:t>к </a:t>
            </a:r>
            <a:r>
              <a:rPr sz="1950" dirty="0">
                <a:latin typeface="Arial"/>
                <a:cs typeface="Arial"/>
              </a:rPr>
              <a:t>сети</a:t>
            </a:r>
            <a:r>
              <a:rPr sz="1950" spc="-35" dirty="0">
                <a:latin typeface="Arial"/>
                <a:cs typeface="Arial"/>
              </a:rPr>
              <a:t> </a:t>
            </a:r>
            <a:r>
              <a:rPr sz="1950" b="1" spc="10" dirty="0">
                <a:latin typeface="Arial"/>
                <a:cs typeface="Arial"/>
              </a:rPr>
              <a:t>«Интернет»</a:t>
            </a:r>
            <a:r>
              <a:rPr sz="1950" spc="10" dirty="0">
                <a:latin typeface="Arial"/>
                <a:cs typeface="Arial"/>
              </a:rPr>
              <a:t>;</a:t>
            </a:r>
            <a:endParaRPr sz="1950">
              <a:latin typeface="Arial"/>
              <a:cs typeface="Arial"/>
            </a:endParaRPr>
          </a:p>
          <a:p>
            <a:pPr marL="511175" indent="-295275">
              <a:lnSpc>
                <a:spcPct val="100000"/>
              </a:lnSpc>
              <a:spcBef>
                <a:spcPts val="204"/>
              </a:spcBef>
              <a:buAutoNum type="arabicParenR"/>
              <a:tabLst>
                <a:tab pos="511809" algn="l"/>
              </a:tabLst>
            </a:pPr>
            <a:r>
              <a:rPr sz="1950" spc="20" dirty="0">
                <a:latin typeface="Arial"/>
                <a:cs typeface="Arial"/>
              </a:rPr>
              <a:t>локальный </a:t>
            </a:r>
            <a:r>
              <a:rPr sz="1950" spc="10" dirty="0">
                <a:latin typeface="Arial"/>
                <a:cs typeface="Arial"/>
              </a:rPr>
              <a:t>нормативный </a:t>
            </a:r>
            <a:r>
              <a:rPr sz="1950" spc="15" dirty="0">
                <a:latin typeface="Arial"/>
                <a:cs typeface="Arial"/>
              </a:rPr>
              <a:t>акт </a:t>
            </a:r>
            <a:r>
              <a:rPr sz="1950" spc="5" dirty="0">
                <a:latin typeface="Arial"/>
                <a:cs typeface="Arial"/>
              </a:rPr>
              <a:t>об </a:t>
            </a:r>
            <a:r>
              <a:rPr sz="1950" b="1" spc="15" dirty="0">
                <a:latin typeface="Arial"/>
                <a:cs typeface="Arial"/>
              </a:rPr>
              <a:t>ЭИОС</a:t>
            </a:r>
            <a:r>
              <a:rPr sz="1950" spc="15" dirty="0">
                <a:latin typeface="Arial"/>
                <a:cs typeface="Arial"/>
              </a:rPr>
              <a:t>;</a:t>
            </a:r>
            <a:endParaRPr sz="1950">
              <a:latin typeface="Arial"/>
              <a:cs typeface="Arial"/>
            </a:endParaRPr>
          </a:p>
          <a:p>
            <a:pPr marL="511175" indent="-295275">
              <a:lnSpc>
                <a:spcPct val="100000"/>
              </a:lnSpc>
              <a:spcBef>
                <a:spcPts val="204"/>
              </a:spcBef>
              <a:buAutoNum type="arabicParenR"/>
              <a:tabLst>
                <a:tab pos="511809" algn="l"/>
              </a:tabLst>
            </a:pPr>
            <a:r>
              <a:rPr sz="1950" spc="10" dirty="0">
                <a:latin typeface="Arial"/>
                <a:cs typeface="Arial"/>
              </a:rPr>
              <a:t>наличие </a:t>
            </a:r>
            <a:r>
              <a:rPr sz="1950" spc="15" dirty="0">
                <a:latin typeface="Arial"/>
                <a:cs typeface="Arial"/>
              </a:rPr>
              <a:t>доступа </a:t>
            </a:r>
            <a:r>
              <a:rPr sz="1950" spc="10" dirty="0">
                <a:latin typeface="Arial"/>
                <a:cs typeface="Arial"/>
              </a:rPr>
              <a:t>к </a:t>
            </a:r>
            <a:r>
              <a:rPr sz="1950" b="1" spc="10" dirty="0">
                <a:latin typeface="Arial"/>
                <a:cs typeface="Arial"/>
              </a:rPr>
              <a:t>цифровой </a:t>
            </a:r>
            <a:r>
              <a:rPr sz="1950" b="1" spc="5" dirty="0">
                <a:latin typeface="Arial"/>
                <a:cs typeface="Arial"/>
              </a:rPr>
              <a:t>(электронной)</a:t>
            </a:r>
            <a:r>
              <a:rPr sz="1950" b="1" spc="4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библиотеке</a:t>
            </a:r>
            <a:r>
              <a:rPr sz="1950" dirty="0">
                <a:latin typeface="Arial"/>
                <a:cs typeface="Arial"/>
              </a:rPr>
              <a:t>;</a:t>
            </a:r>
            <a:endParaRPr sz="1950">
              <a:latin typeface="Arial"/>
              <a:cs typeface="Arial"/>
            </a:endParaRPr>
          </a:p>
          <a:p>
            <a:pPr marL="511175" indent="-295275">
              <a:lnSpc>
                <a:spcPct val="100000"/>
              </a:lnSpc>
              <a:spcBef>
                <a:spcPts val="190"/>
              </a:spcBef>
              <a:buAutoNum type="arabicParenR"/>
              <a:tabLst>
                <a:tab pos="511809" algn="l"/>
              </a:tabLst>
            </a:pPr>
            <a:r>
              <a:rPr sz="1950" spc="10" dirty="0">
                <a:latin typeface="Arial"/>
                <a:cs typeface="Arial"/>
              </a:rPr>
              <a:t>наличие </a:t>
            </a:r>
            <a:r>
              <a:rPr sz="1950" spc="15" dirty="0">
                <a:latin typeface="Arial"/>
                <a:cs typeface="Arial"/>
              </a:rPr>
              <a:t>доступа </a:t>
            </a:r>
            <a:r>
              <a:rPr sz="1950" spc="10" dirty="0">
                <a:latin typeface="Arial"/>
                <a:cs typeface="Arial"/>
              </a:rPr>
              <a:t>к </a:t>
            </a:r>
            <a:r>
              <a:rPr sz="1950" b="1" dirty="0">
                <a:latin typeface="Arial"/>
                <a:cs typeface="Arial"/>
              </a:rPr>
              <a:t>электронному </a:t>
            </a:r>
            <a:r>
              <a:rPr sz="1950" b="1" spc="-15" dirty="0">
                <a:latin typeface="Arial"/>
                <a:cs typeface="Arial"/>
              </a:rPr>
              <a:t>журналу, </a:t>
            </a:r>
            <a:r>
              <a:rPr sz="1950" b="1" spc="5" dirty="0">
                <a:latin typeface="Arial"/>
                <a:cs typeface="Arial"/>
              </a:rPr>
              <a:t>электронному</a:t>
            </a:r>
            <a:r>
              <a:rPr sz="1950" b="1" spc="45" dirty="0">
                <a:latin typeface="Arial"/>
                <a:cs typeface="Arial"/>
              </a:rPr>
              <a:t> </a:t>
            </a:r>
            <a:r>
              <a:rPr sz="1950" b="1" spc="10" dirty="0">
                <a:latin typeface="Arial"/>
                <a:cs typeface="Arial"/>
              </a:rPr>
              <a:t>дневнику</a:t>
            </a:r>
            <a:r>
              <a:rPr sz="1950" spc="10" dirty="0">
                <a:latin typeface="Arial"/>
                <a:cs typeface="Arial"/>
              </a:rPr>
              <a:t>;</a:t>
            </a:r>
            <a:endParaRPr sz="1950">
              <a:latin typeface="Arial"/>
              <a:cs typeface="Arial"/>
            </a:endParaRPr>
          </a:p>
          <a:p>
            <a:pPr marL="511175" indent="-295275">
              <a:lnSpc>
                <a:spcPct val="100000"/>
              </a:lnSpc>
              <a:spcBef>
                <a:spcPts val="204"/>
              </a:spcBef>
              <a:buAutoNum type="arabicParenR"/>
              <a:tabLst>
                <a:tab pos="511809" algn="l"/>
              </a:tabLst>
            </a:pPr>
            <a:r>
              <a:rPr sz="1950" spc="10" dirty="0">
                <a:latin typeface="Arial"/>
                <a:cs typeface="Arial"/>
              </a:rPr>
              <a:t>наличие </a:t>
            </a:r>
            <a:r>
              <a:rPr sz="1950" spc="15" dirty="0">
                <a:latin typeface="Arial"/>
                <a:cs typeface="Arial"/>
              </a:rPr>
              <a:t>доступа </a:t>
            </a:r>
            <a:r>
              <a:rPr sz="1950" spc="10" dirty="0">
                <a:latin typeface="Arial"/>
                <a:cs typeface="Arial"/>
              </a:rPr>
              <a:t>к электронным </a:t>
            </a:r>
            <a:r>
              <a:rPr sz="1950" b="1" dirty="0">
                <a:latin typeface="Arial"/>
                <a:cs typeface="Arial"/>
              </a:rPr>
              <a:t>портфолио</a:t>
            </a:r>
            <a:r>
              <a:rPr sz="1950" b="1" spc="3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обучающихся;</a:t>
            </a:r>
            <a:endParaRPr sz="1950">
              <a:latin typeface="Arial"/>
              <a:cs typeface="Arial"/>
            </a:endParaRPr>
          </a:p>
          <a:p>
            <a:pPr marL="12700" marR="5080" indent="203835" algn="just">
              <a:lnSpc>
                <a:spcPct val="108500"/>
              </a:lnSpc>
              <a:spcBef>
                <a:spcPts val="5"/>
              </a:spcBef>
              <a:buAutoNum type="arabicParenR"/>
              <a:tabLst>
                <a:tab pos="599440" algn="l"/>
              </a:tabLst>
            </a:pPr>
            <a:r>
              <a:rPr sz="1950" spc="10" dirty="0">
                <a:latin typeface="Arial"/>
                <a:cs typeface="Arial"/>
              </a:rPr>
              <a:t>наличие </a:t>
            </a:r>
            <a:r>
              <a:rPr sz="1950" spc="15" dirty="0">
                <a:latin typeface="Arial"/>
                <a:cs typeface="Arial"/>
              </a:rPr>
              <a:t>доступа </a:t>
            </a:r>
            <a:r>
              <a:rPr sz="1950" spc="10" dirty="0">
                <a:latin typeface="Arial"/>
                <a:cs typeface="Arial"/>
              </a:rPr>
              <a:t>к </a:t>
            </a:r>
            <a:r>
              <a:rPr sz="1950" b="1" dirty="0">
                <a:latin typeface="Arial"/>
                <a:cs typeface="Arial"/>
              </a:rPr>
              <a:t>учебному </a:t>
            </a:r>
            <a:r>
              <a:rPr sz="1950" b="1" spc="-15" dirty="0">
                <a:latin typeface="Arial"/>
                <a:cs typeface="Arial"/>
              </a:rPr>
              <a:t>плану, </a:t>
            </a:r>
            <a:r>
              <a:rPr sz="1950" b="1" spc="10" dirty="0">
                <a:latin typeface="Arial"/>
                <a:cs typeface="Arial"/>
              </a:rPr>
              <a:t>рабочим программам </a:t>
            </a:r>
            <a:r>
              <a:rPr sz="1950" b="1" spc="5" dirty="0">
                <a:latin typeface="Arial"/>
                <a:cs typeface="Arial"/>
              </a:rPr>
              <a:t>учебных  </a:t>
            </a:r>
            <a:r>
              <a:rPr sz="1950" b="1" spc="10" dirty="0">
                <a:latin typeface="Arial"/>
                <a:cs typeface="Arial"/>
              </a:rPr>
              <a:t>предметов,</a:t>
            </a:r>
            <a:r>
              <a:rPr sz="1950" b="1" spc="560" dirty="0">
                <a:latin typeface="Arial"/>
                <a:cs typeface="Arial"/>
              </a:rPr>
              <a:t> </a:t>
            </a:r>
            <a:r>
              <a:rPr sz="1950" b="1" spc="10" dirty="0">
                <a:latin typeface="Arial"/>
                <a:cs typeface="Arial"/>
              </a:rPr>
              <a:t>учебных  курсов  </a:t>
            </a:r>
            <a:r>
              <a:rPr sz="1950" spc="5" dirty="0">
                <a:latin typeface="Arial"/>
                <a:cs typeface="Arial"/>
              </a:rPr>
              <a:t>(в </a:t>
            </a:r>
            <a:r>
              <a:rPr sz="1950" spc="10" dirty="0">
                <a:latin typeface="Arial"/>
                <a:cs typeface="Arial"/>
              </a:rPr>
              <a:t>том  числе  </a:t>
            </a:r>
            <a:r>
              <a:rPr sz="1950" spc="5" dirty="0">
                <a:latin typeface="Arial"/>
                <a:cs typeface="Arial"/>
              </a:rPr>
              <a:t>внеурочной деятельности),  </a:t>
            </a:r>
            <a:r>
              <a:rPr sz="1950" b="1" spc="10" dirty="0">
                <a:latin typeface="Arial"/>
                <a:cs typeface="Arial"/>
              </a:rPr>
              <a:t>учебных</a:t>
            </a:r>
            <a:r>
              <a:rPr sz="1950" b="1" spc="1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модулей</a:t>
            </a:r>
            <a:r>
              <a:rPr sz="1950" dirty="0">
                <a:latin typeface="Arial"/>
                <a:cs typeface="Arial"/>
              </a:rPr>
              <a:t>;</a:t>
            </a:r>
            <a:endParaRPr sz="1950">
              <a:latin typeface="Arial"/>
              <a:cs typeface="Arial"/>
            </a:endParaRPr>
          </a:p>
          <a:p>
            <a:pPr marL="510540" indent="-294640" algn="just">
              <a:lnSpc>
                <a:spcPct val="100000"/>
              </a:lnSpc>
              <a:spcBef>
                <a:spcPts val="204"/>
              </a:spcBef>
              <a:buAutoNum type="arabicParenR"/>
              <a:tabLst>
                <a:tab pos="511175" algn="l"/>
              </a:tabLst>
            </a:pPr>
            <a:r>
              <a:rPr sz="1950" spc="10" dirty="0">
                <a:latin typeface="Arial"/>
                <a:cs typeface="Arial"/>
              </a:rPr>
              <a:t>личный кабинет </a:t>
            </a:r>
            <a:r>
              <a:rPr sz="1950" spc="15" dirty="0">
                <a:latin typeface="Arial"/>
                <a:cs typeface="Arial"/>
              </a:rPr>
              <a:t>в ФГИС </a:t>
            </a:r>
            <a:r>
              <a:rPr sz="1950" spc="20" dirty="0">
                <a:latin typeface="Arial"/>
                <a:cs typeface="Arial"/>
              </a:rPr>
              <a:t>«Моя</a:t>
            </a:r>
            <a:r>
              <a:rPr sz="1950" spc="-5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школа».</a:t>
            </a:r>
            <a:endParaRPr sz="1950">
              <a:latin typeface="Arial"/>
              <a:cs typeface="Arial"/>
            </a:endParaRPr>
          </a:p>
          <a:p>
            <a:pPr marL="216535">
              <a:lnSpc>
                <a:spcPct val="100000"/>
              </a:lnSpc>
              <a:spcBef>
                <a:spcPts val="1835"/>
              </a:spcBef>
            </a:pPr>
            <a:r>
              <a:rPr sz="1950" b="1" spc="5" dirty="0">
                <a:solidFill>
                  <a:srgbClr val="BF0000"/>
                </a:solidFill>
                <a:latin typeface="Arial"/>
                <a:cs typeface="Arial"/>
              </a:rPr>
              <a:t>Подтверждается </a:t>
            </a:r>
            <a:r>
              <a:rPr sz="1950" b="1" spc="15" dirty="0">
                <a:solidFill>
                  <a:srgbClr val="BF0000"/>
                </a:solidFill>
                <a:latin typeface="Arial"/>
                <a:cs typeface="Arial"/>
              </a:rPr>
              <a:t>ссылками </a:t>
            </a:r>
            <a:r>
              <a:rPr sz="1950" b="1" spc="20" dirty="0">
                <a:solidFill>
                  <a:srgbClr val="BF0000"/>
                </a:solidFill>
                <a:latin typeface="Arial"/>
                <a:cs typeface="Arial"/>
              </a:rPr>
              <a:t>на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соответствующую</a:t>
            </a:r>
            <a:r>
              <a:rPr sz="1950" b="1" spc="5" dirty="0">
                <a:solidFill>
                  <a:srgbClr val="BF0000"/>
                </a:solidFill>
                <a:latin typeface="Arial"/>
                <a:cs typeface="Arial"/>
              </a:rPr>
              <a:t> информацию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715645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МЕТОДИКА </a:t>
            </a:r>
            <a:r>
              <a:rPr spc="-70" dirty="0"/>
              <a:t>РАСЧЕТА </a:t>
            </a:r>
            <a:r>
              <a:rPr dirty="0"/>
              <a:t>ПОКАЗАТЕЛЯ </a:t>
            </a:r>
            <a:r>
              <a:rPr spc="5" dirty="0"/>
              <a:t>АП1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708787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0" dirty="0"/>
              <a:t>ОТЧЕТНЫЙ </a:t>
            </a:r>
            <a:r>
              <a:rPr spc="15" dirty="0"/>
              <a:t>ПЕРИОД </a:t>
            </a:r>
            <a:r>
              <a:rPr dirty="0"/>
              <a:t>ПОКАЗАТЕЛЯ</a:t>
            </a:r>
            <a:r>
              <a:rPr spc="-175" dirty="0"/>
              <a:t> </a:t>
            </a:r>
            <a:r>
              <a:rPr spc="5" dirty="0"/>
              <a:t>АП1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9744" y="2776728"/>
            <a:ext cx="4628515" cy="2539365"/>
          </a:xfrm>
          <a:prstGeom prst="rect">
            <a:avLst/>
          </a:prstGeom>
          <a:solidFill>
            <a:srgbClr val="E8EBF4"/>
          </a:solidFill>
          <a:ln w="9144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314960" algn="ctr">
              <a:lnSpc>
                <a:spcPct val="100000"/>
              </a:lnSpc>
            </a:pPr>
            <a:r>
              <a:rPr sz="1950" dirty="0">
                <a:latin typeface="Arial"/>
                <a:cs typeface="Arial"/>
              </a:rPr>
              <a:t>Предоставляется </a:t>
            </a:r>
            <a:r>
              <a:rPr sz="1950" spc="15" dirty="0">
                <a:latin typeface="Arial"/>
                <a:cs typeface="Arial"/>
              </a:rPr>
              <a:t>актуальная</a:t>
            </a:r>
            <a:r>
              <a:rPr sz="1950" spc="-25" dirty="0">
                <a:latin typeface="Arial"/>
                <a:cs typeface="Arial"/>
              </a:rPr>
              <a:t> </a:t>
            </a:r>
            <a:r>
              <a:rPr sz="1950" spc="15" dirty="0">
                <a:latin typeface="Arial"/>
                <a:cs typeface="Arial"/>
              </a:rPr>
              <a:t>в</a:t>
            </a:r>
            <a:endParaRPr sz="1950" dirty="0">
              <a:latin typeface="Arial"/>
              <a:cs typeface="Arial"/>
            </a:endParaRPr>
          </a:p>
          <a:p>
            <a:pPr marL="411480" marR="407670" indent="635" algn="ctr">
              <a:lnSpc>
                <a:spcPct val="108700"/>
              </a:lnSpc>
            </a:pPr>
            <a:r>
              <a:rPr sz="1950" b="1" spc="10" dirty="0">
                <a:latin typeface="Arial"/>
                <a:cs typeface="Arial"/>
              </a:rPr>
              <a:t>период </a:t>
            </a:r>
            <a:r>
              <a:rPr sz="1950" spc="5" dirty="0">
                <a:latin typeface="Arial"/>
                <a:cs typeface="Arial"/>
              </a:rPr>
              <a:t>проведения  аккредитационного мониторинга  </a:t>
            </a:r>
            <a:r>
              <a:rPr sz="1950" spc="15" dirty="0">
                <a:latin typeface="Arial"/>
                <a:cs typeface="Arial"/>
              </a:rPr>
              <a:t>информация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4931" y="2776728"/>
            <a:ext cx="3423285" cy="2539365"/>
          </a:xfrm>
          <a:prstGeom prst="rect">
            <a:avLst/>
          </a:prstGeom>
          <a:solidFill>
            <a:srgbClr val="E8EBF4"/>
          </a:solidFill>
          <a:ln w="9144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5350">
              <a:latin typeface="Times New Roman"/>
              <a:cs typeface="Times New Roman"/>
            </a:endParaRPr>
          </a:p>
          <a:p>
            <a:pPr marL="1109345">
              <a:lnSpc>
                <a:spcPct val="100000"/>
              </a:lnSpc>
            </a:pPr>
            <a:r>
              <a:rPr sz="4250" b="1" spc="-5" dirty="0">
                <a:latin typeface="Arial"/>
                <a:cs typeface="Arial"/>
              </a:rPr>
              <a:t>2023</a:t>
            </a:r>
            <a:endParaRPr sz="4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328993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ПОКАЗАТЕЛЬ</a:t>
            </a:r>
            <a:r>
              <a:rPr spc="-105" dirty="0"/>
              <a:t> </a:t>
            </a:r>
            <a:r>
              <a:rPr spc="5" dirty="0"/>
              <a:t>АП1</a:t>
            </a:r>
          </a:p>
        </p:txBody>
      </p:sp>
      <p:sp>
        <p:nvSpPr>
          <p:cNvPr id="4" name="object 4"/>
          <p:cNvSpPr/>
          <p:nvPr/>
        </p:nvSpPr>
        <p:spPr>
          <a:xfrm>
            <a:off x="999744" y="1120140"/>
            <a:ext cx="8683752" cy="6149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328993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ПОКАЗАТЕЛЬ</a:t>
            </a:r>
            <a:r>
              <a:rPr spc="-105" dirty="0"/>
              <a:t> </a:t>
            </a:r>
            <a:r>
              <a:rPr spc="5" dirty="0"/>
              <a:t>АП2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42772" y="1365504"/>
          <a:ext cx="9091294" cy="563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42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8364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b="1" spc="10" dirty="0">
                          <a:latin typeface="Arial"/>
                          <a:cs typeface="Arial"/>
                        </a:rPr>
                        <a:t>Наименование показателя</a:t>
                      </a:r>
                      <a:r>
                        <a:rPr sz="195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10" dirty="0">
                          <a:latin typeface="Arial"/>
                          <a:cs typeface="Arial"/>
                        </a:rPr>
                        <a:t>мониторинга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347345" indent="114300">
                        <a:lnSpc>
                          <a:spcPct val="101499"/>
                        </a:lnSpc>
                        <a:spcBef>
                          <a:spcPts val="30"/>
                        </a:spcBef>
                      </a:pPr>
                      <a:r>
                        <a:rPr sz="1950" b="1" spc="10" dirty="0">
                          <a:latin typeface="Arial"/>
                          <a:cs typeface="Arial"/>
                        </a:rPr>
                        <a:t>Значение  п</a:t>
                      </a:r>
                      <a:r>
                        <a:rPr sz="1950" b="1" spc="-5" dirty="0">
                          <a:latin typeface="Arial"/>
                          <a:cs typeface="Arial"/>
                        </a:rPr>
                        <a:t>ок</a:t>
                      </a:r>
                      <a:r>
                        <a:rPr sz="1950" b="1" spc="2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950" b="1" spc="-15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950" b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ел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marL="354965" marR="66040" indent="-271780">
                        <a:lnSpc>
                          <a:spcPct val="101499"/>
                        </a:lnSpc>
                        <a:spcBef>
                          <a:spcPts val="30"/>
                        </a:spcBef>
                      </a:pPr>
                      <a:r>
                        <a:rPr sz="1950" b="1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95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950" b="1" spc="-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950" b="1" spc="-15" dirty="0">
                          <a:latin typeface="Arial"/>
                          <a:cs typeface="Arial"/>
                        </a:rPr>
                        <a:t>ес</a:t>
                      </a:r>
                      <a:r>
                        <a:rPr sz="1950" b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950" b="1" spc="-3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о  </a:t>
                      </a:r>
                      <a:r>
                        <a:rPr sz="1950" b="1" spc="10" dirty="0">
                          <a:latin typeface="Arial"/>
                          <a:cs typeface="Arial"/>
                        </a:rPr>
                        <a:t>баллов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8843">
                <a:tc rowSpan="2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3728085" algn="l"/>
                        </a:tabLst>
                      </a:pPr>
                      <a:r>
                        <a:rPr sz="1950" spc="15" dirty="0">
                          <a:latin typeface="Arial"/>
                          <a:cs typeface="Arial"/>
                        </a:rPr>
                        <a:t>Участие	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обучающихся</a:t>
                      </a:r>
                      <a:endParaRPr sz="1950">
                        <a:latin typeface="Arial"/>
                        <a:cs typeface="Arial"/>
                      </a:endParaRPr>
                    </a:p>
                    <a:p>
                      <a:pPr marL="24130" marR="9525">
                        <a:lnSpc>
                          <a:spcPct val="101499"/>
                        </a:lnSpc>
                        <a:tabLst>
                          <a:tab pos="996950" algn="l"/>
                        </a:tabLst>
                      </a:pPr>
                      <a:r>
                        <a:rPr sz="1950" spc="1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оценочных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мероприятиях, проведенных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950" spc="20" dirty="0">
                          <a:latin typeface="Arial"/>
                          <a:cs typeface="Arial"/>
                        </a:rPr>
                        <a:t>рамках	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мониторинга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системы</a:t>
                      </a:r>
                      <a:r>
                        <a:rPr sz="19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образования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79120" marR="347980" indent="-212090">
                        <a:lnSpc>
                          <a:spcPct val="101499"/>
                        </a:lnSpc>
                        <a:spcBef>
                          <a:spcPts val="20"/>
                        </a:spcBef>
                      </a:pPr>
                      <a:r>
                        <a:rPr sz="1950" b="1" spc="1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95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950" b="1" spc="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950" b="1" spc="-2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950" b="1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участие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950" b="1" spc="15" dirty="0">
                          <a:latin typeface="Arial"/>
                          <a:cs typeface="Arial"/>
                        </a:rPr>
                        <a:t>10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5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79120" marR="167005" indent="-393700">
                        <a:lnSpc>
                          <a:spcPct val="101499"/>
                        </a:lnSpc>
                        <a:spcBef>
                          <a:spcPts val="30"/>
                        </a:spcBef>
                      </a:pPr>
                      <a:r>
                        <a:rPr sz="1950" b="1" spc="20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95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10" dirty="0">
                          <a:latin typeface="Arial"/>
                          <a:cs typeface="Arial"/>
                        </a:rPr>
                        <a:t>принимали  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участие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3940" y="1845074"/>
            <a:ext cx="8898890" cy="473011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429895">
              <a:lnSpc>
                <a:spcPct val="100000"/>
              </a:lnSpc>
              <a:spcBef>
                <a:spcPts val="835"/>
              </a:spcBef>
            </a:pPr>
            <a:r>
              <a:rPr sz="1950" b="1" spc="5" dirty="0">
                <a:solidFill>
                  <a:srgbClr val="BF0000"/>
                </a:solidFill>
                <a:latin typeface="Arial"/>
                <a:cs typeface="Arial"/>
              </a:rPr>
              <a:t>Учитываются:</a:t>
            </a:r>
            <a:endParaRPr sz="1950">
              <a:latin typeface="Arial"/>
              <a:cs typeface="Arial"/>
            </a:endParaRPr>
          </a:p>
          <a:p>
            <a:pPr marL="583565" indent="-154305">
              <a:lnSpc>
                <a:spcPct val="100000"/>
              </a:lnSpc>
              <a:spcBef>
                <a:spcPts val="745"/>
              </a:spcBef>
              <a:buFont typeface="Arial"/>
              <a:buChar char="-"/>
              <a:tabLst>
                <a:tab pos="584200" algn="l"/>
              </a:tabLst>
            </a:pPr>
            <a:r>
              <a:rPr sz="1950" spc="10" dirty="0">
                <a:latin typeface="Arial"/>
                <a:cs typeface="Arial"/>
              </a:rPr>
              <a:t>обучающиеся </a:t>
            </a:r>
            <a:r>
              <a:rPr sz="1950" b="1" dirty="0">
                <a:latin typeface="Arial"/>
                <a:cs typeface="Arial"/>
              </a:rPr>
              <a:t>четвертых </a:t>
            </a:r>
            <a:r>
              <a:rPr sz="1950" b="1" spc="10" dirty="0">
                <a:latin typeface="Arial"/>
                <a:cs typeface="Arial"/>
              </a:rPr>
              <a:t>учебных </a:t>
            </a:r>
            <a:r>
              <a:rPr sz="1950" b="1" spc="20" dirty="0">
                <a:latin typeface="Arial"/>
                <a:cs typeface="Arial"/>
              </a:rPr>
              <a:t>классов </a:t>
            </a:r>
            <a:r>
              <a:rPr sz="1950" spc="10" dirty="0">
                <a:latin typeface="Arial"/>
                <a:cs typeface="Arial"/>
              </a:rPr>
              <a:t>организации</a:t>
            </a:r>
            <a:r>
              <a:rPr sz="1950" spc="15" dirty="0">
                <a:latin typeface="Arial"/>
                <a:cs typeface="Arial"/>
              </a:rPr>
              <a:t> </a:t>
            </a:r>
            <a:r>
              <a:rPr sz="1950" b="1" spc="5" dirty="0">
                <a:latin typeface="Arial"/>
                <a:cs typeface="Arial"/>
              </a:rPr>
              <a:t>начального</a:t>
            </a:r>
            <a:endParaRPr sz="1950">
              <a:latin typeface="Arial"/>
              <a:cs typeface="Arial"/>
            </a:endParaRPr>
          </a:p>
          <a:p>
            <a:pPr marL="12700" marR="842010">
              <a:lnSpc>
                <a:spcPct val="131800"/>
              </a:lnSpc>
              <a:spcBef>
                <a:spcPts val="10"/>
              </a:spcBef>
            </a:pPr>
            <a:r>
              <a:rPr sz="1950" b="1" spc="10" dirty="0">
                <a:latin typeface="Arial"/>
                <a:cs typeface="Arial"/>
              </a:rPr>
              <a:t>общего образования</a:t>
            </a:r>
            <a:r>
              <a:rPr sz="1950" spc="10" dirty="0">
                <a:latin typeface="Arial"/>
                <a:cs typeface="Arial"/>
              </a:rPr>
              <a:t>, участвовавших </a:t>
            </a:r>
            <a:r>
              <a:rPr sz="1950" dirty="0">
                <a:latin typeface="Arial"/>
                <a:cs typeface="Arial"/>
              </a:rPr>
              <a:t>по </a:t>
            </a:r>
            <a:r>
              <a:rPr sz="1950" spc="15" dirty="0">
                <a:latin typeface="Arial"/>
                <a:cs typeface="Arial"/>
              </a:rPr>
              <a:t>всем </a:t>
            </a:r>
            <a:r>
              <a:rPr sz="1950" spc="10" dirty="0">
                <a:latin typeface="Arial"/>
                <a:cs typeface="Arial"/>
              </a:rPr>
              <a:t>учебным </a:t>
            </a:r>
            <a:r>
              <a:rPr sz="1950" spc="-5" dirty="0">
                <a:latin typeface="Arial"/>
                <a:cs typeface="Arial"/>
              </a:rPr>
              <a:t>предметам,  </a:t>
            </a:r>
            <a:r>
              <a:rPr sz="1950" spc="5" dirty="0">
                <a:latin typeface="Arial"/>
                <a:cs typeface="Arial"/>
              </a:rPr>
              <a:t>установленным Рособрнадзором, </a:t>
            </a:r>
            <a:r>
              <a:rPr sz="1950" spc="15" dirty="0">
                <a:latin typeface="Arial"/>
                <a:cs typeface="Arial"/>
              </a:rPr>
              <a:t>в</a:t>
            </a:r>
            <a:r>
              <a:rPr sz="1950" spc="-10" dirty="0">
                <a:latin typeface="Arial"/>
                <a:cs typeface="Arial"/>
              </a:rPr>
              <a:t> </a:t>
            </a:r>
            <a:r>
              <a:rPr sz="1950" spc="20" dirty="0">
                <a:latin typeface="Arial"/>
                <a:cs typeface="Arial"/>
              </a:rPr>
              <a:t>ВПР;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Arial"/>
              <a:cs typeface="Arial"/>
            </a:endParaRPr>
          </a:p>
          <a:p>
            <a:pPr marL="12700" marR="656590" indent="417195">
              <a:lnSpc>
                <a:spcPct val="132000"/>
              </a:lnSpc>
              <a:buFont typeface="Arial"/>
              <a:buChar char="-"/>
              <a:tabLst>
                <a:tab pos="584200" algn="l"/>
              </a:tabLst>
            </a:pPr>
            <a:r>
              <a:rPr sz="1950" spc="10" dirty="0">
                <a:latin typeface="Arial"/>
                <a:cs typeface="Arial"/>
              </a:rPr>
              <a:t>обучающиеся </a:t>
            </a:r>
            <a:r>
              <a:rPr sz="1950" b="1" spc="10" dirty="0">
                <a:latin typeface="Arial"/>
                <a:cs typeface="Arial"/>
              </a:rPr>
              <a:t>пятых </a:t>
            </a:r>
            <a:r>
              <a:rPr sz="1950" b="1" spc="15" dirty="0">
                <a:latin typeface="Arial"/>
                <a:cs typeface="Arial"/>
              </a:rPr>
              <a:t>– </a:t>
            </a:r>
            <a:r>
              <a:rPr sz="1950" b="1" spc="5" dirty="0">
                <a:latin typeface="Arial"/>
                <a:cs typeface="Arial"/>
              </a:rPr>
              <a:t>восьмых </a:t>
            </a:r>
            <a:r>
              <a:rPr sz="1950" b="1" spc="10" dirty="0">
                <a:latin typeface="Arial"/>
                <a:cs typeface="Arial"/>
              </a:rPr>
              <a:t>учебных </a:t>
            </a:r>
            <a:r>
              <a:rPr sz="1950" b="1" spc="15" dirty="0">
                <a:latin typeface="Arial"/>
                <a:cs typeface="Arial"/>
              </a:rPr>
              <a:t>классов </a:t>
            </a:r>
            <a:r>
              <a:rPr sz="1950" spc="10" dirty="0">
                <a:latin typeface="Arial"/>
                <a:cs typeface="Arial"/>
              </a:rPr>
              <a:t>организации  </a:t>
            </a:r>
            <a:r>
              <a:rPr sz="1950" b="1" spc="10" dirty="0">
                <a:latin typeface="Arial"/>
                <a:cs typeface="Arial"/>
              </a:rPr>
              <a:t>основного общего образования</a:t>
            </a:r>
            <a:r>
              <a:rPr sz="1950" spc="10" dirty="0">
                <a:latin typeface="Arial"/>
                <a:cs typeface="Arial"/>
              </a:rPr>
              <a:t>, участвовавших по </a:t>
            </a:r>
            <a:r>
              <a:rPr sz="1950" spc="15" dirty="0">
                <a:latin typeface="Arial"/>
                <a:cs typeface="Arial"/>
              </a:rPr>
              <a:t>всем учебным  </a:t>
            </a:r>
            <a:r>
              <a:rPr sz="1950" spc="-5" dirty="0">
                <a:latin typeface="Arial"/>
                <a:cs typeface="Arial"/>
              </a:rPr>
              <a:t>предметам, </a:t>
            </a:r>
            <a:r>
              <a:rPr sz="1950" spc="5" dirty="0">
                <a:latin typeface="Arial"/>
                <a:cs typeface="Arial"/>
              </a:rPr>
              <a:t>установленным Рособрнадзором, </a:t>
            </a:r>
            <a:r>
              <a:rPr sz="1950" spc="15" dirty="0">
                <a:latin typeface="Arial"/>
                <a:cs typeface="Arial"/>
              </a:rPr>
              <a:t>в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spc="20" dirty="0">
                <a:latin typeface="Arial"/>
                <a:cs typeface="Arial"/>
              </a:rPr>
              <a:t>ВПР;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-"/>
            </a:pPr>
            <a:endParaRPr sz="2650">
              <a:latin typeface="Arial"/>
              <a:cs typeface="Arial"/>
            </a:endParaRPr>
          </a:p>
          <a:p>
            <a:pPr marL="12700" marR="1007110" indent="417195" algn="just">
              <a:lnSpc>
                <a:spcPct val="132000"/>
              </a:lnSpc>
              <a:buFont typeface="Arial"/>
              <a:buChar char="-"/>
              <a:tabLst>
                <a:tab pos="584200" algn="l"/>
              </a:tabLst>
            </a:pPr>
            <a:r>
              <a:rPr sz="1950" spc="10" dirty="0">
                <a:latin typeface="Arial"/>
                <a:cs typeface="Arial"/>
              </a:rPr>
              <a:t>обучающиеся </a:t>
            </a:r>
            <a:r>
              <a:rPr sz="1950" b="1" spc="15" dirty="0">
                <a:latin typeface="Arial"/>
                <a:cs typeface="Arial"/>
              </a:rPr>
              <a:t>одиннадцатых </a:t>
            </a:r>
            <a:r>
              <a:rPr sz="1950" b="1" spc="10" dirty="0">
                <a:latin typeface="Arial"/>
                <a:cs typeface="Arial"/>
              </a:rPr>
              <a:t>учебных </a:t>
            </a:r>
            <a:r>
              <a:rPr sz="1950" b="1" spc="20" dirty="0">
                <a:latin typeface="Arial"/>
                <a:cs typeface="Arial"/>
              </a:rPr>
              <a:t>классов </a:t>
            </a:r>
            <a:r>
              <a:rPr sz="1950" spc="10" dirty="0">
                <a:latin typeface="Arial"/>
                <a:cs typeface="Arial"/>
              </a:rPr>
              <a:t>организации  </a:t>
            </a:r>
            <a:r>
              <a:rPr sz="1950" b="1" spc="10" dirty="0">
                <a:latin typeface="Arial"/>
                <a:cs typeface="Arial"/>
              </a:rPr>
              <a:t>среднего общего образования</a:t>
            </a:r>
            <a:r>
              <a:rPr sz="1950" spc="10" dirty="0">
                <a:latin typeface="Arial"/>
                <a:cs typeface="Arial"/>
              </a:rPr>
              <a:t>, участвовавших по </a:t>
            </a:r>
            <a:r>
              <a:rPr sz="1950" spc="15" dirty="0">
                <a:latin typeface="Arial"/>
                <a:cs typeface="Arial"/>
              </a:rPr>
              <a:t>всем учебным  </a:t>
            </a:r>
            <a:r>
              <a:rPr sz="1950" spc="-5" dirty="0">
                <a:latin typeface="Arial"/>
                <a:cs typeface="Arial"/>
              </a:rPr>
              <a:t>предметам, </a:t>
            </a:r>
            <a:r>
              <a:rPr sz="1950" spc="5" dirty="0">
                <a:latin typeface="Arial"/>
                <a:cs typeface="Arial"/>
              </a:rPr>
              <a:t>установленным Рособрнадзором, </a:t>
            </a:r>
            <a:r>
              <a:rPr sz="1950" spc="15" dirty="0">
                <a:latin typeface="Arial"/>
                <a:cs typeface="Arial"/>
              </a:rPr>
              <a:t>в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spc="-75" dirty="0">
                <a:latin typeface="Arial"/>
                <a:cs typeface="Arial"/>
              </a:rPr>
              <a:t>ВПР.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715645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МЕТОДИКА </a:t>
            </a:r>
            <a:r>
              <a:rPr spc="-70" dirty="0"/>
              <a:t>РАСЧЕТА </a:t>
            </a:r>
            <a:r>
              <a:rPr dirty="0"/>
              <a:t>ПОКАЗАТЕЛЯ </a:t>
            </a:r>
            <a:r>
              <a:rPr spc="5" dirty="0"/>
              <a:t>АП2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708787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0" dirty="0"/>
              <a:t>ОТЧЕТНЫЙ </a:t>
            </a:r>
            <a:r>
              <a:rPr spc="15" dirty="0"/>
              <a:t>ПЕРИОД </a:t>
            </a:r>
            <a:r>
              <a:rPr dirty="0"/>
              <a:t>ПОКАЗАТЕЛЯ</a:t>
            </a:r>
            <a:r>
              <a:rPr spc="-175" dirty="0"/>
              <a:t> </a:t>
            </a:r>
            <a:r>
              <a:rPr spc="5" dirty="0"/>
              <a:t>АП2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5700" y="1876425"/>
            <a:ext cx="8515604" cy="4869280"/>
          </a:xfrm>
          <a:prstGeom prst="rect">
            <a:avLst/>
          </a:prstGeom>
          <a:solidFill>
            <a:srgbClr val="E8EBF4"/>
          </a:solidFill>
          <a:ln w="9144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650" dirty="0">
              <a:latin typeface="Times New Roman"/>
              <a:cs typeface="Times New Roman"/>
            </a:endParaRPr>
          </a:p>
          <a:p>
            <a:pPr marL="273685">
              <a:lnSpc>
                <a:spcPct val="100000"/>
              </a:lnSpc>
            </a:pPr>
            <a:r>
              <a:rPr lang="ru-RU" sz="4250" b="1" spc="-5" dirty="0">
                <a:latin typeface="Arial"/>
                <a:cs typeface="Arial"/>
              </a:rPr>
              <a:t>          </a:t>
            </a:r>
            <a:r>
              <a:rPr sz="4250" b="1" spc="-5" dirty="0">
                <a:latin typeface="Arial"/>
                <a:cs typeface="Arial"/>
              </a:rPr>
              <a:t>202</a:t>
            </a:r>
            <a:r>
              <a:rPr lang="ru-RU" sz="4250" b="1" spc="-5" dirty="0">
                <a:latin typeface="Arial"/>
                <a:cs typeface="Arial"/>
              </a:rPr>
              <a:t>2</a:t>
            </a:r>
            <a:r>
              <a:rPr sz="4250" b="1" spc="-5" dirty="0">
                <a:latin typeface="Arial"/>
                <a:cs typeface="Arial"/>
              </a:rPr>
              <a:t>-202</a:t>
            </a:r>
            <a:r>
              <a:rPr lang="ru-RU" sz="4250" b="1" spc="-5" dirty="0">
                <a:latin typeface="Arial"/>
                <a:cs typeface="Arial"/>
              </a:rPr>
              <a:t>3</a:t>
            </a:r>
            <a:r>
              <a:rPr sz="4250" b="1" spc="-5" dirty="0">
                <a:latin typeface="Arial"/>
                <a:cs typeface="Arial"/>
              </a:rPr>
              <a:t> </a:t>
            </a:r>
            <a:r>
              <a:rPr sz="3100" b="1" spc="-5" dirty="0" err="1">
                <a:latin typeface="Arial"/>
                <a:cs typeface="Arial"/>
              </a:rPr>
              <a:t>учебный</a:t>
            </a:r>
            <a:r>
              <a:rPr sz="3100" b="1" spc="-55" dirty="0">
                <a:latin typeface="Arial"/>
                <a:cs typeface="Arial"/>
              </a:rPr>
              <a:t> </a:t>
            </a:r>
            <a:r>
              <a:rPr sz="3100" b="1" spc="-20" dirty="0" err="1">
                <a:latin typeface="Arial"/>
                <a:cs typeface="Arial"/>
              </a:rPr>
              <a:t>год</a:t>
            </a:r>
            <a:endParaRPr lang="ru-RU" sz="3100" b="1" spc="-20" dirty="0">
              <a:latin typeface="Arial"/>
              <a:cs typeface="Arial"/>
            </a:endParaRPr>
          </a:p>
          <a:p>
            <a:pPr marL="273685">
              <a:lnSpc>
                <a:spcPct val="100000"/>
              </a:lnSpc>
            </a:pPr>
            <a:endParaRPr lang="ru-RU" sz="3100" b="1" spc="-20" dirty="0">
              <a:latin typeface="Arial"/>
              <a:cs typeface="Arial"/>
            </a:endParaRPr>
          </a:p>
          <a:p>
            <a:pPr marL="273685">
              <a:lnSpc>
                <a:spcPct val="100000"/>
              </a:lnSpc>
            </a:pPr>
            <a:r>
              <a:rPr lang="ru-RU" sz="3100" b="1" spc="-20" dirty="0">
                <a:latin typeface="Arial"/>
                <a:cs typeface="Arial"/>
              </a:rPr>
              <a:t>Информация предоставляется за текущий учебный год. Или учебный год, предшествующий году проведения АМ (2021-2022), </a:t>
            </a:r>
            <a:r>
              <a:rPr lang="ru-RU" sz="3100" b="1" spc="-20" dirty="0">
                <a:highlight>
                  <a:srgbClr val="FFFF00"/>
                </a:highlight>
                <a:latin typeface="Arial"/>
                <a:cs typeface="Arial"/>
              </a:rPr>
              <a:t>в случае если в текущем учебном году ОО не участвовала в ВПР по отдельным учебным предметам.</a:t>
            </a:r>
            <a:endParaRPr sz="3100" dirty="0">
              <a:highlight>
                <a:srgbClr val="FFFF00"/>
              </a:highligh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328993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ПОКАЗАТЕЛЬ</a:t>
            </a:r>
            <a:r>
              <a:rPr spc="-105" dirty="0"/>
              <a:t> </a:t>
            </a:r>
            <a:r>
              <a:rPr spc="5" dirty="0"/>
              <a:t>АП2</a:t>
            </a:r>
          </a:p>
        </p:txBody>
      </p:sp>
      <p:sp>
        <p:nvSpPr>
          <p:cNvPr id="4" name="object 4"/>
          <p:cNvSpPr/>
          <p:nvPr/>
        </p:nvSpPr>
        <p:spPr>
          <a:xfrm>
            <a:off x="986027" y="1912620"/>
            <a:ext cx="8852916" cy="4562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831151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НОРМАТИВНО </a:t>
            </a:r>
            <a:r>
              <a:rPr spc="15" dirty="0"/>
              <a:t>– </a:t>
            </a:r>
            <a:r>
              <a:rPr spc="-35" dirty="0"/>
              <a:t>ПРАВОВОЕ</a:t>
            </a:r>
            <a:r>
              <a:rPr spc="-80" dirty="0"/>
              <a:t> </a:t>
            </a:r>
            <a:r>
              <a:rPr spc="-5" dirty="0"/>
              <a:t>РЕГУЛИРОВАНИЕ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84503" y="1694688"/>
            <a:ext cx="3804285" cy="5485130"/>
            <a:chOff x="984503" y="1694688"/>
            <a:chExt cx="3804285" cy="5485130"/>
          </a:xfrm>
        </p:grpSpPr>
        <p:sp>
          <p:nvSpPr>
            <p:cNvPr id="5" name="object 5"/>
            <p:cNvSpPr/>
            <p:nvPr/>
          </p:nvSpPr>
          <p:spPr>
            <a:xfrm>
              <a:off x="984503" y="1694688"/>
              <a:ext cx="3803904" cy="5484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4503" y="1694688"/>
              <a:ext cx="3803904" cy="5484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98131" y="1979137"/>
            <a:ext cx="3573779" cy="2057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5" dirty="0">
                <a:solidFill>
                  <a:srgbClr val="BF0000"/>
                </a:solidFill>
                <a:latin typeface="Arial"/>
                <a:cs typeface="Arial"/>
              </a:rPr>
              <a:t>С 1 </a:t>
            </a:r>
            <a:r>
              <a:rPr sz="2450" b="1" spc="-10" dirty="0">
                <a:solidFill>
                  <a:srgbClr val="BF0000"/>
                </a:solidFill>
                <a:latin typeface="Arial"/>
                <a:cs typeface="Arial"/>
              </a:rPr>
              <a:t>сентября </a:t>
            </a:r>
            <a:r>
              <a:rPr sz="2450" b="1" dirty="0">
                <a:solidFill>
                  <a:srgbClr val="BF0000"/>
                </a:solidFill>
                <a:latin typeface="Arial"/>
                <a:cs typeface="Arial"/>
              </a:rPr>
              <a:t>2023</a:t>
            </a:r>
            <a:r>
              <a:rPr sz="245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50" b="1" spc="-20" dirty="0">
                <a:solidFill>
                  <a:srgbClr val="BF0000"/>
                </a:solidFill>
                <a:latin typeface="Arial"/>
                <a:cs typeface="Arial"/>
              </a:rPr>
              <a:t>года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b="1" dirty="0">
                <a:latin typeface="Arial"/>
                <a:cs typeface="Arial"/>
              </a:rPr>
              <a:t>1 </a:t>
            </a:r>
            <a:r>
              <a:rPr sz="2100" b="1" spc="5" dirty="0">
                <a:latin typeface="Arial"/>
                <a:cs typeface="Arial"/>
              </a:rPr>
              <a:t>раз </a:t>
            </a:r>
            <a:r>
              <a:rPr sz="2100" b="1" dirty="0">
                <a:latin typeface="Arial"/>
                <a:cs typeface="Arial"/>
              </a:rPr>
              <a:t>в 3</a:t>
            </a:r>
            <a:r>
              <a:rPr sz="2100" b="1" spc="-45" dirty="0">
                <a:latin typeface="Arial"/>
                <a:cs typeface="Arial"/>
              </a:rPr>
              <a:t> </a:t>
            </a:r>
            <a:r>
              <a:rPr sz="2100" b="1" spc="-15" dirty="0">
                <a:latin typeface="Arial"/>
                <a:cs typeface="Arial"/>
              </a:rPr>
              <a:t>года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 marR="603885">
              <a:lnSpc>
                <a:spcPct val="100000"/>
              </a:lnSpc>
            </a:pPr>
            <a:r>
              <a:rPr sz="2100" b="1" spc="-10" dirty="0">
                <a:latin typeface="Arial"/>
                <a:cs typeface="Arial"/>
              </a:rPr>
              <a:t>Все образовательные  </a:t>
            </a:r>
            <a:r>
              <a:rPr sz="2100" b="1" spc="-5" dirty="0">
                <a:latin typeface="Arial"/>
                <a:cs typeface="Arial"/>
              </a:rPr>
              <a:t>организации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54979" y="4488179"/>
            <a:ext cx="3729354" cy="41275"/>
          </a:xfrm>
          <a:custGeom>
            <a:avLst/>
            <a:gdLst/>
            <a:ahLst/>
            <a:cxnLst/>
            <a:rect l="l" t="t" r="r" b="b"/>
            <a:pathLst>
              <a:path w="3729354" h="41275">
                <a:moveTo>
                  <a:pt x="3729227" y="41148"/>
                </a:moveTo>
                <a:lnTo>
                  <a:pt x="0" y="41148"/>
                </a:lnTo>
                <a:lnTo>
                  <a:pt x="0" y="0"/>
                </a:lnTo>
                <a:lnTo>
                  <a:pt x="3729227" y="0"/>
                </a:lnTo>
                <a:lnTo>
                  <a:pt x="3729227" y="4114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97468" y="5098739"/>
            <a:ext cx="4731385" cy="9309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11785" indent="-299720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312420" algn="l"/>
              </a:tabLst>
            </a:pPr>
            <a:r>
              <a:rPr sz="1950" b="1" spc="10" dirty="0">
                <a:latin typeface="Arial"/>
                <a:cs typeface="Arial"/>
              </a:rPr>
              <a:t>Выявление </a:t>
            </a:r>
            <a:r>
              <a:rPr sz="1950" b="1" spc="5" dirty="0">
                <a:latin typeface="Arial"/>
                <a:cs typeface="Arial"/>
              </a:rPr>
              <a:t>проблемных</a:t>
            </a:r>
            <a:r>
              <a:rPr sz="1950" b="1" spc="-3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зон</a:t>
            </a:r>
            <a:endParaRPr sz="1950">
              <a:latin typeface="Arial"/>
              <a:cs typeface="Arial"/>
            </a:endParaRPr>
          </a:p>
          <a:p>
            <a:pPr marL="311785" indent="-29972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312420" algn="l"/>
              </a:tabLst>
            </a:pPr>
            <a:r>
              <a:rPr sz="1950" b="1" spc="10" dirty="0">
                <a:latin typeface="Arial"/>
                <a:cs typeface="Arial"/>
              </a:rPr>
              <a:t>Формирование индикаторов</a:t>
            </a:r>
            <a:r>
              <a:rPr sz="1950" b="1" spc="20" dirty="0">
                <a:latin typeface="Arial"/>
                <a:cs typeface="Arial"/>
              </a:rPr>
              <a:t> </a:t>
            </a:r>
            <a:r>
              <a:rPr sz="1950" b="1" spc="10" dirty="0">
                <a:latin typeface="Arial"/>
                <a:cs typeface="Arial"/>
              </a:rPr>
              <a:t>риска</a:t>
            </a:r>
            <a:endParaRPr sz="1950">
              <a:latin typeface="Arial"/>
              <a:cs typeface="Arial"/>
            </a:endParaRPr>
          </a:p>
          <a:p>
            <a:pPr marL="311785" indent="-29972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312420" algn="l"/>
              </a:tabLst>
            </a:pPr>
            <a:r>
              <a:rPr sz="1950" b="1" spc="10" dirty="0">
                <a:latin typeface="Arial"/>
                <a:cs typeface="Arial"/>
              </a:rPr>
              <a:t>Корректировка </a:t>
            </a:r>
            <a:r>
              <a:rPr sz="1950" b="1" spc="15" dirty="0">
                <a:latin typeface="Arial"/>
                <a:cs typeface="Arial"/>
              </a:rPr>
              <a:t>программ</a:t>
            </a:r>
            <a:r>
              <a:rPr sz="1950" b="1" spc="20" dirty="0">
                <a:latin typeface="Arial"/>
                <a:cs typeface="Arial"/>
              </a:rPr>
              <a:t> </a:t>
            </a:r>
            <a:r>
              <a:rPr sz="1950" b="1" spc="10" dirty="0">
                <a:latin typeface="Arial"/>
                <a:cs typeface="Arial"/>
              </a:rPr>
              <a:t>развития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328993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ПОКАЗАТЕЛЬ</a:t>
            </a:r>
            <a:r>
              <a:rPr spc="-105" dirty="0"/>
              <a:t> </a:t>
            </a:r>
            <a:r>
              <a:rPr spc="5" dirty="0"/>
              <a:t>АП3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2560" y="1479804"/>
          <a:ext cx="8270873" cy="50688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4920">
                <a:tc>
                  <a:txBody>
                    <a:bodyPr/>
                    <a:lstStyle/>
                    <a:p>
                      <a:pPr marL="1570990" marR="706120" indent="-850900">
                        <a:lnSpc>
                          <a:spcPct val="101499"/>
                        </a:lnSpc>
                        <a:spcBef>
                          <a:spcPts val="30"/>
                        </a:spcBef>
                      </a:pPr>
                      <a:r>
                        <a:rPr sz="1950" b="1" spc="10" dirty="0">
                          <a:latin typeface="Arial"/>
                          <a:cs typeface="Arial"/>
                        </a:rPr>
                        <a:t>Наименование показателя  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мониторинга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marL="283210" marR="263525" indent="114300">
                        <a:lnSpc>
                          <a:spcPct val="101499"/>
                        </a:lnSpc>
                        <a:spcBef>
                          <a:spcPts val="30"/>
                        </a:spcBef>
                      </a:pPr>
                      <a:r>
                        <a:rPr sz="1950" b="1" spc="10" dirty="0">
                          <a:latin typeface="Arial"/>
                          <a:cs typeface="Arial"/>
                        </a:rPr>
                        <a:t>Значение  п</a:t>
                      </a:r>
                      <a:r>
                        <a:rPr sz="1950" b="1" spc="-5" dirty="0">
                          <a:latin typeface="Arial"/>
                          <a:cs typeface="Arial"/>
                        </a:rPr>
                        <a:t>ок</a:t>
                      </a:r>
                      <a:r>
                        <a:rPr sz="1950" b="1" spc="2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950" b="1" spc="-15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950" b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ел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marL="321310" marR="34290" indent="-273050">
                        <a:lnSpc>
                          <a:spcPct val="101499"/>
                        </a:lnSpc>
                        <a:spcBef>
                          <a:spcPts val="30"/>
                        </a:spcBef>
                      </a:pPr>
                      <a:r>
                        <a:rPr sz="1950" b="1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95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950" b="1" spc="-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950" b="1" spc="-15" dirty="0">
                          <a:latin typeface="Arial"/>
                          <a:cs typeface="Arial"/>
                        </a:rPr>
                        <a:t>ес</a:t>
                      </a:r>
                      <a:r>
                        <a:rPr sz="1950" b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950" b="1" spc="-3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о  </a:t>
                      </a:r>
                      <a:r>
                        <a:rPr sz="1950" b="1" spc="10" dirty="0">
                          <a:latin typeface="Arial"/>
                          <a:cs typeface="Arial"/>
                        </a:rPr>
                        <a:t>баллов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531">
                <a:tc rowSpan="3">
                  <a:txBody>
                    <a:bodyPr/>
                    <a:lstStyle/>
                    <a:p>
                      <a:pPr marL="24130" marR="7620" algn="just">
                        <a:lnSpc>
                          <a:spcPct val="101699"/>
                        </a:lnSpc>
                        <a:spcBef>
                          <a:spcPts val="35"/>
                        </a:spcBef>
                      </a:pPr>
                      <a:r>
                        <a:rPr sz="1950" spc="10" dirty="0">
                          <a:latin typeface="Arial"/>
                          <a:cs typeface="Arial"/>
                        </a:rPr>
                        <a:t>Доля</a:t>
                      </a:r>
                      <a:r>
                        <a:rPr sz="1950" spc="5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педагогических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работников, 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имеющих 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первую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или</a:t>
                      </a:r>
                      <a:r>
                        <a:rPr sz="1950" spc="5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высшую  квалификационные 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категории,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ученое 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звание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(или)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ученую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степень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(или) </a:t>
                      </a:r>
                      <a:r>
                        <a:rPr sz="1950" spc="5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лиц, приравненных к ним, 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в общей численности 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педагогических 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работников, участвующих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реализации 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основной </a:t>
                      </a:r>
                      <a:r>
                        <a:rPr sz="1950" dirty="0">
                          <a:latin typeface="Arial"/>
                          <a:cs typeface="Arial"/>
                        </a:rPr>
                        <a:t>образовательной</a:t>
                      </a:r>
                      <a:r>
                        <a:rPr sz="19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программы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950" b="1" spc="20" dirty="0">
                          <a:latin typeface="Arial"/>
                          <a:cs typeface="Arial"/>
                        </a:rPr>
                        <a:t>50% </a:t>
                      </a:r>
                      <a:r>
                        <a:rPr sz="1950" b="1" spc="1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95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более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b="1" spc="15" dirty="0">
                          <a:latin typeface="Arial"/>
                          <a:cs typeface="Arial"/>
                        </a:rPr>
                        <a:t>10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5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950" b="1" spc="20" dirty="0">
                          <a:latin typeface="Arial"/>
                          <a:cs typeface="Arial"/>
                        </a:rPr>
                        <a:t>20% </a:t>
                      </a:r>
                      <a:r>
                        <a:rPr sz="1950" b="1" spc="1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9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15" dirty="0">
                          <a:latin typeface="Arial"/>
                          <a:cs typeface="Arial"/>
                        </a:rPr>
                        <a:t>49%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5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78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950" b="1" spc="15" dirty="0">
                          <a:latin typeface="Arial"/>
                          <a:cs typeface="Arial"/>
                        </a:rPr>
                        <a:t>Менее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15" dirty="0">
                          <a:latin typeface="Arial"/>
                          <a:cs typeface="Arial"/>
                        </a:rPr>
                        <a:t>20%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3628" y="1625966"/>
            <a:ext cx="8888730" cy="4393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5280" marR="620395" indent="-323215">
              <a:lnSpc>
                <a:spcPct val="129700"/>
              </a:lnSpc>
              <a:spcBef>
                <a:spcPts val="95"/>
              </a:spcBef>
              <a:buAutoNum type="arabicPeriod"/>
              <a:tabLst>
                <a:tab pos="334645" algn="l"/>
                <a:tab pos="335280" algn="l"/>
              </a:tabLst>
            </a:pPr>
            <a:r>
              <a:rPr sz="1700" spc="-20" dirty="0">
                <a:latin typeface="Arial"/>
                <a:cs typeface="Arial"/>
              </a:rPr>
              <a:t>Используются </a:t>
            </a:r>
            <a:r>
              <a:rPr sz="1700" spc="-15" dirty="0">
                <a:latin typeface="Arial"/>
                <a:cs typeface="Arial"/>
              </a:rPr>
              <a:t>сведения </a:t>
            </a:r>
            <a:r>
              <a:rPr sz="1700" spc="-5" dirty="0">
                <a:latin typeface="Arial"/>
                <a:cs typeface="Arial"/>
              </a:rPr>
              <a:t>о </a:t>
            </a:r>
            <a:r>
              <a:rPr sz="1700" spc="-15" dirty="0">
                <a:latin typeface="Arial"/>
                <a:cs typeface="Arial"/>
              </a:rPr>
              <a:t>педагогических </a:t>
            </a:r>
            <a:r>
              <a:rPr sz="1700" spc="-10" dirty="0">
                <a:latin typeface="Arial"/>
                <a:cs typeface="Arial"/>
              </a:rPr>
              <a:t>работниках, </a:t>
            </a:r>
            <a:r>
              <a:rPr sz="1700" spc="-15" dirty="0">
                <a:latin typeface="Arial"/>
                <a:cs typeface="Arial"/>
              </a:rPr>
              <a:t>задействованных </a:t>
            </a:r>
            <a:r>
              <a:rPr sz="1700" spc="-5" dirty="0">
                <a:latin typeface="Arial"/>
                <a:cs typeface="Arial"/>
              </a:rPr>
              <a:t>в  </a:t>
            </a:r>
            <a:r>
              <a:rPr sz="1700" spc="-10" dirty="0">
                <a:latin typeface="Arial"/>
                <a:cs typeface="Arial"/>
              </a:rPr>
              <a:t>реализации ОП ОО </a:t>
            </a:r>
            <a:r>
              <a:rPr sz="1700" b="1" spc="-5" dirty="0">
                <a:latin typeface="Arial"/>
                <a:cs typeface="Arial"/>
              </a:rPr>
              <a:t>в </a:t>
            </a:r>
            <a:r>
              <a:rPr sz="1700" b="1" spc="-10" dirty="0">
                <a:latin typeface="Arial"/>
                <a:cs typeface="Arial"/>
              </a:rPr>
              <a:t>году проведения </a:t>
            </a:r>
            <a:r>
              <a:rPr sz="1700" b="1" spc="-15" dirty="0">
                <a:latin typeface="Arial"/>
                <a:cs typeface="Arial"/>
              </a:rPr>
              <a:t>аккредитационного мониторинга </a:t>
            </a:r>
            <a:r>
              <a:rPr sz="1700" spc="-10" dirty="0">
                <a:latin typeface="Arial"/>
                <a:cs typeface="Arial"/>
              </a:rPr>
              <a:t>по  </a:t>
            </a:r>
            <a:r>
              <a:rPr sz="1700" spc="-15" dirty="0">
                <a:latin typeface="Arial"/>
                <a:cs typeface="Arial"/>
              </a:rPr>
              <a:t>данной </a:t>
            </a:r>
            <a:r>
              <a:rPr sz="1700" spc="-20" dirty="0">
                <a:latin typeface="Arial"/>
                <a:cs typeface="Arial"/>
              </a:rPr>
              <a:t>образовательной</a:t>
            </a:r>
            <a:r>
              <a:rPr sz="1700" spc="8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программе.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2300">
              <a:latin typeface="Arial"/>
              <a:cs typeface="Arial"/>
            </a:endParaRPr>
          </a:p>
          <a:p>
            <a:pPr marL="335280" marR="5080" indent="-323215">
              <a:lnSpc>
                <a:spcPct val="129600"/>
              </a:lnSpc>
              <a:spcBef>
                <a:spcPts val="5"/>
              </a:spcBef>
              <a:buAutoNum type="arabicPeriod"/>
              <a:tabLst>
                <a:tab pos="334645" algn="l"/>
                <a:tab pos="335280" algn="l"/>
              </a:tabLst>
            </a:pPr>
            <a:r>
              <a:rPr sz="1700" spc="-10" dirty="0">
                <a:latin typeface="Times New Roman"/>
                <a:cs typeface="Times New Roman"/>
              </a:rPr>
              <a:t>К </a:t>
            </a:r>
            <a:r>
              <a:rPr sz="1700" spc="-15" dirty="0">
                <a:latin typeface="Arial"/>
                <a:cs typeface="Arial"/>
              </a:rPr>
              <a:t>педагогическим </a:t>
            </a:r>
            <a:r>
              <a:rPr sz="1700" spc="-10" dirty="0">
                <a:latin typeface="Arial"/>
                <a:cs typeface="Arial"/>
              </a:rPr>
              <a:t>работникам </a:t>
            </a:r>
            <a:r>
              <a:rPr sz="1700" b="1" spc="-5" dirty="0">
                <a:latin typeface="Arial"/>
                <a:cs typeface="Arial"/>
              </a:rPr>
              <a:t>с </a:t>
            </a:r>
            <a:r>
              <a:rPr sz="1700" b="1" spc="-10" dirty="0">
                <a:latin typeface="Arial"/>
                <a:cs typeface="Arial"/>
              </a:rPr>
              <a:t>ученой </a:t>
            </a:r>
            <a:r>
              <a:rPr sz="1700" b="1" spc="-15" dirty="0">
                <a:latin typeface="Arial"/>
                <a:cs typeface="Arial"/>
              </a:rPr>
              <a:t>степенью </a:t>
            </a:r>
            <a:r>
              <a:rPr sz="1700" b="1" spc="-5" dirty="0">
                <a:latin typeface="Arial"/>
                <a:cs typeface="Arial"/>
              </a:rPr>
              <a:t>и (или) </a:t>
            </a:r>
            <a:r>
              <a:rPr sz="1700" b="1" spc="-15" dirty="0">
                <a:latin typeface="Arial"/>
                <a:cs typeface="Arial"/>
              </a:rPr>
              <a:t>ученым званием </a:t>
            </a:r>
            <a:r>
              <a:rPr sz="1700" spc="-10" dirty="0">
                <a:latin typeface="Arial"/>
                <a:cs typeface="Arial"/>
              </a:rPr>
              <a:t>(в </a:t>
            </a:r>
            <a:r>
              <a:rPr sz="1700" spc="-55" dirty="0">
                <a:latin typeface="Arial"/>
                <a:cs typeface="Arial"/>
              </a:rPr>
              <a:t>т.ч.  </a:t>
            </a:r>
            <a:r>
              <a:rPr sz="1700" spc="-10" dirty="0">
                <a:latin typeface="Arial"/>
                <a:cs typeface="Arial"/>
              </a:rPr>
              <a:t>богословскими </a:t>
            </a:r>
            <a:r>
              <a:rPr sz="1700" spc="-15" dirty="0">
                <a:latin typeface="Arial"/>
                <a:cs typeface="Arial"/>
              </a:rPr>
              <a:t>учеными степенями </a:t>
            </a:r>
            <a:r>
              <a:rPr sz="1700" spc="-5" dirty="0">
                <a:latin typeface="Arial"/>
                <a:cs typeface="Arial"/>
              </a:rPr>
              <a:t>и </a:t>
            </a:r>
            <a:r>
              <a:rPr sz="1700" spc="-10" dirty="0">
                <a:latin typeface="Arial"/>
                <a:cs typeface="Arial"/>
              </a:rPr>
              <a:t>званиями) </a:t>
            </a:r>
            <a:r>
              <a:rPr sz="1700" b="1" spc="-20" dirty="0">
                <a:latin typeface="Arial"/>
                <a:cs typeface="Arial"/>
              </a:rPr>
              <a:t>приравниваются </a:t>
            </a:r>
            <a:r>
              <a:rPr sz="1700" b="1" dirty="0">
                <a:latin typeface="Arial"/>
                <a:cs typeface="Arial"/>
              </a:rPr>
              <a:t>лица</a:t>
            </a:r>
            <a:r>
              <a:rPr sz="1700" dirty="0">
                <a:latin typeface="Arial"/>
                <a:cs typeface="Arial"/>
              </a:rPr>
              <a:t>, </a:t>
            </a:r>
            <a:r>
              <a:rPr sz="1700" spc="-10" dirty="0">
                <a:latin typeface="Arial"/>
                <a:cs typeface="Arial"/>
              </a:rPr>
              <a:t>имеющие  награды, </a:t>
            </a:r>
            <a:r>
              <a:rPr sz="1700" spc="-15" dirty="0">
                <a:latin typeface="Arial"/>
                <a:cs typeface="Arial"/>
              </a:rPr>
              <a:t>международные </a:t>
            </a:r>
            <a:r>
              <a:rPr sz="1700" spc="-25" dirty="0">
                <a:latin typeface="Arial"/>
                <a:cs typeface="Arial"/>
              </a:rPr>
              <a:t>почетные </a:t>
            </a:r>
            <a:r>
              <a:rPr sz="1700" spc="-10" dirty="0">
                <a:latin typeface="Arial"/>
                <a:cs typeface="Arial"/>
              </a:rPr>
              <a:t>звания или </a:t>
            </a:r>
            <a:r>
              <a:rPr sz="1700" spc="-15" dirty="0">
                <a:latin typeface="Arial"/>
                <a:cs typeface="Arial"/>
              </a:rPr>
              <a:t>премии </a:t>
            </a:r>
            <a:r>
              <a:rPr sz="1700" spc="-5" dirty="0">
                <a:latin typeface="Arial"/>
                <a:cs typeface="Arial"/>
              </a:rPr>
              <a:t>и (или) </a:t>
            </a:r>
            <a:r>
              <a:rPr sz="1700" spc="-15" dirty="0">
                <a:latin typeface="Arial"/>
                <a:cs typeface="Arial"/>
              </a:rPr>
              <a:t>государственные  </a:t>
            </a:r>
            <a:r>
              <a:rPr sz="1700" spc="-25" dirty="0">
                <a:latin typeface="Arial"/>
                <a:cs typeface="Arial"/>
              </a:rPr>
              <a:t>почетные </a:t>
            </a:r>
            <a:r>
              <a:rPr sz="1700" spc="-10" dirty="0">
                <a:latin typeface="Arial"/>
                <a:cs typeface="Arial"/>
              </a:rPr>
              <a:t>звания </a:t>
            </a:r>
            <a:r>
              <a:rPr sz="1700" spc="-5" dirty="0">
                <a:latin typeface="Arial"/>
                <a:cs typeface="Arial"/>
              </a:rPr>
              <a:t>в </a:t>
            </a:r>
            <a:r>
              <a:rPr sz="1700" spc="-20" dirty="0">
                <a:latin typeface="Arial"/>
                <a:cs typeface="Arial"/>
              </a:rPr>
              <a:t>соответствующей </a:t>
            </a:r>
            <a:r>
              <a:rPr sz="1700" spc="-10" dirty="0">
                <a:latin typeface="Arial"/>
                <a:cs typeface="Arial"/>
              </a:rPr>
              <a:t>профессиональной сфере, </a:t>
            </a:r>
            <a:r>
              <a:rPr sz="1700" spc="-5" dirty="0">
                <a:latin typeface="Arial"/>
                <a:cs typeface="Arial"/>
              </a:rPr>
              <a:t>и (или) </a:t>
            </a:r>
            <a:r>
              <a:rPr sz="1700" spc="-15" dirty="0">
                <a:latin typeface="Arial"/>
                <a:cs typeface="Arial"/>
              </a:rPr>
              <a:t>являющиеся  </a:t>
            </a:r>
            <a:r>
              <a:rPr sz="1700" spc="-20" dirty="0">
                <a:latin typeface="Arial"/>
                <a:cs typeface="Arial"/>
              </a:rPr>
              <a:t>лауреатами государственных </a:t>
            </a:r>
            <a:r>
              <a:rPr sz="1700" spc="-15" dirty="0">
                <a:latin typeface="Arial"/>
                <a:cs typeface="Arial"/>
              </a:rPr>
              <a:t>премий </a:t>
            </a:r>
            <a:r>
              <a:rPr sz="1700" spc="-5" dirty="0">
                <a:latin typeface="Arial"/>
                <a:cs typeface="Arial"/>
              </a:rPr>
              <a:t>в </a:t>
            </a:r>
            <a:r>
              <a:rPr sz="1700" spc="-20" dirty="0">
                <a:latin typeface="Arial"/>
                <a:cs typeface="Arial"/>
              </a:rPr>
              <a:t>соответствующей </a:t>
            </a:r>
            <a:r>
              <a:rPr sz="1700" spc="-10" dirty="0">
                <a:latin typeface="Arial"/>
                <a:cs typeface="Arial"/>
              </a:rPr>
              <a:t>профессиональной </a:t>
            </a:r>
            <a:r>
              <a:rPr sz="1700" spc="-5" dirty="0">
                <a:latin typeface="Arial"/>
                <a:cs typeface="Arial"/>
              </a:rPr>
              <a:t>сфере  и </a:t>
            </a:r>
            <a:r>
              <a:rPr sz="1700" spc="-60" dirty="0">
                <a:latin typeface="Arial"/>
                <a:cs typeface="Arial"/>
              </a:rPr>
              <a:t>т.д.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AutoNum type="arabicPeriod"/>
            </a:pPr>
            <a:endParaRPr sz="2250">
              <a:latin typeface="Arial"/>
              <a:cs typeface="Arial"/>
            </a:endParaRPr>
          </a:p>
          <a:p>
            <a:pPr marL="335280" marR="1459230" indent="-323215">
              <a:lnSpc>
                <a:spcPct val="130000"/>
              </a:lnSpc>
              <a:buAutoNum type="arabicPeriod"/>
              <a:tabLst>
                <a:tab pos="334645" algn="l"/>
                <a:tab pos="335280" algn="l"/>
              </a:tabLst>
            </a:pPr>
            <a:r>
              <a:rPr sz="1700" spc="-15" dirty="0">
                <a:latin typeface="Arial"/>
                <a:cs typeface="Arial"/>
              </a:rPr>
              <a:t>Учитываются </a:t>
            </a:r>
            <a:r>
              <a:rPr sz="1700" spc="-5" dirty="0">
                <a:latin typeface="Arial"/>
                <a:cs typeface="Arial"/>
              </a:rPr>
              <a:t>в </a:t>
            </a:r>
            <a:r>
              <a:rPr sz="1700" spc="-15" dirty="0">
                <a:latin typeface="Arial"/>
                <a:cs typeface="Arial"/>
              </a:rPr>
              <a:t>том </a:t>
            </a:r>
            <a:r>
              <a:rPr sz="1700" spc="-10" dirty="0">
                <a:latin typeface="Arial"/>
                <a:cs typeface="Arial"/>
              </a:rPr>
              <a:t>числе внешние </a:t>
            </a:r>
            <a:r>
              <a:rPr sz="1700" spc="-15" dirty="0">
                <a:latin typeface="Arial"/>
                <a:cs typeface="Arial"/>
              </a:rPr>
              <a:t>совместители </a:t>
            </a:r>
            <a:r>
              <a:rPr sz="1700" spc="-5" dirty="0">
                <a:latin typeface="Arial"/>
                <a:cs typeface="Arial"/>
              </a:rPr>
              <a:t>и </a:t>
            </a:r>
            <a:r>
              <a:rPr sz="1700" spc="-10" dirty="0">
                <a:latin typeface="Arial"/>
                <a:cs typeface="Arial"/>
              </a:rPr>
              <a:t>лица, </a:t>
            </a:r>
            <a:r>
              <a:rPr sz="1700" spc="-15" dirty="0">
                <a:latin typeface="Arial"/>
                <a:cs typeface="Arial"/>
              </a:rPr>
              <a:t>работающие  </a:t>
            </a:r>
            <a:r>
              <a:rPr sz="1700" spc="-10" dirty="0">
                <a:latin typeface="Arial"/>
                <a:cs typeface="Arial"/>
              </a:rPr>
              <a:t>по </a:t>
            </a:r>
            <a:r>
              <a:rPr sz="1700" spc="-20" dirty="0">
                <a:latin typeface="Arial"/>
                <a:cs typeface="Arial"/>
              </a:rPr>
              <a:t>договорам </a:t>
            </a:r>
            <a:r>
              <a:rPr sz="1700" spc="-10" dirty="0">
                <a:latin typeface="Arial"/>
                <a:cs typeface="Arial"/>
              </a:rPr>
              <a:t>гражданско-правового</a:t>
            </a:r>
            <a:r>
              <a:rPr sz="1700" spc="140" dirty="0">
                <a:latin typeface="Arial"/>
                <a:cs typeface="Arial"/>
              </a:rPr>
              <a:t> </a:t>
            </a:r>
            <a:r>
              <a:rPr sz="1700" spc="-15" dirty="0">
                <a:latin typeface="Arial"/>
                <a:cs typeface="Arial"/>
              </a:rPr>
              <a:t>характера.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715645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МЕТОДИКА </a:t>
            </a:r>
            <a:r>
              <a:rPr spc="-70" dirty="0"/>
              <a:t>РАСЧЕТА </a:t>
            </a:r>
            <a:r>
              <a:rPr dirty="0"/>
              <a:t>ПОКАЗАТЕЛЯ </a:t>
            </a:r>
            <a:r>
              <a:rPr spc="5" dirty="0"/>
              <a:t>АП3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7692" y="3391889"/>
            <a:ext cx="9109710" cy="9918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318135" algn="r">
              <a:lnSpc>
                <a:spcPct val="108200"/>
              </a:lnSpc>
              <a:spcBef>
                <a:spcPts val="95"/>
              </a:spcBef>
              <a:tabLst>
                <a:tab pos="2662555" algn="l"/>
                <a:tab pos="4168775" algn="l"/>
                <a:tab pos="4802505" algn="l"/>
                <a:tab pos="6416675" algn="l"/>
                <a:tab pos="8006080" algn="l"/>
                <a:tab pos="8501380" algn="l"/>
              </a:tabLst>
            </a:pPr>
            <a:r>
              <a:rPr sz="1950" b="1" spc="15" dirty="0">
                <a:latin typeface="Arial"/>
                <a:cs typeface="Arial"/>
              </a:rPr>
              <a:t>a </a:t>
            </a:r>
            <a:r>
              <a:rPr sz="1950" spc="15" dirty="0">
                <a:latin typeface="Arial"/>
                <a:cs typeface="Arial"/>
              </a:rPr>
              <a:t>– </a:t>
            </a:r>
            <a:r>
              <a:rPr sz="1950" spc="5" dirty="0">
                <a:latin typeface="Arial"/>
                <a:cs typeface="Arial"/>
              </a:rPr>
              <a:t>количество педагогических </a:t>
            </a:r>
            <a:r>
              <a:rPr sz="1950" spc="10" dirty="0">
                <a:latin typeface="Arial"/>
                <a:cs typeface="Arial"/>
              </a:rPr>
              <a:t>работников, имеющих </a:t>
            </a:r>
            <a:r>
              <a:rPr sz="1950" spc="5" dirty="0">
                <a:latin typeface="Arial"/>
                <a:cs typeface="Arial"/>
              </a:rPr>
              <a:t>первую</a:t>
            </a:r>
            <a:r>
              <a:rPr sz="1950" spc="434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или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spc="15" dirty="0">
                <a:latin typeface="Arial"/>
                <a:cs typeface="Arial"/>
              </a:rPr>
              <a:t>высшую </a:t>
            </a:r>
            <a:r>
              <a:rPr sz="1950" spc="10" dirty="0">
                <a:latin typeface="Arial"/>
                <a:cs typeface="Arial"/>
              </a:rPr>
              <a:t> к</a:t>
            </a:r>
            <a:r>
              <a:rPr sz="1950" spc="-10" dirty="0">
                <a:latin typeface="Arial"/>
                <a:cs typeface="Arial"/>
              </a:rPr>
              <a:t>в</a:t>
            </a:r>
            <a:r>
              <a:rPr sz="1950" spc="20" dirty="0">
                <a:latin typeface="Arial"/>
                <a:cs typeface="Arial"/>
              </a:rPr>
              <a:t>а</a:t>
            </a:r>
            <a:r>
              <a:rPr sz="1950" spc="5" dirty="0">
                <a:latin typeface="Arial"/>
                <a:cs typeface="Arial"/>
              </a:rPr>
              <a:t>л</a:t>
            </a:r>
            <a:r>
              <a:rPr sz="1950" spc="-5" dirty="0">
                <a:latin typeface="Arial"/>
                <a:cs typeface="Arial"/>
              </a:rPr>
              <a:t>и</a:t>
            </a:r>
            <a:r>
              <a:rPr sz="1950" spc="30" dirty="0">
                <a:latin typeface="Arial"/>
                <a:cs typeface="Arial"/>
              </a:rPr>
              <a:t>ф</a:t>
            </a:r>
            <a:r>
              <a:rPr sz="1950" spc="15" dirty="0">
                <a:latin typeface="Arial"/>
                <a:cs typeface="Arial"/>
              </a:rPr>
              <a:t>и</a:t>
            </a:r>
            <a:r>
              <a:rPr sz="1950" spc="50" dirty="0">
                <a:latin typeface="Arial"/>
                <a:cs typeface="Arial"/>
              </a:rPr>
              <a:t>к</a:t>
            </a:r>
            <a:r>
              <a:rPr sz="1950" dirty="0">
                <a:latin typeface="Arial"/>
                <a:cs typeface="Arial"/>
              </a:rPr>
              <a:t>а</a:t>
            </a:r>
            <a:r>
              <a:rPr sz="1950" spc="25" dirty="0">
                <a:latin typeface="Arial"/>
                <a:cs typeface="Arial"/>
              </a:rPr>
              <a:t>ц</a:t>
            </a:r>
            <a:r>
              <a:rPr sz="1950" spc="-5" dirty="0">
                <a:latin typeface="Arial"/>
                <a:cs typeface="Arial"/>
              </a:rPr>
              <a:t>и</a:t>
            </a:r>
            <a:r>
              <a:rPr sz="1950" spc="20" dirty="0">
                <a:latin typeface="Arial"/>
                <a:cs typeface="Arial"/>
              </a:rPr>
              <a:t>о</a:t>
            </a:r>
            <a:r>
              <a:rPr sz="1950" spc="10" dirty="0">
                <a:latin typeface="Arial"/>
                <a:cs typeface="Arial"/>
              </a:rPr>
              <a:t>нн</a:t>
            </a:r>
            <a:r>
              <a:rPr sz="1950" spc="15" dirty="0">
                <a:latin typeface="Arial"/>
                <a:cs typeface="Arial"/>
              </a:rPr>
              <a:t>ые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50" dirty="0">
                <a:latin typeface="Arial"/>
                <a:cs typeface="Arial"/>
              </a:rPr>
              <a:t>к</a:t>
            </a:r>
            <a:r>
              <a:rPr sz="1950" spc="-40" dirty="0">
                <a:latin typeface="Arial"/>
                <a:cs typeface="Arial"/>
              </a:rPr>
              <a:t>а</a:t>
            </a:r>
            <a:r>
              <a:rPr sz="1950" spc="-10" dirty="0">
                <a:latin typeface="Arial"/>
                <a:cs typeface="Arial"/>
              </a:rPr>
              <a:t>т</a:t>
            </a:r>
            <a:r>
              <a:rPr sz="1950" spc="20" dirty="0">
                <a:latin typeface="Arial"/>
                <a:cs typeface="Arial"/>
              </a:rPr>
              <a:t>е</a:t>
            </a:r>
            <a:r>
              <a:rPr sz="1950" spc="-40" dirty="0">
                <a:latin typeface="Arial"/>
                <a:cs typeface="Arial"/>
              </a:rPr>
              <a:t>г</a:t>
            </a:r>
            <a:r>
              <a:rPr sz="1950" spc="20" dirty="0">
                <a:latin typeface="Arial"/>
                <a:cs typeface="Arial"/>
              </a:rPr>
              <a:t>о</a:t>
            </a:r>
            <a:r>
              <a:rPr sz="1950" dirty="0">
                <a:latin typeface="Arial"/>
                <a:cs typeface="Arial"/>
              </a:rPr>
              <a:t>р</a:t>
            </a:r>
            <a:r>
              <a:rPr sz="1950" spc="15" dirty="0">
                <a:latin typeface="Arial"/>
                <a:cs typeface="Arial"/>
              </a:rPr>
              <a:t>ии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10" dirty="0">
                <a:latin typeface="Arial"/>
                <a:cs typeface="Arial"/>
              </a:rPr>
              <a:t>п</a:t>
            </a:r>
            <a:r>
              <a:rPr sz="1950" spc="15" dirty="0">
                <a:latin typeface="Arial"/>
                <a:cs typeface="Arial"/>
              </a:rPr>
              <a:t>о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5" dirty="0">
                <a:latin typeface="Arial"/>
                <a:cs typeface="Arial"/>
              </a:rPr>
              <a:t>д</a:t>
            </a:r>
            <a:r>
              <a:rPr sz="1950" spc="-40" dirty="0">
                <a:latin typeface="Arial"/>
                <a:cs typeface="Arial"/>
              </a:rPr>
              <a:t>о</a:t>
            </a:r>
            <a:r>
              <a:rPr sz="1950" spc="25" dirty="0">
                <a:latin typeface="Arial"/>
                <a:cs typeface="Arial"/>
              </a:rPr>
              <a:t>л</a:t>
            </a:r>
            <a:r>
              <a:rPr sz="1950" spc="20" dirty="0">
                <a:latin typeface="Arial"/>
                <a:cs typeface="Arial"/>
              </a:rPr>
              <a:t>ж</a:t>
            </a:r>
            <a:r>
              <a:rPr sz="1950" spc="10" dirty="0">
                <a:latin typeface="Arial"/>
                <a:cs typeface="Arial"/>
              </a:rPr>
              <a:t>н</a:t>
            </a:r>
            <a:r>
              <a:rPr sz="1950" spc="20" dirty="0">
                <a:latin typeface="Arial"/>
                <a:cs typeface="Arial"/>
              </a:rPr>
              <a:t>о</a:t>
            </a:r>
            <a:r>
              <a:rPr sz="1950" spc="15" dirty="0">
                <a:latin typeface="Arial"/>
                <a:cs typeface="Arial"/>
              </a:rPr>
              <a:t>сти</a:t>
            </a:r>
            <a:r>
              <a:rPr sz="1950" dirty="0">
                <a:latin typeface="Arial"/>
                <a:cs typeface="Arial"/>
              </a:rPr>
              <a:t>	«</a:t>
            </a:r>
            <a:r>
              <a:rPr sz="1950" spc="20" dirty="0">
                <a:latin typeface="Arial"/>
                <a:cs typeface="Arial"/>
              </a:rPr>
              <a:t>У</a:t>
            </a:r>
            <a:r>
              <a:rPr sz="1950" spc="10" dirty="0">
                <a:latin typeface="Arial"/>
                <a:cs typeface="Arial"/>
              </a:rPr>
              <a:t>ч</a:t>
            </a:r>
            <a:r>
              <a:rPr sz="1950" spc="15" dirty="0">
                <a:latin typeface="Arial"/>
                <a:cs typeface="Arial"/>
              </a:rPr>
              <a:t>и</a:t>
            </a:r>
            <a:r>
              <a:rPr sz="1950" spc="-10" dirty="0">
                <a:latin typeface="Arial"/>
                <a:cs typeface="Arial"/>
              </a:rPr>
              <a:t>т</a:t>
            </a:r>
            <a:r>
              <a:rPr sz="1950" spc="-40" dirty="0">
                <a:latin typeface="Arial"/>
                <a:cs typeface="Arial"/>
              </a:rPr>
              <a:t>е</a:t>
            </a:r>
            <a:r>
              <a:rPr sz="1950" spc="-15" dirty="0">
                <a:latin typeface="Arial"/>
                <a:cs typeface="Arial"/>
              </a:rPr>
              <a:t>л</a:t>
            </a:r>
            <a:r>
              <a:rPr sz="1950" spc="10" dirty="0">
                <a:latin typeface="Arial"/>
                <a:cs typeface="Arial"/>
              </a:rPr>
              <a:t>ь</a:t>
            </a:r>
            <a:r>
              <a:rPr sz="1950" spc="15" dirty="0">
                <a:latin typeface="Arial"/>
                <a:cs typeface="Arial"/>
              </a:rPr>
              <a:t>»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15" dirty="0">
                <a:latin typeface="Arial"/>
                <a:cs typeface="Arial"/>
              </a:rPr>
              <a:t>и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20" dirty="0">
                <a:latin typeface="Arial"/>
                <a:cs typeface="Arial"/>
              </a:rPr>
              <a:t>(</a:t>
            </a:r>
            <a:r>
              <a:rPr sz="1950" spc="-5" dirty="0">
                <a:latin typeface="Arial"/>
                <a:cs typeface="Arial"/>
              </a:rPr>
              <a:t>и</a:t>
            </a:r>
            <a:r>
              <a:rPr sz="1950" spc="25" dirty="0">
                <a:latin typeface="Arial"/>
                <a:cs typeface="Arial"/>
              </a:rPr>
              <a:t>л</a:t>
            </a:r>
            <a:r>
              <a:rPr sz="1950" spc="-5" dirty="0">
                <a:latin typeface="Arial"/>
                <a:cs typeface="Arial"/>
              </a:rPr>
              <a:t>и</a:t>
            </a:r>
            <a:r>
              <a:rPr sz="1950" spc="10" dirty="0">
                <a:latin typeface="Arial"/>
                <a:cs typeface="Arial"/>
              </a:rPr>
              <a:t>)</a:t>
            </a:r>
            <a:endParaRPr sz="19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0"/>
              </a:spcBef>
              <a:tabLst>
                <a:tab pos="2320290" algn="l"/>
                <a:tab pos="3301365" algn="l"/>
                <a:tab pos="4269105" algn="l"/>
                <a:tab pos="4573905" algn="l"/>
                <a:tab pos="5330825" algn="l"/>
                <a:tab pos="6343650" algn="l"/>
                <a:tab pos="7432675" algn="l"/>
                <a:tab pos="7812405" algn="l"/>
                <a:tab pos="8401050" algn="l"/>
              </a:tabLst>
            </a:pPr>
            <a:r>
              <a:rPr sz="1950" spc="20" dirty="0">
                <a:latin typeface="Arial"/>
                <a:cs typeface="Arial"/>
              </a:rPr>
              <a:t>«Пр</a:t>
            </a:r>
            <a:r>
              <a:rPr sz="1950" dirty="0">
                <a:latin typeface="Arial"/>
                <a:cs typeface="Arial"/>
              </a:rPr>
              <a:t>е</a:t>
            </a:r>
            <a:r>
              <a:rPr sz="1950" spc="10" dirty="0">
                <a:latin typeface="Arial"/>
                <a:cs typeface="Arial"/>
              </a:rPr>
              <a:t>п</a:t>
            </a:r>
            <a:r>
              <a:rPr sz="1950" spc="-20" dirty="0">
                <a:latin typeface="Arial"/>
                <a:cs typeface="Arial"/>
              </a:rPr>
              <a:t>о</a:t>
            </a:r>
            <a:r>
              <a:rPr sz="1950" spc="5" dirty="0">
                <a:latin typeface="Arial"/>
                <a:cs typeface="Arial"/>
              </a:rPr>
              <a:t>д</a:t>
            </a:r>
            <a:r>
              <a:rPr sz="1950" spc="20" dirty="0">
                <a:latin typeface="Arial"/>
                <a:cs typeface="Arial"/>
              </a:rPr>
              <a:t>а</a:t>
            </a:r>
            <a:r>
              <a:rPr sz="1950" spc="-10" dirty="0">
                <a:latin typeface="Arial"/>
                <a:cs typeface="Arial"/>
              </a:rPr>
              <a:t>в</a:t>
            </a:r>
            <a:r>
              <a:rPr sz="1950" spc="-40" dirty="0">
                <a:latin typeface="Arial"/>
                <a:cs typeface="Arial"/>
              </a:rPr>
              <a:t>а</a:t>
            </a:r>
            <a:r>
              <a:rPr sz="1950" spc="10" dirty="0">
                <a:latin typeface="Arial"/>
                <a:cs typeface="Arial"/>
              </a:rPr>
              <a:t>т</a:t>
            </a:r>
            <a:r>
              <a:rPr sz="1950" spc="-60" dirty="0">
                <a:latin typeface="Arial"/>
                <a:cs typeface="Arial"/>
              </a:rPr>
              <a:t>е</a:t>
            </a:r>
            <a:r>
              <a:rPr sz="1950" spc="5" dirty="0">
                <a:latin typeface="Arial"/>
                <a:cs typeface="Arial"/>
              </a:rPr>
              <a:t>л</a:t>
            </a:r>
            <a:r>
              <a:rPr sz="1950" spc="30" dirty="0">
                <a:latin typeface="Arial"/>
                <a:cs typeface="Arial"/>
              </a:rPr>
              <a:t>ь</a:t>
            </a:r>
            <a:r>
              <a:rPr sz="1950" dirty="0">
                <a:latin typeface="Arial"/>
                <a:cs typeface="Arial"/>
              </a:rPr>
              <a:t>»</a:t>
            </a:r>
            <a:r>
              <a:rPr sz="1950" spc="5" dirty="0">
                <a:latin typeface="Arial"/>
                <a:cs typeface="Arial"/>
              </a:rPr>
              <a:t>,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15" dirty="0">
                <a:latin typeface="Arial"/>
                <a:cs typeface="Arial"/>
              </a:rPr>
              <a:t>у</a:t>
            </a:r>
            <a:r>
              <a:rPr sz="1950" spc="10" dirty="0">
                <a:latin typeface="Arial"/>
                <a:cs typeface="Arial"/>
              </a:rPr>
              <a:t>ч</a:t>
            </a:r>
            <a:r>
              <a:rPr sz="1950" spc="20" dirty="0">
                <a:latin typeface="Arial"/>
                <a:cs typeface="Arial"/>
              </a:rPr>
              <a:t>е</a:t>
            </a:r>
            <a:r>
              <a:rPr sz="1950" spc="10" dirty="0">
                <a:latin typeface="Arial"/>
                <a:cs typeface="Arial"/>
              </a:rPr>
              <a:t>н</a:t>
            </a:r>
            <a:r>
              <a:rPr sz="1950" spc="20" dirty="0">
                <a:latin typeface="Arial"/>
                <a:cs typeface="Arial"/>
              </a:rPr>
              <a:t>о</a:t>
            </a:r>
            <a:r>
              <a:rPr sz="1950" spc="15" dirty="0">
                <a:latin typeface="Arial"/>
                <a:cs typeface="Arial"/>
              </a:rPr>
              <a:t>е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10" dirty="0">
                <a:latin typeface="Arial"/>
                <a:cs typeface="Arial"/>
              </a:rPr>
              <a:t>з</a:t>
            </a:r>
            <a:r>
              <a:rPr sz="1950" spc="-10" dirty="0">
                <a:latin typeface="Arial"/>
                <a:cs typeface="Arial"/>
              </a:rPr>
              <a:t>в</a:t>
            </a:r>
            <a:r>
              <a:rPr sz="1950" spc="20" dirty="0">
                <a:latin typeface="Arial"/>
                <a:cs typeface="Arial"/>
              </a:rPr>
              <a:t>а</a:t>
            </a:r>
            <a:r>
              <a:rPr sz="1950" spc="10" dirty="0">
                <a:latin typeface="Arial"/>
                <a:cs typeface="Arial"/>
              </a:rPr>
              <a:t>н</a:t>
            </a:r>
            <a:r>
              <a:rPr sz="1950" spc="15" dirty="0">
                <a:latin typeface="Arial"/>
                <a:cs typeface="Arial"/>
              </a:rPr>
              <a:t>ие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15" dirty="0">
                <a:latin typeface="Arial"/>
                <a:cs typeface="Arial"/>
              </a:rPr>
              <a:t>и</a:t>
            </a:r>
            <a:r>
              <a:rPr sz="1950" dirty="0">
                <a:latin typeface="Arial"/>
                <a:cs typeface="Arial"/>
              </a:rPr>
              <a:t>	(</a:t>
            </a:r>
            <a:r>
              <a:rPr sz="1950" spc="15" dirty="0">
                <a:latin typeface="Arial"/>
                <a:cs typeface="Arial"/>
              </a:rPr>
              <a:t>и</a:t>
            </a:r>
            <a:r>
              <a:rPr sz="1950" spc="5" dirty="0">
                <a:latin typeface="Arial"/>
                <a:cs typeface="Arial"/>
              </a:rPr>
              <a:t>л</a:t>
            </a:r>
            <a:r>
              <a:rPr sz="1950" spc="10" dirty="0">
                <a:latin typeface="Arial"/>
                <a:cs typeface="Arial"/>
              </a:rPr>
              <a:t>и)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15" dirty="0">
                <a:latin typeface="Arial"/>
                <a:cs typeface="Arial"/>
              </a:rPr>
              <a:t>у</a:t>
            </a:r>
            <a:r>
              <a:rPr sz="1950" spc="10" dirty="0">
                <a:latin typeface="Arial"/>
                <a:cs typeface="Arial"/>
              </a:rPr>
              <a:t>ч</a:t>
            </a:r>
            <a:r>
              <a:rPr sz="1950" spc="20" dirty="0">
                <a:latin typeface="Arial"/>
                <a:cs typeface="Arial"/>
              </a:rPr>
              <a:t>е</a:t>
            </a:r>
            <a:r>
              <a:rPr sz="1950" spc="10" dirty="0">
                <a:latin typeface="Arial"/>
                <a:cs typeface="Arial"/>
              </a:rPr>
              <a:t>н</a:t>
            </a:r>
            <a:r>
              <a:rPr sz="1950" spc="15" dirty="0">
                <a:latin typeface="Arial"/>
                <a:cs typeface="Arial"/>
              </a:rPr>
              <a:t>ую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15" dirty="0">
                <a:latin typeface="Arial"/>
                <a:cs typeface="Arial"/>
              </a:rPr>
              <a:t>с</a:t>
            </a:r>
            <a:r>
              <a:rPr sz="1950" spc="-10" dirty="0">
                <a:latin typeface="Arial"/>
                <a:cs typeface="Arial"/>
              </a:rPr>
              <a:t>т</a:t>
            </a:r>
            <a:r>
              <a:rPr sz="1950" spc="20" dirty="0">
                <a:latin typeface="Arial"/>
                <a:cs typeface="Arial"/>
              </a:rPr>
              <a:t>е</a:t>
            </a:r>
            <a:r>
              <a:rPr sz="1950" spc="10" dirty="0">
                <a:latin typeface="Arial"/>
                <a:cs typeface="Arial"/>
              </a:rPr>
              <a:t>п</a:t>
            </a:r>
            <a:r>
              <a:rPr sz="1950" spc="20" dirty="0">
                <a:latin typeface="Arial"/>
                <a:cs typeface="Arial"/>
              </a:rPr>
              <a:t>е</a:t>
            </a:r>
            <a:r>
              <a:rPr sz="1950" spc="10" dirty="0">
                <a:latin typeface="Arial"/>
                <a:cs typeface="Arial"/>
              </a:rPr>
              <a:t>н</a:t>
            </a:r>
            <a:r>
              <a:rPr sz="1950" spc="15" dirty="0">
                <a:latin typeface="Arial"/>
                <a:cs typeface="Arial"/>
              </a:rPr>
              <a:t>ь</a:t>
            </a:r>
            <a:r>
              <a:rPr sz="1950" dirty="0">
                <a:latin typeface="Arial"/>
                <a:cs typeface="Arial"/>
              </a:rPr>
              <a:t>	(</a:t>
            </a:r>
            <a:r>
              <a:rPr sz="1950" spc="15" dirty="0">
                <a:latin typeface="Arial"/>
                <a:cs typeface="Arial"/>
              </a:rPr>
              <a:t>в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-10" dirty="0">
                <a:latin typeface="Arial"/>
                <a:cs typeface="Arial"/>
              </a:rPr>
              <a:t>т</a:t>
            </a:r>
            <a:r>
              <a:rPr sz="1950" spc="20" dirty="0">
                <a:latin typeface="Arial"/>
                <a:cs typeface="Arial"/>
              </a:rPr>
              <a:t>ом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10" dirty="0">
                <a:latin typeface="Arial"/>
                <a:cs typeface="Arial"/>
              </a:rPr>
              <a:t>ч</a:t>
            </a:r>
            <a:r>
              <a:rPr sz="1950" spc="15" dirty="0">
                <a:latin typeface="Arial"/>
                <a:cs typeface="Arial"/>
              </a:rPr>
              <a:t>ис</a:t>
            </a:r>
            <a:r>
              <a:rPr sz="1950" spc="5" dirty="0">
                <a:latin typeface="Arial"/>
                <a:cs typeface="Arial"/>
              </a:rPr>
              <a:t>л</a:t>
            </a:r>
            <a:r>
              <a:rPr sz="1950" spc="15" dirty="0">
                <a:latin typeface="Arial"/>
                <a:cs typeface="Arial"/>
              </a:rPr>
              <a:t>е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0301" y="4358188"/>
            <a:ext cx="7367905" cy="671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225">
              <a:lnSpc>
                <a:spcPct val="108700"/>
              </a:lnSpc>
              <a:spcBef>
                <a:spcPts val="95"/>
              </a:spcBef>
              <a:tabLst>
                <a:tab pos="336550" algn="l"/>
                <a:tab pos="1083310" algn="l"/>
                <a:tab pos="1915795" algn="l"/>
                <a:tab pos="2209800" algn="l"/>
                <a:tab pos="2541905" algn="l"/>
                <a:tab pos="3150235" algn="l"/>
                <a:tab pos="3618229" algn="l"/>
                <a:tab pos="3950335" algn="l"/>
                <a:tab pos="4040504" algn="l"/>
                <a:tab pos="4646930" algn="l"/>
                <a:tab pos="5330825" algn="l"/>
                <a:tab pos="6530340" algn="l"/>
                <a:tab pos="6831965" algn="l"/>
              </a:tabLst>
            </a:pPr>
            <a:r>
              <a:rPr sz="1950" spc="15" dirty="0">
                <a:latin typeface="Arial"/>
                <a:cs typeface="Arial"/>
              </a:rPr>
              <a:t>у</a:t>
            </a:r>
            <a:r>
              <a:rPr sz="1950" spc="10" dirty="0">
                <a:latin typeface="Arial"/>
                <a:cs typeface="Arial"/>
              </a:rPr>
              <a:t>ч</a:t>
            </a:r>
            <a:r>
              <a:rPr sz="1950" dirty="0">
                <a:latin typeface="Arial"/>
                <a:cs typeface="Arial"/>
              </a:rPr>
              <a:t>е</a:t>
            </a:r>
            <a:r>
              <a:rPr sz="1950" spc="30" dirty="0">
                <a:latin typeface="Arial"/>
                <a:cs typeface="Arial"/>
              </a:rPr>
              <a:t>н</a:t>
            </a:r>
            <a:r>
              <a:rPr sz="1950" spc="15" dirty="0">
                <a:latin typeface="Arial"/>
                <a:cs typeface="Arial"/>
              </a:rPr>
              <a:t>ые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15" dirty="0">
                <a:latin typeface="Arial"/>
                <a:cs typeface="Arial"/>
              </a:rPr>
              <a:t>с</a:t>
            </a:r>
            <a:r>
              <a:rPr sz="1950" spc="-10" dirty="0">
                <a:latin typeface="Arial"/>
                <a:cs typeface="Arial"/>
              </a:rPr>
              <a:t>т</a:t>
            </a:r>
            <a:r>
              <a:rPr sz="1950" spc="20" dirty="0">
                <a:latin typeface="Arial"/>
                <a:cs typeface="Arial"/>
              </a:rPr>
              <a:t>е</a:t>
            </a:r>
            <a:r>
              <a:rPr sz="1950" spc="10" dirty="0">
                <a:latin typeface="Arial"/>
                <a:cs typeface="Arial"/>
              </a:rPr>
              <a:t>п</a:t>
            </a:r>
            <a:r>
              <a:rPr sz="1950" dirty="0">
                <a:latin typeface="Arial"/>
                <a:cs typeface="Arial"/>
              </a:rPr>
              <a:t>е</a:t>
            </a:r>
            <a:r>
              <a:rPr sz="1950" spc="30" dirty="0">
                <a:latin typeface="Arial"/>
                <a:cs typeface="Arial"/>
              </a:rPr>
              <a:t>н</a:t>
            </a:r>
            <a:r>
              <a:rPr sz="1950" spc="15" dirty="0">
                <a:latin typeface="Arial"/>
                <a:cs typeface="Arial"/>
              </a:rPr>
              <a:t>и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15" dirty="0">
                <a:latin typeface="Arial"/>
                <a:cs typeface="Arial"/>
              </a:rPr>
              <a:t>и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10" dirty="0">
                <a:latin typeface="Arial"/>
                <a:cs typeface="Arial"/>
              </a:rPr>
              <a:t>з</a:t>
            </a:r>
            <a:r>
              <a:rPr sz="1950" spc="-10" dirty="0">
                <a:latin typeface="Arial"/>
                <a:cs typeface="Arial"/>
              </a:rPr>
              <a:t>в</a:t>
            </a:r>
            <a:r>
              <a:rPr sz="1950" spc="20" dirty="0">
                <a:latin typeface="Arial"/>
                <a:cs typeface="Arial"/>
              </a:rPr>
              <a:t>а</a:t>
            </a:r>
            <a:r>
              <a:rPr sz="1950" spc="10" dirty="0">
                <a:latin typeface="Arial"/>
                <a:cs typeface="Arial"/>
              </a:rPr>
              <a:t>н</a:t>
            </a:r>
            <a:r>
              <a:rPr sz="1950" spc="15" dirty="0">
                <a:latin typeface="Arial"/>
                <a:cs typeface="Arial"/>
              </a:rPr>
              <a:t>и</a:t>
            </a:r>
            <a:r>
              <a:rPr sz="1950" spc="10" dirty="0">
                <a:latin typeface="Arial"/>
                <a:cs typeface="Arial"/>
              </a:rPr>
              <a:t>я)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15" dirty="0">
                <a:latin typeface="Arial"/>
                <a:cs typeface="Arial"/>
              </a:rPr>
              <a:t>и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25" dirty="0">
                <a:latin typeface="Arial"/>
                <a:cs typeface="Arial"/>
              </a:rPr>
              <a:t>л</a:t>
            </a:r>
            <a:r>
              <a:rPr sz="1950" spc="15" dirty="0">
                <a:latin typeface="Arial"/>
                <a:cs typeface="Arial"/>
              </a:rPr>
              <a:t>и</a:t>
            </a:r>
            <a:r>
              <a:rPr sz="1950" spc="5" dirty="0">
                <a:latin typeface="Arial"/>
                <a:cs typeface="Arial"/>
              </a:rPr>
              <a:t>ц,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10" dirty="0">
                <a:latin typeface="Arial"/>
                <a:cs typeface="Arial"/>
              </a:rPr>
              <a:t>п</a:t>
            </a:r>
            <a:r>
              <a:rPr sz="1950" dirty="0">
                <a:latin typeface="Arial"/>
                <a:cs typeface="Arial"/>
              </a:rPr>
              <a:t>р</a:t>
            </a:r>
            <a:r>
              <a:rPr sz="1950" spc="15" dirty="0">
                <a:latin typeface="Arial"/>
                <a:cs typeface="Arial"/>
              </a:rPr>
              <a:t>и</a:t>
            </a:r>
            <a:r>
              <a:rPr sz="1950" spc="20" dirty="0">
                <a:latin typeface="Arial"/>
                <a:cs typeface="Arial"/>
              </a:rPr>
              <a:t>ра</a:t>
            </a:r>
            <a:r>
              <a:rPr sz="1950" spc="10" dirty="0">
                <a:latin typeface="Arial"/>
                <a:cs typeface="Arial"/>
              </a:rPr>
              <a:t>вн</a:t>
            </a:r>
            <a:r>
              <a:rPr sz="1950" dirty="0">
                <a:latin typeface="Arial"/>
                <a:cs typeface="Arial"/>
              </a:rPr>
              <a:t>е</a:t>
            </a:r>
            <a:r>
              <a:rPr sz="1950" spc="10" dirty="0">
                <a:latin typeface="Arial"/>
                <a:cs typeface="Arial"/>
              </a:rPr>
              <a:t>н</a:t>
            </a:r>
            <a:r>
              <a:rPr sz="1950" spc="30" dirty="0">
                <a:latin typeface="Arial"/>
                <a:cs typeface="Arial"/>
              </a:rPr>
              <a:t>н</a:t>
            </a:r>
            <a:r>
              <a:rPr sz="1950" spc="15" dirty="0">
                <a:latin typeface="Arial"/>
                <a:cs typeface="Arial"/>
              </a:rPr>
              <a:t>ых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10" dirty="0">
                <a:latin typeface="Arial"/>
                <a:cs typeface="Arial"/>
              </a:rPr>
              <a:t>к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30" dirty="0">
                <a:latin typeface="Arial"/>
                <a:cs typeface="Arial"/>
              </a:rPr>
              <a:t>н</a:t>
            </a:r>
            <a:r>
              <a:rPr sz="1950" spc="-5" dirty="0">
                <a:latin typeface="Arial"/>
                <a:cs typeface="Arial"/>
              </a:rPr>
              <a:t>и</a:t>
            </a:r>
            <a:r>
              <a:rPr sz="1950" spc="10" dirty="0">
                <a:latin typeface="Arial"/>
                <a:cs typeface="Arial"/>
              </a:rPr>
              <a:t>м,  в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20" dirty="0">
                <a:latin typeface="Arial"/>
                <a:cs typeface="Arial"/>
              </a:rPr>
              <a:t>реа</a:t>
            </a:r>
            <a:r>
              <a:rPr sz="1950" spc="5" dirty="0">
                <a:latin typeface="Arial"/>
                <a:cs typeface="Arial"/>
              </a:rPr>
              <a:t>л</a:t>
            </a:r>
            <a:r>
              <a:rPr sz="1950" spc="15" dirty="0">
                <a:latin typeface="Arial"/>
                <a:cs typeface="Arial"/>
              </a:rPr>
              <a:t>из</a:t>
            </a:r>
            <a:r>
              <a:rPr sz="1950" dirty="0">
                <a:latin typeface="Arial"/>
                <a:cs typeface="Arial"/>
              </a:rPr>
              <a:t>а</a:t>
            </a:r>
            <a:r>
              <a:rPr sz="1950" spc="25" dirty="0">
                <a:latin typeface="Arial"/>
                <a:cs typeface="Arial"/>
              </a:rPr>
              <a:t>ц</a:t>
            </a:r>
            <a:r>
              <a:rPr sz="1950" spc="15" dirty="0">
                <a:latin typeface="Arial"/>
                <a:cs typeface="Arial"/>
              </a:rPr>
              <a:t>ии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15" dirty="0">
                <a:latin typeface="Arial"/>
                <a:cs typeface="Arial"/>
              </a:rPr>
              <a:t>у</a:t>
            </a:r>
            <a:r>
              <a:rPr sz="1950" spc="10" dirty="0">
                <a:latin typeface="Arial"/>
                <a:cs typeface="Arial"/>
              </a:rPr>
              <a:t>ч</a:t>
            </a:r>
            <a:r>
              <a:rPr sz="1950" dirty="0">
                <a:latin typeface="Arial"/>
                <a:cs typeface="Arial"/>
              </a:rPr>
              <a:t>е</a:t>
            </a:r>
            <a:r>
              <a:rPr sz="1950" spc="5" dirty="0">
                <a:latin typeface="Arial"/>
                <a:cs typeface="Arial"/>
              </a:rPr>
              <a:t>б</a:t>
            </a:r>
            <a:r>
              <a:rPr sz="1950" spc="10" dirty="0">
                <a:latin typeface="Arial"/>
                <a:cs typeface="Arial"/>
              </a:rPr>
              <a:t>н</a:t>
            </a:r>
            <a:r>
              <a:rPr sz="1950" spc="20" dirty="0">
                <a:latin typeface="Arial"/>
                <a:cs typeface="Arial"/>
              </a:rPr>
              <a:t>о</a:t>
            </a:r>
            <a:r>
              <a:rPr sz="1950" spc="-40" dirty="0">
                <a:latin typeface="Arial"/>
                <a:cs typeface="Arial"/>
              </a:rPr>
              <a:t>г</a:t>
            </a:r>
            <a:r>
              <a:rPr sz="1950" spc="15" dirty="0">
                <a:latin typeface="Arial"/>
                <a:cs typeface="Arial"/>
              </a:rPr>
              <a:t>о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10" dirty="0">
                <a:latin typeface="Arial"/>
                <a:cs typeface="Arial"/>
              </a:rPr>
              <a:t>п</a:t>
            </a:r>
            <a:r>
              <a:rPr sz="1950" spc="5" dirty="0">
                <a:latin typeface="Arial"/>
                <a:cs typeface="Arial"/>
              </a:rPr>
              <a:t>л</a:t>
            </a:r>
            <a:r>
              <a:rPr sz="1950" dirty="0">
                <a:latin typeface="Arial"/>
                <a:cs typeface="Arial"/>
              </a:rPr>
              <a:t>а</a:t>
            </a:r>
            <a:r>
              <a:rPr sz="1950" spc="30" dirty="0">
                <a:latin typeface="Arial"/>
                <a:cs typeface="Arial"/>
              </a:rPr>
              <a:t>н</a:t>
            </a:r>
            <a:r>
              <a:rPr sz="1950" spc="15" dirty="0">
                <a:latin typeface="Arial"/>
                <a:cs typeface="Arial"/>
              </a:rPr>
              <a:t>а</a:t>
            </a:r>
            <a:r>
              <a:rPr sz="1950" dirty="0">
                <a:latin typeface="Arial"/>
                <a:cs typeface="Arial"/>
              </a:rPr>
              <a:t>		</a:t>
            </a:r>
            <a:r>
              <a:rPr sz="1950" spc="20" dirty="0">
                <a:latin typeface="Arial"/>
                <a:cs typeface="Arial"/>
              </a:rPr>
              <a:t>о</a:t>
            </a:r>
            <a:r>
              <a:rPr sz="1950" spc="15" dirty="0">
                <a:latin typeface="Arial"/>
                <a:cs typeface="Arial"/>
              </a:rPr>
              <a:t>с</a:t>
            </a:r>
            <a:r>
              <a:rPr sz="1950" spc="10" dirty="0">
                <a:latin typeface="Arial"/>
                <a:cs typeface="Arial"/>
              </a:rPr>
              <a:t>н</a:t>
            </a:r>
            <a:r>
              <a:rPr sz="1950" spc="20" dirty="0">
                <a:latin typeface="Arial"/>
                <a:cs typeface="Arial"/>
              </a:rPr>
              <a:t>о</a:t>
            </a:r>
            <a:r>
              <a:rPr sz="1950" spc="10" dirty="0">
                <a:latin typeface="Arial"/>
                <a:cs typeface="Arial"/>
              </a:rPr>
              <a:t>в</a:t>
            </a:r>
            <a:r>
              <a:rPr sz="1950" spc="30" dirty="0">
                <a:latin typeface="Arial"/>
                <a:cs typeface="Arial"/>
              </a:rPr>
              <a:t>н</a:t>
            </a:r>
            <a:r>
              <a:rPr sz="1950" dirty="0">
                <a:latin typeface="Arial"/>
                <a:cs typeface="Arial"/>
              </a:rPr>
              <a:t>о</a:t>
            </a:r>
            <a:r>
              <a:rPr sz="1950" spc="15" dirty="0">
                <a:latin typeface="Arial"/>
                <a:cs typeface="Arial"/>
              </a:rPr>
              <a:t>й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20" dirty="0">
                <a:latin typeface="Arial"/>
                <a:cs typeface="Arial"/>
              </a:rPr>
              <a:t>о</a:t>
            </a:r>
            <a:r>
              <a:rPr sz="1950" spc="5" dirty="0">
                <a:latin typeface="Arial"/>
                <a:cs typeface="Arial"/>
              </a:rPr>
              <a:t>б</a:t>
            </a:r>
            <a:r>
              <a:rPr sz="1950" spc="20" dirty="0">
                <a:latin typeface="Arial"/>
                <a:cs typeface="Arial"/>
              </a:rPr>
              <a:t>р</a:t>
            </a:r>
            <a:r>
              <a:rPr sz="1950" spc="-20" dirty="0">
                <a:latin typeface="Arial"/>
                <a:cs typeface="Arial"/>
              </a:rPr>
              <a:t>а</a:t>
            </a:r>
            <a:r>
              <a:rPr sz="1950" spc="-10" dirty="0">
                <a:latin typeface="Arial"/>
                <a:cs typeface="Arial"/>
              </a:rPr>
              <a:t>з</a:t>
            </a:r>
            <a:r>
              <a:rPr sz="1950" spc="20" dirty="0">
                <a:latin typeface="Arial"/>
                <a:cs typeface="Arial"/>
              </a:rPr>
              <a:t>о</a:t>
            </a:r>
            <a:r>
              <a:rPr sz="1950" spc="-10" dirty="0">
                <a:latin typeface="Arial"/>
                <a:cs typeface="Arial"/>
              </a:rPr>
              <a:t>в</a:t>
            </a:r>
            <a:r>
              <a:rPr sz="1950" spc="-20" dirty="0">
                <a:latin typeface="Arial"/>
                <a:cs typeface="Arial"/>
              </a:rPr>
              <a:t>а</a:t>
            </a:r>
            <a:r>
              <a:rPr sz="1950" spc="-30" dirty="0">
                <a:latin typeface="Arial"/>
                <a:cs typeface="Arial"/>
              </a:rPr>
              <a:t>т</a:t>
            </a:r>
            <a:r>
              <a:rPr sz="1950" spc="-40" dirty="0">
                <a:latin typeface="Arial"/>
                <a:cs typeface="Arial"/>
              </a:rPr>
              <a:t>е</a:t>
            </a:r>
            <a:r>
              <a:rPr sz="1950" spc="5" dirty="0">
                <a:latin typeface="Arial"/>
                <a:cs typeface="Arial"/>
              </a:rPr>
              <a:t>л</a:t>
            </a:r>
            <a:r>
              <a:rPr sz="1950" spc="10" dirty="0">
                <a:latin typeface="Arial"/>
                <a:cs typeface="Arial"/>
              </a:rPr>
              <a:t>ь</a:t>
            </a:r>
            <a:r>
              <a:rPr sz="1950" spc="30" dirty="0">
                <a:latin typeface="Arial"/>
                <a:cs typeface="Arial"/>
              </a:rPr>
              <a:t>н</a:t>
            </a:r>
            <a:r>
              <a:rPr sz="1950" spc="20" dirty="0">
                <a:latin typeface="Arial"/>
                <a:cs typeface="Arial"/>
              </a:rPr>
              <a:t>о</a:t>
            </a:r>
            <a:r>
              <a:rPr sz="1950" spc="15" dirty="0">
                <a:latin typeface="Arial"/>
                <a:cs typeface="Arial"/>
              </a:rPr>
              <a:t>й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692" y="4358188"/>
            <a:ext cx="1598930" cy="993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8500"/>
              </a:lnSpc>
              <a:spcBef>
                <a:spcPts val="95"/>
              </a:spcBef>
            </a:pPr>
            <a:r>
              <a:rPr sz="1950" spc="25" dirty="0">
                <a:latin typeface="Arial"/>
                <a:cs typeface="Arial"/>
              </a:rPr>
              <a:t>б</a:t>
            </a:r>
            <a:r>
              <a:rPr sz="1950" dirty="0">
                <a:latin typeface="Arial"/>
                <a:cs typeface="Arial"/>
              </a:rPr>
              <a:t>о</a:t>
            </a:r>
            <a:r>
              <a:rPr sz="1950" spc="-40" dirty="0">
                <a:latin typeface="Arial"/>
                <a:cs typeface="Arial"/>
              </a:rPr>
              <a:t>г</a:t>
            </a:r>
            <a:r>
              <a:rPr sz="1950" spc="20" dirty="0">
                <a:latin typeface="Arial"/>
                <a:cs typeface="Arial"/>
              </a:rPr>
              <a:t>о</a:t>
            </a:r>
            <a:r>
              <a:rPr sz="1950" spc="15" dirty="0">
                <a:latin typeface="Arial"/>
                <a:cs typeface="Arial"/>
              </a:rPr>
              <a:t>с</a:t>
            </a:r>
            <a:r>
              <a:rPr sz="1950" spc="45" dirty="0">
                <a:latin typeface="Arial"/>
                <a:cs typeface="Arial"/>
              </a:rPr>
              <a:t>л</a:t>
            </a:r>
            <a:r>
              <a:rPr sz="1950" spc="20" dirty="0">
                <a:latin typeface="Arial"/>
                <a:cs typeface="Arial"/>
              </a:rPr>
              <a:t>о</a:t>
            </a:r>
            <a:r>
              <a:rPr sz="1950" spc="-10" dirty="0">
                <a:latin typeface="Arial"/>
                <a:cs typeface="Arial"/>
              </a:rPr>
              <a:t>в</a:t>
            </a:r>
            <a:r>
              <a:rPr sz="1950" spc="10" dirty="0">
                <a:latin typeface="Arial"/>
                <a:cs typeface="Arial"/>
              </a:rPr>
              <a:t>ск</a:t>
            </a:r>
            <a:r>
              <a:rPr sz="1950" spc="-5" dirty="0">
                <a:latin typeface="Arial"/>
                <a:cs typeface="Arial"/>
              </a:rPr>
              <a:t>и</a:t>
            </a:r>
            <a:r>
              <a:rPr sz="1950" spc="10" dirty="0">
                <a:latin typeface="Arial"/>
                <a:cs typeface="Arial"/>
              </a:rPr>
              <a:t>е  участвующих  программы;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7692" y="5650474"/>
            <a:ext cx="9112250" cy="668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8135">
              <a:lnSpc>
                <a:spcPct val="108200"/>
              </a:lnSpc>
              <a:spcBef>
                <a:spcPts val="95"/>
              </a:spcBef>
              <a:tabLst>
                <a:tab pos="699770" algn="l"/>
                <a:tab pos="1054100" algn="l"/>
                <a:tab pos="2035175" algn="l"/>
                <a:tab pos="3568700" algn="l"/>
                <a:tab pos="5575300" algn="l"/>
                <a:tab pos="7197090" algn="l"/>
                <a:tab pos="8964930" algn="l"/>
              </a:tabLst>
            </a:pPr>
            <a:r>
              <a:rPr sz="1950" b="1" spc="15" dirty="0">
                <a:latin typeface="Arial"/>
                <a:cs typeface="Arial"/>
              </a:rPr>
              <a:t>b	</a:t>
            </a:r>
            <a:r>
              <a:rPr sz="1950" spc="15" dirty="0">
                <a:latin typeface="Arial"/>
                <a:cs typeface="Arial"/>
              </a:rPr>
              <a:t>–	</a:t>
            </a:r>
            <a:r>
              <a:rPr sz="1950" spc="20" dirty="0">
                <a:latin typeface="Arial"/>
                <a:cs typeface="Arial"/>
              </a:rPr>
              <a:t>о</a:t>
            </a:r>
            <a:r>
              <a:rPr sz="1950" spc="5" dirty="0">
                <a:latin typeface="Arial"/>
                <a:cs typeface="Arial"/>
              </a:rPr>
              <a:t>б</a:t>
            </a:r>
            <a:r>
              <a:rPr sz="1950" spc="-10" dirty="0">
                <a:latin typeface="Arial"/>
                <a:cs typeface="Arial"/>
              </a:rPr>
              <a:t>щ</a:t>
            </a:r>
            <a:r>
              <a:rPr sz="1950" spc="20" dirty="0">
                <a:latin typeface="Arial"/>
                <a:cs typeface="Arial"/>
              </a:rPr>
              <a:t>е</a:t>
            </a:r>
            <a:r>
              <a:rPr sz="1950" spc="15" dirty="0">
                <a:latin typeface="Arial"/>
                <a:cs typeface="Arial"/>
              </a:rPr>
              <a:t>е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30" dirty="0">
                <a:latin typeface="Arial"/>
                <a:cs typeface="Arial"/>
              </a:rPr>
              <a:t>к</a:t>
            </a:r>
            <a:r>
              <a:rPr sz="1950" spc="-20" dirty="0">
                <a:latin typeface="Arial"/>
                <a:cs typeface="Arial"/>
              </a:rPr>
              <a:t>о</a:t>
            </a:r>
            <a:r>
              <a:rPr sz="1950" spc="5" dirty="0">
                <a:latin typeface="Arial"/>
                <a:cs typeface="Arial"/>
              </a:rPr>
              <a:t>л</a:t>
            </a:r>
            <a:r>
              <a:rPr sz="1950" spc="15" dirty="0">
                <a:latin typeface="Arial"/>
                <a:cs typeface="Arial"/>
              </a:rPr>
              <a:t>и</a:t>
            </a:r>
            <a:r>
              <a:rPr sz="1950" spc="10" dirty="0">
                <a:latin typeface="Arial"/>
                <a:cs typeface="Arial"/>
              </a:rPr>
              <a:t>ч</a:t>
            </a:r>
            <a:r>
              <a:rPr sz="1950" spc="20" dirty="0">
                <a:latin typeface="Arial"/>
                <a:cs typeface="Arial"/>
              </a:rPr>
              <a:t>е</a:t>
            </a:r>
            <a:r>
              <a:rPr sz="1950" spc="10" dirty="0">
                <a:latin typeface="Arial"/>
                <a:cs typeface="Arial"/>
              </a:rPr>
              <a:t>ст</a:t>
            </a:r>
            <a:r>
              <a:rPr sz="1950" spc="-10" dirty="0">
                <a:latin typeface="Arial"/>
                <a:cs typeface="Arial"/>
              </a:rPr>
              <a:t>в</a:t>
            </a:r>
            <a:r>
              <a:rPr sz="1950" spc="15" dirty="0">
                <a:latin typeface="Arial"/>
                <a:cs typeface="Arial"/>
              </a:rPr>
              <a:t>о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10" dirty="0">
                <a:latin typeface="Arial"/>
                <a:cs typeface="Arial"/>
              </a:rPr>
              <a:t>п</a:t>
            </a:r>
            <a:r>
              <a:rPr sz="1950" spc="-40" dirty="0">
                <a:latin typeface="Arial"/>
                <a:cs typeface="Arial"/>
              </a:rPr>
              <a:t>е</a:t>
            </a:r>
            <a:r>
              <a:rPr sz="1950" spc="25" dirty="0">
                <a:latin typeface="Arial"/>
                <a:cs typeface="Arial"/>
              </a:rPr>
              <a:t>д</a:t>
            </a:r>
            <a:r>
              <a:rPr sz="1950" dirty="0">
                <a:latin typeface="Arial"/>
                <a:cs typeface="Arial"/>
              </a:rPr>
              <a:t>а</a:t>
            </a:r>
            <a:r>
              <a:rPr sz="1950" spc="-40" dirty="0">
                <a:latin typeface="Arial"/>
                <a:cs typeface="Arial"/>
              </a:rPr>
              <a:t>г</a:t>
            </a:r>
            <a:r>
              <a:rPr sz="1950" spc="40" dirty="0">
                <a:latin typeface="Arial"/>
                <a:cs typeface="Arial"/>
              </a:rPr>
              <a:t>о</a:t>
            </a:r>
            <a:r>
              <a:rPr sz="1950" dirty="0">
                <a:latin typeface="Arial"/>
                <a:cs typeface="Arial"/>
              </a:rPr>
              <a:t>г</a:t>
            </a:r>
            <a:r>
              <a:rPr sz="1950" spc="15" dirty="0">
                <a:latin typeface="Arial"/>
                <a:cs typeface="Arial"/>
              </a:rPr>
              <a:t>и</a:t>
            </a:r>
            <a:r>
              <a:rPr sz="1950" spc="10" dirty="0">
                <a:latin typeface="Arial"/>
                <a:cs typeface="Arial"/>
              </a:rPr>
              <a:t>ч</a:t>
            </a:r>
            <a:r>
              <a:rPr sz="1950" spc="20" dirty="0">
                <a:latin typeface="Arial"/>
                <a:cs typeface="Arial"/>
              </a:rPr>
              <a:t>е</a:t>
            </a:r>
            <a:r>
              <a:rPr sz="1950" spc="30" dirty="0">
                <a:latin typeface="Arial"/>
                <a:cs typeface="Arial"/>
              </a:rPr>
              <a:t>с</a:t>
            </a:r>
            <a:r>
              <a:rPr sz="1950" spc="-5" dirty="0">
                <a:latin typeface="Arial"/>
                <a:cs typeface="Arial"/>
              </a:rPr>
              <a:t>к</a:t>
            </a:r>
            <a:r>
              <a:rPr sz="1950" spc="15" dirty="0">
                <a:latin typeface="Arial"/>
                <a:cs typeface="Arial"/>
              </a:rPr>
              <a:t>их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20" dirty="0">
                <a:latin typeface="Arial"/>
                <a:cs typeface="Arial"/>
              </a:rPr>
              <a:t>р</a:t>
            </a:r>
            <a:r>
              <a:rPr sz="1950" dirty="0">
                <a:latin typeface="Arial"/>
                <a:cs typeface="Arial"/>
              </a:rPr>
              <a:t>а</a:t>
            </a:r>
            <a:r>
              <a:rPr sz="1950" spc="5" dirty="0">
                <a:latin typeface="Arial"/>
                <a:cs typeface="Arial"/>
              </a:rPr>
              <a:t>б</a:t>
            </a:r>
            <a:r>
              <a:rPr sz="1950" spc="-20" dirty="0">
                <a:latin typeface="Arial"/>
                <a:cs typeface="Arial"/>
              </a:rPr>
              <a:t>о</a:t>
            </a:r>
            <a:r>
              <a:rPr sz="1950" spc="10" dirty="0">
                <a:latin typeface="Arial"/>
                <a:cs typeface="Arial"/>
              </a:rPr>
              <a:t>т</a:t>
            </a:r>
            <a:r>
              <a:rPr sz="1950" spc="-10" dirty="0">
                <a:latin typeface="Arial"/>
                <a:cs typeface="Arial"/>
              </a:rPr>
              <a:t>н</a:t>
            </a:r>
            <a:r>
              <a:rPr sz="1950" spc="15" dirty="0">
                <a:latin typeface="Arial"/>
                <a:cs typeface="Arial"/>
              </a:rPr>
              <a:t>и</a:t>
            </a:r>
            <a:r>
              <a:rPr sz="1950" spc="30" dirty="0">
                <a:latin typeface="Arial"/>
                <a:cs typeface="Arial"/>
              </a:rPr>
              <a:t>к</a:t>
            </a:r>
            <a:r>
              <a:rPr sz="1950" spc="20" dirty="0">
                <a:latin typeface="Arial"/>
                <a:cs typeface="Arial"/>
              </a:rPr>
              <a:t>о</a:t>
            </a:r>
            <a:r>
              <a:rPr sz="1950" spc="10" dirty="0">
                <a:latin typeface="Arial"/>
                <a:cs typeface="Arial"/>
              </a:rPr>
              <a:t>в</a:t>
            </a:r>
            <a:r>
              <a:rPr sz="1950" spc="5" dirty="0">
                <a:latin typeface="Arial"/>
                <a:cs typeface="Arial"/>
              </a:rPr>
              <a:t>,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15" dirty="0">
                <a:latin typeface="Arial"/>
                <a:cs typeface="Arial"/>
              </a:rPr>
              <a:t>у</a:t>
            </a:r>
            <a:r>
              <a:rPr sz="1950" spc="10" dirty="0">
                <a:latin typeface="Arial"/>
                <a:cs typeface="Arial"/>
              </a:rPr>
              <a:t>ч</a:t>
            </a:r>
            <a:r>
              <a:rPr sz="1950" spc="20" dirty="0">
                <a:latin typeface="Arial"/>
                <a:cs typeface="Arial"/>
              </a:rPr>
              <a:t>а</a:t>
            </a:r>
            <a:r>
              <a:rPr sz="1950" spc="10" dirty="0">
                <a:latin typeface="Arial"/>
                <a:cs typeface="Arial"/>
              </a:rPr>
              <a:t>ст</a:t>
            </a:r>
            <a:r>
              <a:rPr sz="1950" spc="-50" dirty="0">
                <a:latin typeface="Arial"/>
                <a:cs typeface="Arial"/>
              </a:rPr>
              <a:t>в</a:t>
            </a:r>
            <a:r>
              <a:rPr sz="1950" spc="15" dirty="0">
                <a:latin typeface="Arial"/>
                <a:cs typeface="Arial"/>
              </a:rPr>
              <a:t>ую</a:t>
            </a:r>
            <a:r>
              <a:rPr sz="1950" spc="30" dirty="0">
                <a:latin typeface="Arial"/>
                <a:cs typeface="Arial"/>
              </a:rPr>
              <a:t>щ</a:t>
            </a:r>
            <a:r>
              <a:rPr sz="1950" spc="15" dirty="0">
                <a:latin typeface="Arial"/>
                <a:cs typeface="Arial"/>
              </a:rPr>
              <a:t>их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10" dirty="0">
                <a:latin typeface="Arial"/>
                <a:cs typeface="Arial"/>
              </a:rPr>
              <a:t>в  реализации </a:t>
            </a:r>
            <a:r>
              <a:rPr sz="1950" dirty="0">
                <a:latin typeface="Arial"/>
                <a:cs typeface="Arial"/>
              </a:rPr>
              <a:t>образовательной </a:t>
            </a:r>
            <a:r>
              <a:rPr sz="1950" spc="10" dirty="0">
                <a:latin typeface="Arial"/>
                <a:cs typeface="Arial"/>
              </a:rPr>
              <a:t>программы</a:t>
            </a:r>
            <a:r>
              <a:rPr sz="1950" spc="15" dirty="0">
                <a:latin typeface="Arial"/>
                <a:cs typeface="Arial"/>
              </a:rPr>
              <a:t> </a:t>
            </a:r>
            <a:r>
              <a:rPr sz="1950" spc="5" dirty="0">
                <a:latin typeface="Arial"/>
                <a:cs typeface="Arial"/>
              </a:rPr>
              <a:t>.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698373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ФОРМУЛА </a:t>
            </a:r>
            <a:r>
              <a:rPr spc="-65" dirty="0"/>
              <a:t>РАСЧЕТА </a:t>
            </a:r>
            <a:r>
              <a:rPr spc="5" dirty="0"/>
              <a:t>ПОКАЗАТЕЛЯ</a:t>
            </a:r>
            <a:r>
              <a:rPr spc="-70" dirty="0"/>
              <a:t> </a:t>
            </a:r>
            <a:r>
              <a:rPr spc="5" dirty="0"/>
              <a:t>АП3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738371" y="1760220"/>
            <a:ext cx="2417445" cy="794385"/>
            <a:chOff x="3738371" y="1760220"/>
            <a:chExt cx="2417445" cy="794385"/>
          </a:xfrm>
        </p:grpSpPr>
        <p:sp>
          <p:nvSpPr>
            <p:cNvPr id="9" name="object 9"/>
            <p:cNvSpPr/>
            <p:nvPr/>
          </p:nvSpPr>
          <p:spPr>
            <a:xfrm>
              <a:off x="3738371" y="1760220"/>
              <a:ext cx="2417445" cy="794385"/>
            </a:xfrm>
            <a:custGeom>
              <a:avLst/>
              <a:gdLst/>
              <a:ahLst/>
              <a:cxnLst/>
              <a:rect l="l" t="t" r="r" b="b"/>
              <a:pathLst>
                <a:path w="2417445" h="794385">
                  <a:moveTo>
                    <a:pt x="2417064" y="794004"/>
                  </a:moveTo>
                  <a:lnTo>
                    <a:pt x="0" y="794004"/>
                  </a:lnTo>
                  <a:lnTo>
                    <a:pt x="0" y="0"/>
                  </a:lnTo>
                  <a:lnTo>
                    <a:pt x="2417064" y="0"/>
                  </a:lnTo>
                  <a:lnTo>
                    <a:pt x="2417064" y="10668"/>
                  </a:lnTo>
                  <a:lnTo>
                    <a:pt x="21336" y="10668"/>
                  </a:lnTo>
                  <a:lnTo>
                    <a:pt x="10668" y="19812"/>
                  </a:lnTo>
                  <a:lnTo>
                    <a:pt x="21336" y="19812"/>
                  </a:lnTo>
                  <a:lnTo>
                    <a:pt x="21336" y="774192"/>
                  </a:lnTo>
                  <a:lnTo>
                    <a:pt x="10668" y="774192"/>
                  </a:lnTo>
                  <a:lnTo>
                    <a:pt x="21336" y="784860"/>
                  </a:lnTo>
                  <a:lnTo>
                    <a:pt x="2417064" y="784860"/>
                  </a:lnTo>
                  <a:lnTo>
                    <a:pt x="2417064" y="794004"/>
                  </a:lnTo>
                  <a:close/>
                </a:path>
                <a:path w="2417445" h="794385">
                  <a:moveTo>
                    <a:pt x="21336" y="19812"/>
                  </a:moveTo>
                  <a:lnTo>
                    <a:pt x="10668" y="19812"/>
                  </a:lnTo>
                  <a:lnTo>
                    <a:pt x="21336" y="10668"/>
                  </a:lnTo>
                  <a:lnTo>
                    <a:pt x="21336" y="19812"/>
                  </a:lnTo>
                  <a:close/>
                </a:path>
                <a:path w="2417445" h="794385">
                  <a:moveTo>
                    <a:pt x="2395728" y="19812"/>
                  </a:moveTo>
                  <a:lnTo>
                    <a:pt x="21336" y="19812"/>
                  </a:lnTo>
                  <a:lnTo>
                    <a:pt x="21336" y="10668"/>
                  </a:lnTo>
                  <a:lnTo>
                    <a:pt x="2395728" y="10668"/>
                  </a:lnTo>
                  <a:lnTo>
                    <a:pt x="2395728" y="19812"/>
                  </a:lnTo>
                  <a:close/>
                </a:path>
                <a:path w="2417445" h="794385">
                  <a:moveTo>
                    <a:pt x="2395728" y="784860"/>
                  </a:moveTo>
                  <a:lnTo>
                    <a:pt x="2395728" y="10668"/>
                  </a:lnTo>
                  <a:lnTo>
                    <a:pt x="2406396" y="19812"/>
                  </a:lnTo>
                  <a:lnTo>
                    <a:pt x="2417064" y="19812"/>
                  </a:lnTo>
                  <a:lnTo>
                    <a:pt x="2417064" y="774192"/>
                  </a:lnTo>
                  <a:lnTo>
                    <a:pt x="2406396" y="774192"/>
                  </a:lnTo>
                  <a:lnTo>
                    <a:pt x="2395728" y="784860"/>
                  </a:lnTo>
                  <a:close/>
                </a:path>
                <a:path w="2417445" h="794385">
                  <a:moveTo>
                    <a:pt x="2417064" y="19812"/>
                  </a:moveTo>
                  <a:lnTo>
                    <a:pt x="2406396" y="19812"/>
                  </a:lnTo>
                  <a:lnTo>
                    <a:pt x="2395728" y="10668"/>
                  </a:lnTo>
                  <a:lnTo>
                    <a:pt x="2417064" y="10668"/>
                  </a:lnTo>
                  <a:lnTo>
                    <a:pt x="2417064" y="19812"/>
                  </a:lnTo>
                  <a:close/>
                </a:path>
                <a:path w="2417445" h="794385">
                  <a:moveTo>
                    <a:pt x="21336" y="784860"/>
                  </a:moveTo>
                  <a:lnTo>
                    <a:pt x="10668" y="774192"/>
                  </a:lnTo>
                  <a:lnTo>
                    <a:pt x="21336" y="774192"/>
                  </a:lnTo>
                  <a:lnTo>
                    <a:pt x="21336" y="784860"/>
                  </a:lnTo>
                  <a:close/>
                </a:path>
                <a:path w="2417445" h="794385">
                  <a:moveTo>
                    <a:pt x="2395728" y="784860"/>
                  </a:moveTo>
                  <a:lnTo>
                    <a:pt x="21336" y="784860"/>
                  </a:lnTo>
                  <a:lnTo>
                    <a:pt x="21336" y="774192"/>
                  </a:lnTo>
                  <a:lnTo>
                    <a:pt x="2395728" y="774192"/>
                  </a:lnTo>
                  <a:lnTo>
                    <a:pt x="2395728" y="784860"/>
                  </a:lnTo>
                  <a:close/>
                </a:path>
                <a:path w="2417445" h="794385">
                  <a:moveTo>
                    <a:pt x="2417064" y="784860"/>
                  </a:moveTo>
                  <a:lnTo>
                    <a:pt x="2395728" y="784860"/>
                  </a:lnTo>
                  <a:lnTo>
                    <a:pt x="2406396" y="774192"/>
                  </a:lnTo>
                  <a:lnTo>
                    <a:pt x="2417064" y="774192"/>
                  </a:lnTo>
                  <a:lnTo>
                    <a:pt x="2417064" y="784860"/>
                  </a:lnTo>
                  <a:close/>
                </a:path>
              </a:pathLst>
            </a:custGeom>
            <a:solidFill>
              <a:srgbClr val="162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88891" y="2093976"/>
              <a:ext cx="311372" cy="1691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402334" y="2119361"/>
            <a:ext cx="13144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05" dirty="0">
                <a:latin typeface="Times New Roman"/>
                <a:cs typeface="Times New Roman"/>
              </a:rPr>
              <a:t>3</a:t>
            </a:r>
            <a:endParaRPr sz="14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60391" y="1953768"/>
            <a:ext cx="1125220" cy="478790"/>
            <a:chOff x="4660391" y="1953768"/>
            <a:chExt cx="1125220" cy="478790"/>
          </a:xfrm>
        </p:grpSpPr>
        <p:sp>
          <p:nvSpPr>
            <p:cNvPr id="13" name="object 13"/>
            <p:cNvSpPr/>
            <p:nvPr/>
          </p:nvSpPr>
          <p:spPr>
            <a:xfrm>
              <a:off x="4660392" y="2156459"/>
              <a:ext cx="151765" cy="70485"/>
            </a:xfrm>
            <a:custGeom>
              <a:avLst/>
              <a:gdLst/>
              <a:ahLst/>
              <a:cxnLst/>
              <a:rect l="l" t="t" r="r" b="b"/>
              <a:pathLst>
                <a:path w="151764" h="70485">
                  <a:moveTo>
                    <a:pt x="151257" y="53352"/>
                  </a:moveTo>
                  <a:lnTo>
                    <a:pt x="0" y="53352"/>
                  </a:lnTo>
                  <a:lnTo>
                    <a:pt x="0" y="70116"/>
                  </a:lnTo>
                  <a:lnTo>
                    <a:pt x="151257" y="70116"/>
                  </a:lnTo>
                  <a:lnTo>
                    <a:pt x="151257" y="53352"/>
                  </a:lnTo>
                  <a:close/>
                </a:path>
                <a:path w="151764" h="70485">
                  <a:moveTo>
                    <a:pt x="151257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151257" y="16764"/>
                  </a:lnTo>
                  <a:lnTo>
                    <a:pt x="1512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43855" y="1953768"/>
              <a:ext cx="107061" cy="1203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59953" y="2255520"/>
              <a:ext cx="118014" cy="1767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99659" y="2183892"/>
              <a:ext cx="193675" cy="17145"/>
            </a:xfrm>
            <a:custGeom>
              <a:avLst/>
              <a:gdLst/>
              <a:ahLst/>
              <a:cxnLst/>
              <a:rect l="l" t="t" r="r" b="b"/>
              <a:pathLst>
                <a:path w="193675" h="17144">
                  <a:moveTo>
                    <a:pt x="193548" y="16763"/>
                  </a:moveTo>
                  <a:lnTo>
                    <a:pt x="0" y="16763"/>
                  </a:lnTo>
                  <a:lnTo>
                    <a:pt x="0" y="0"/>
                  </a:lnTo>
                  <a:lnTo>
                    <a:pt x="193548" y="0"/>
                  </a:lnTo>
                  <a:lnTo>
                    <a:pt x="193548" y="167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70169" y="2124456"/>
              <a:ext cx="135350" cy="1356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05627" y="2093976"/>
              <a:ext cx="379730" cy="170815"/>
            </a:xfrm>
            <a:custGeom>
              <a:avLst/>
              <a:gdLst/>
              <a:ahLst/>
              <a:cxnLst/>
              <a:rect l="l" t="t" r="r" b="b"/>
              <a:pathLst>
                <a:path w="379729" h="170814">
                  <a:moveTo>
                    <a:pt x="5334" y="44196"/>
                  </a:moveTo>
                  <a:lnTo>
                    <a:pt x="0" y="34766"/>
                  </a:lnTo>
                  <a:lnTo>
                    <a:pt x="57816" y="0"/>
                  </a:lnTo>
                  <a:lnTo>
                    <a:pt x="64674" y="0"/>
                  </a:lnTo>
                  <a:lnTo>
                    <a:pt x="64409" y="6536"/>
                  </a:lnTo>
                  <a:lnTo>
                    <a:pt x="64198" y="14144"/>
                  </a:lnTo>
                  <a:lnTo>
                    <a:pt x="64058" y="22824"/>
                  </a:lnTo>
                  <a:lnTo>
                    <a:pt x="64027" y="28860"/>
                  </a:lnTo>
                  <a:lnTo>
                    <a:pt x="34385" y="28860"/>
                  </a:lnTo>
                  <a:lnTo>
                    <a:pt x="12477" y="39528"/>
                  </a:lnTo>
                  <a:lnTo>
                    <a:pt x="5334" y="44196"/>
                  </a:lnTo>
                  <a:close/>
                </a:path>
                <a:path w="379729" h="170814">
                  <a:moveTo>
                    <a:pt x="97536" y="169164"/>
                  </a:moveTo>
                  <a:lnTo>
                    <a:pt x="7620" y="169164"/>
                  </a:lnTo>
                  <a:lnTo>
                    <a:pt x="7620" y="160020"/>
                  </a:lnTo>
                  <a:lnTo>
                    <a:pt x="16573" y="159734"/>
                  </a:lnTo>
                  <a:lnTo>
                    <a:pt x="22860" y="159258"/>
                  </a:lnTo>
                  <a:lnTo>
                    <a:pt x="26670" y="158496"/>
                  </a:lnTo>
                  <a:lnTo>
                    <a:pt x="30480" y="157829"/>
                  </a:lnTo>
                  <a:lnTo>
                    <a:pt x="33432" y="156781"/>
                  </a:lnTo>
                  <a:lnTo>
                    <a:pt x="35433" y="155352"/>
                  </a:lnTo>
                  <a:lnTo>
                    <a:pt x="37433" y="154019"/>
                  </a:lnTo>
                  <a:lnTo>
                    <a:pt x="38862" y="152114"/>
                  </a:lnTo>
                  <a:lnTo>
                    <a:pt x="39814" y="149542"/>
                  </a:lnTo>
                  <a:lnTo>
                    <a:pt x="40767" y="147066"/>
                  </a:lnTo>
                  <a:lnTo>
                    <a:pt x="41148" y="142875"/>
                  </a:lnTo>
                  <a:lnTo>
                    <a:pt x="41079" y="34766"/>
                  </a:lnTo>
                  <a:lnTo>
                    <a:pt x="34385" y="28860"/>
                  </a:lnTo>
                  <a:lnTo>
                    <a:pt x="64027" y="28860"/>
                  </a:lnTo>
                  <a:lnTo>
                    <a:pt x="64090" y="142875"/>
                  </a:lnTo>
                  <a:lnTo>
                    <a:pt x="73247" y="157257"/>
                  </a:lnTo>
                  <a:lnTo>
                    <a:pt x="75723" y="158210"/>
                  </a:lnTo>
                  <a:lnTo>
                    <a:pt x="78867" y="158877"/>
                  </a:lnTo>
                  <a:lnTo>
                    <a:pt x="82581" y="159258"/>
                  </a:lnTo>
                  <a:lnTo>
                    <a:pt x="86391" y="159734"/>
                  </a:lnTo>
                  <a:lnTo>
                    <a:pt x="91344" y="160020"/>
                  </a:lnTo>
                  <a:lnTo>
                    <a:pt x="97536" y="160020"/>
                  </a:lnTo>
                  <a:lnTo>
                    <a:pt x="97536" y="169164"/>
                  </a:lnTo>
                  <a:close/>
                </a:path>
                <a:path w="379729" h="170814">
                  <a:moveTo>
                    <a:pt x="185261" y="170688"/>
                  </a:moveTo>
                  <a:lnTo>
                    <a:pt x="145637" y="150018"/>
                  </a:lnTo>
                  <a:lnTo>
                    <a:pt x="133408" y="106727"/>
                  </a:lnTo>
                  <a:lnTo>
                    <a:pt x="132654" y="88487"/>
                  </a:lnTo>
                  <a:lnTo>
                    <a:pt x="132674" y="83153"/>
                  </a:lnTo>
                  <a:lnTo>
                    <a:pt x="138800" y="40311"/>
                  </a:lnTo>
                  <a:lnTo>
                    <a:pt x="165163" y="5238"/>
                  </a:lnTo>
                  <a:lnTo>
                    <a:pt x="187261" y="0"/>
                  </a:lnTo>
                  <a:lnTo>
                    <a:pt x="199959" y="1355"/>
                  </a:lnTo>
                  <a:lnTo>
                    <a:pt x="210907" y="5274"/>
                  </a:lnTo>
                  <a:lnTo>
                    <a:pt x="218571" y="10668"/>
                  </a:lnTo>
                  <a:lnTo>
                    <a:pt x="186690" y="10668"/>
                  </a:lnTo>
                  <a:lnTo>
                    <a:pt x="181070" y="10763"/>
                  </a:lnTo>
                  <a:lnTo>
                    <a:pt x="159353" y="44005"/>
                  </a:lnTo>
                  <a:lnTo>
                    <a:pt x="157061" y="75033"/>
                  </a:lnTo>
                  <a:lnTo>
                    <a:pt x="157102" y="88487"/>
                  </a:lnTo>
                  <a:lnTo>
                    <a:pt x="161151" y="130986"/>
                  </a:lnTo>
                  <a:lnTo>
                    <a:pt x="187261" y="160020"/>
                  </a:lnTo>
                  <a:lnTo>
                    <a:pt x="216439" y="160020"/>
                  </a:lnTo>
                  <a:lnTo>
                    <a:pt x="209264" y="165211"/>
                  </a:lnTo>
                  <a:lnTo>
                    <a:pt x="198084" y="169324"/>
                  </a:lnTo>
                  <a:lnTo>
                    <a:pt x="185261" y="170688"/>
                  </a:lnTo>
                  <a:close/>
                </a:path>
                <a:path w="379729" h="170814">
                  <a:moveTo>
                    <a:pt x="216439" y="160020"/>
                  </a:moveTo>
                  <a:lnTo>
                    <a:pt x="187261" y="160020"/>
                  </a:lnTo>
                  <a:lnTo>
                    <a:pt x="194208" y="158985"/>
                  </a:lnTo>
                  <a:lnTo>
                    <a:pt x="200191" y="155745"/>
                  </a:lnTo>
                  <a:lnTo>
                    <a:pt x="214622" y="120443"/>
                  </a:lnTo>
                  <a:lnTo>
                    <a:pt x="216408" y="88487"/>
                  </a:lnTo>
                  <a:lnTo>
                    <a:pt x="216180" y="75033"/>
                  </a:lnTo>
                  <a:lnTo>
                    <a:pt x="210752" y="35205"/>
                  </a:lnTo>
                  <a:lnTo>
                    <a:pt x="186690" y="10668"/>
                  </a:lnTo>
                  <a:lnTo>
                    <a:pt x="218571" y="10668"/>
                  </a:lnTo>
                  <a:lnTo>
                    <a:pt x="237493" y="46708"/>
                  </a:lnTo>
                  <a:lnTo>
                    <a:pt x="240787" y="83248"/>
                  </a:lnTo>
                  <a:lnTo>
                    <a:pt x="239915" y="103530"/>
                  </a:lnTo>
                  <a:lnTo>
                    <a:pt x="237279" y="121229"/>
                  </a:lnTo>
                  <a:lnTo>
                    <a:pt x="232875" y="136249"/>
                  </a:lnTo>
                  <a:lnTo>
                    <a:pt x="226695" y="148590"/>
                  </a:lnTo>
                  <a:lnTo>
                    <a:pt x="218801" y="158311"/>
                  </a:lnTo>
                  <a:lnTo>
                    <a:pt x="216439" y="160020"/>
                  </a:lnTo>
                  <a:close/>
                </a:path>
                <a:path w="379729" h="170814">
                  <a:moveTo>
                    <a:pt x="323945" y="170688"/>
                  </a:moveTo>
                  <a:lnTo>
                    <a:pt x="284321" y="150018"/>
                  </a:lnTo>
                  <a:lnTo>
                    <a:pt x="272092" y="106727"/>
                  </a:lnTo>
                  <a:lnTo>
                    <a:pt x="271338" y="88487"/>
                  </a:lnTo>
                  <a:lnTo>
                    <a:pt x="271358" y="83153"/>
                  </a:lnTo>
                  <a:lnTo>
                    <a:pt x="277484" y="40311"/>
                  </a:lnTo>
                  <a:lnTo>
                    <a:pt x="303847" y="5238"/>
                  </a:lnTo>
                  <a:lnTo>
                    <a:pt x="325945" y="0"/>
                  </a:lnTo>
                  <a:lnTo>
                    <a:pt x="338643" y="1355"/>
                  </a:lnTo>
                  <a:lnTo>
                    <a:pt x="349591" y="5274"/>
                  </a:lnTo>
                  <a:lnTo>
                    <a:pt x="357255" y="10668"/>
                  </a:lnTo>
                  <a:lnTo>
                    <a:pt x="325374" y="10668"/>
                  </a:lnTo>
                  <a:lnTo>
                    <a:pt x="319754" y="10763"/>
                  </a:lnTo>
                  <a:lnTo>
                    <a:pt x="298037" y="44005"/>
                  </a:lnTo>
                  <a:lnTo>
                    <a:pt x="295745" y="75033"/>
                  </a:lnTo>
                  <a:lnTo>
                    <a:pt x="295786" y="88487"/>
                  </a:lnTo>
                  <a:lnTo>
                    <a:pt x="299835" y="130986"/>
                  </a:lnTo>
                  <a:lnTo>
                    <a:pt x="325945" y="160020"/>
                  </a:lnTo>
                  <a:lnTo>
                    <a:pt x="355123" y="160020"/>
                  </a:lnTo>
                  <a:lnTo>
                    <a:pt x="347948" y="165211"/>
                  </a:lnTo>
                  <a:lnTo>
                    <a:pt x="336768" y="169324"/>
                  </a:lnTo>
                  <a:lnTo>
                    <a:pt x="323945" y="170688"/>
                  </a:lnTo>
                  <a:close/>
                </a:path>
                <a:path w="379729" h="170814">
                  <a:moveTo>
                    <a:pt x="355123" y="160020"/>
                  </a:moveTo>
                  <a:lnTo>
                    <a:pt x="325945" y="160020"/>
                  </a:lnTo>
                  <a:lnTo>
                    <a:pt x="332892" y="158985"/>
                  </a:lnTo>
                  <a:lnTo>
                    <a:pt x="338875" y="155745"/>
                  </a:lnTo>
                  <a:lnTo>
                    <a:pt x="353306" y="120443"/>
                  </a:lnTo>
                  <a:lnTo>
                    <a:pt x="355092" y="88487"/>
                  </a:lnTo>
                  <a:lnTo>
                    <a:pt x="354864" y="75033"/>
                  </a:lnTo>
                  <a:lnTo>
                    <a:pt x="349436" y="35205"/>
                  </a:lnTo>
                  <a:lnTo>
                    <a:pt x="325374" y="10668"/>
                  </a:lnTo>
                  <a:lnTo>
                    <a:pt x="357255" y="10668"/>
                  </a:lnTo>
                  <a:lnTo>
                    <a:pt x="376177" y="46708"/>
                  </a:lnTo>
                  <a:lnTo>
                    <a:pt x="379471" y="83248"/>
                  </a:lnTo>
                  <a:lnTo>
                    <a:pt x="378599" y="103530"/>
                  </a:lnTo>
                  <a:lnTo>
                    <a:pt x="375963" y="121229"/>
                  </a:lnTo>
                  <a:lnTo>
                    <a:pt x="371559" y="136249"/>
                  </a:lnTo>
                  <a:lnTo>
                    <a:pt x="365379" y="148590"/>
                  </a:lnTo>
                  <a:lnTo>
                    <a:pt x="357485" y="158311"/>
                  </a:lnTo>
                  <a:lnTo>
                    <a:pt x="355123" y="1600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708787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0" dirty="0"/>
              <a:t>ОТЧЕТНЫЙ </a:t>
            </a:r>
            <a:r>
              <a:rPr spc="15" dirty="0"/>
              <a:t>ПЕРИОД </a:t>
            </a:r>
            <a:r>
              <a:rPr dirty="0"/>
              <a:t>ПОКАЗАТЕЛЯ</a:t>
            </a:r>
            <a:r>
              <a:rPr spc="-175" dirty="0"/>
              <a:t> </a:t>
            </a:r>
            <a:r>
              <a:rPr spc="5" dirty="0"/>
              <a:t>АП3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9744" y="3014472"/>
            <a:ext cx="4849495" cy="2473960"/>
          </a:xfrm>
          <a:prstGeom prst="rect">
            <a:avLst/>
          </a:prstGeom>
          <a:solidFill>
            <a:srgbClr val="E8EBF4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marL="519430" marR="518159" indent="1270" algn="ctr">
              <a:lnSpc>
                <a:spcPct val="108700"/>
              </a:lnSpc>
            </a:pPr>
            <a:r>
              <a:rPr sz="1950" spc="15" dirty="0">
                <a:latin typeface="Arial"/>
                <a:cs typeface="Arial"/>
              </a:rPr>
              <a:t>Информация </a:t>
            </a:r>
            <a:r>
              <a:rPr sz="1950" dirty="0">
                <a:latin typeface="Arial"/>
                <a:cs typeface="Arial"/>
              </a:rPr>
              <a:t>предоставляется  </a:t>
            </a:r>
            <a:r>
              <a:rPr sz="1950" spc="10" dirty="0">
                <a:latin typeface="Arial"/>
                <a:cs typeface="Arial"/>
              </a:rPr>
              <a:t>по </a:t>
            </a:r>
            <a:r>
              <a:rPr sz="1950" spc="15" dirty="0">
                <a:latin typeface="Arial"/>
                <a:cs typeface="Arial"/>
              </a:rPr>
              <a:t>основной </a:t>
            </a:r>
            <a:r>
              <a:rPr sz="1950" dirty="0">
                <a:latin typeface="Arial"/>
                <a:cs typeface="Arial"/>
              </a:rPr>
              <a:t>образовательной  </a:t>
            </a:r>
            <a:r>
              <a:rPr sz="1950" spc="10" dirty="0">
                <a:latin typeface="Arial"/>
                <a:cs typeface="Arial"/>
              </a:rPr>
              <a:t>программе </a:t>
            </a:r>
            <a:r>
              <a:rPr sz="1950" spc="15" dirty="0">
                <a:latin typeface="Arial"/>
                <a:cs typeface="Arial"/>
              </a:rPr>
              <a:t>в </a:t>
            </a:r>
            <a:r>
              <a:rPr sz="1950" spc="-20" dirty="0">
                <a:latin typeface="Arial"/>
                <a:cs typeface="Arial"/>
              </a:rPr>
              <a:t>год </a:t>
            </a:r>
            <a:r>
              <a:rPr sz="1950" spc="5" dirty="0">
                <a:latin typeface="Arial"/>
                <a:cs typeface="Arial"/>
              </a:rPr>
              <a:t>проведения  аккредитационного</a:t>
            </a:r>
            <a:r>
              <a:rPr sz="1950" dirty="0">
                <a:latin typeface="Arial"/>
                <a:cs typeface="Arial"/>
              </a:rPr>
              <a:t> </a:t>
            </a:r>
            <a:r>
              <a:rPr sz="1950" spc="5" dirty="0">
                <a:latin typeface="Arial"/>
                <a:cs typeface="Arial"/>
              </a:rPr>
              <a:t>мониторинга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6288" y="3014472"/>
            <a:ext cx="2415540" cy="2473960"/>
          </a:xfrm>
          <a:prstGeom prst="rect">
            <a:avLst/>
          </a:prstGeom>
          <a:solidFill>
            <a:srgbClr val="E8EBF4"/>
          </a:solidFill>
          <a:ln w="9144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900">
              <a:latin typeface="Times New Roman"/>
              <a:cs typeface="Times New Roman"/>
            </a:endParaRPr>
          </a:p>
          <a:p>
            <a:pPr marL="604520">
              <a:lnSpc>
                <a:spcPct val="100000"/>
              </a:lnSpc>
            </a:pPr>
            <a:r>
              <a:rPr sz="4250" b="1" spc="-5" dirty="0">
                <a:latin typeface="Arial"/>
                <a:cs typeface="Arial"/>
              </a:rPr>
              <a:t>2023</a:t>
            </a:r>
            <a:endParaRPr sz="4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5363" y="6232595"/>
            <a:ext cx="58305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972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Учитываются все </a:t>
            </a:r>
            <a:r>
              <a:rPr sz="1800" b="1" spc="-10" dirty="0">
                <a:latin typeface="Arial"/>
                <a:cs typeface="Arial"/>
              </a:rPr>
              <a:t>педагогические работники,  </a:t>
            </a:r>
            <a:r>
              <a:rPr sz="1800" b="1" spc="-15" dirty="0">
                <a:latin typeface="Arial"/>
                <a:cs typeface="Arial"/>
              </a:rPr>
              <a:t>участвующие </a:t>
            </a:r>
            <a:r>
              <a:rPr sz="1800" b="1" dirty="0">
                <a:latin typeface="Arial"/>
                <a:cs typeface="Arial"/>
              </a:rPr>
              <a:t>в </a:t>
            </a:r>
            <a:r>
              <a:rPr sz="1800" b="1" spc="-10" dirty="0">
                <a:latin typeface="Arial"/>
                <a:cs typeface="Arial"/>
              </a:rPr>
              <a:t>реализации </a:t>
            </a:r>
            <a:r>
              <a:rPr sz="1800" b="1" dirty="0">
                <a:latin typeface="Arial"/>
                <a:cs typeface="Arial"/>
              </a:rPr>
              <a:t>ОП в </a:t>
            </a:r>
            <a:r>
              <a:rPr sz="1800" b="1" spc="-15" dirty="0">
                <a:latin typeface="Arial"/>
                <a:cs typeface="Arial"/>
              </a:rPr>
              <a:t>настоящее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время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328993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ПОКАЗАТЕЛЬ</a:t>
            </a:r>
            <a:r>
              <a:rPr spc="-105" dirty="0"/>
              <a:t> </a:t>
            </a:r>
            <a:r>
              <a:rPr spc="5" dirty="0"/>
              <a:t>АП3</a:t>
            </a:r>
          </a:p>
        </p:txBody>
      </p:sp>
      <p:sp>
        <p:nvSpPr>
          <p:cNvPr id="4" name="object 4"/>
          <p:cNvSpPr/>
          <p:nvPr/>
        </p:nvSpPr>
        <p:spPr>
          <a:xfrm>
            <a:off x="757427" y="1426464"/>
            <a:ext cx="9488424" cy="5679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328993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ПОКАЗАТЕЛЬ</a:t>
            </a:r>
            <a:r>
              <a:rPr spc="-105" dirty="0"/>
              <a:t> </a:t>
            </a:r>
            <a:r>
              <a:rPr spc="5" dirty="0"/>
              <a:t>АП4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47216" y="1533144"/>
          <a:ext cx="8524240" cy="5328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7112">
                <a:tc>
                  <a:txBody>
                    <a:bodyPr/>
                    <a:lstStyle/>
                    <a:p>
                      <a:pPr marL="1639570" marR="774700" indent="-850900">
                        <a:lnSpc>
                          <a:spcPct val="101499"/>
                        </a:lnSpc>
                        <a:spcBef>
                          <a:spcPts val="20"/>
                        </a:spcBef>
                      </a:pPr>
                      <a:r>
                        <a:rPr sz="1950" b="1" spc="10" dirty="0">
                          <a:latin typeface="Arial"/>
                          <a:cs typeface="Arial"/>
                        </a:rPr>
                        <a:t>Наименование показателя  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мониторинга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marL="322580" marR="302895" indent="114300">
                        <a:lnSpc>
                          <a:spcPct val="101499"/>
                        </a:lnSpc>
                        <a:spcBef>
                          <a:spcPts val="20"/>
                        </a:spcBef>
                      </a:pPr>
                      <a:r>
                        <a:rPr sz="1950" b="1" spc="10" dirty="0">
                          <a:latin typeface="Arial"/>
                          <a:cs typeface="Arial"/>
                        </a:rPr>
                        <a:t>Значение  п</a:t>
                      </a:r>
                      <a:r>
                        <a:rPr sz="1950" b="1" spc="-5" dirty="0">
                          <a:latin typeface="Arial"/>
                          <a:cs typeface="Arial"/>
                        </a:rPr>
                        <a:t>ок</a:t>
                      </a:r>
                      <a:r>
                        <a:rPr sz="1950" b="1" spc="2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950" b="1" spc="-15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950" b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ел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marL="332105" marR="45085" indent="-271780">
                        <a:lnSpc>
                          <a:spcPct val="101499"/>
                        </a:lnSpc>
                        <a:spcBef>
                          <a:spcPts val="20"/>
                        </a:spcBef>
                      </a:pPr>
                      <a:r>
                        <a:rPr sz="1950" b="1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95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950" b="1" spc="-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950" b="1" spc="-15" dirty="0">
                          <a:latin typeface="Arial"/>
                          <a:cs typeface="Arial"/>
                        </a:rPr>
                        <a:t>ес</a:t>
                      </a:r>
                      <a:r>
                        <a:rPr sz="1950" b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950" b="1" spc="-3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о  </a:t>
                      </a:r>
                      <a:r>
                        <a:rPr sz="1950" b="1" spc="10" dirty="0">
                          <a:latin typeface="Arial"/>
                          <a:cs typeface="Arial"/>
                        </a:rPr>
                        <a:t>баллов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203">
                <a:tc rowSpan="3">
                  <a:txBody>
                    <a:bodyPr/>
                    <a:lstStyle/>
                    <a:p>
                      <a:pPr marL="24130" marR="9525" algn="just">
                        <a:lnSpc>
                          <a:spcPct val="101699"/>
                        </a:lnSpc>
                        <a:spcBef>
                          <a:spcPts val="25"/>
                        </a:spcBef>
                        <a:tabLst>
                          <a:tab pos="1132840" algn="l"/>
                          <a:tab pos="2500630" algn="l"/>
                          <a:tab pos="3066415" algn="l"/>
                          <a:tab pos="3624579" algn="l"/>
                        </a:tabLst>
                      </a:pPr>
                      <a:r>
                        <a:rPr sz="1950" spc="10" dirty="0">
                          <a:latin typeface="Arial"/>
                          <a:cs typeface="Arial"/>
                        </a:rPr>
                        <a:t>Доля 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педагогических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работников,  прошедших</a:t>
                      </a:r>
                      <a:r>
                        <a:rPr sz="1950" spc="5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повышение квалификации 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по	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профилю		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педагогической  </a:t>
                      </a:r>
                      <a:r>
                        <a:rPr sz="1950" spc="-1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950" spc="-5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950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950" spc="-7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950" spc="-5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95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950" dirty="0">
                          <a:latin typeface="Arial"/>
                          <a:cs typeface="Arial"/>
                        </a:rPr>
                        <a:t>ти	за		</a:t>
                      </a:r>
                      <a:r>
                        <a:rPr sz="1950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95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950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950" spc="-3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950" spc="-1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950" spc="-2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950" dirty="0">
                          <a:latin typeface="Arial"/>
                          <a:cs typeface="Arial"/>
                        </a:rPr>
                        <a:t>е</a:t>
                      </a:r>
                      <a:endParaRPr sz="1950">
                        <a:latin typeface="Arial"/>
                        <a:cs typeface="Arial"/>
                      </a:endParaRPr>
                    </a:p>
                    <a:p>
                      <a:pPr marL="24130" marR="8890" algn="just">
                        <a:lnSpc>
                          <a:spcPct val="101499"/>
                        </a:lnSpc>
                      </a:pPr>
                      <a:r>
                        <a:rPr sz="1950" spc="15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1950" spc="-5" dirty="0">
                          <a:latin typeface="Arial"/>
                          <a:cs typeface="Arial"/>
                        </a:rPr>
                        <a:t>года,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общем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числе 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педагогических 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работников, участвующих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реализации </a:t>
                      </a:r>
                      <a:r>
                        <a:rPr sz="1950" spc="5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основной </a:t>
                      </a:r>
                      <a:r>
                        <a:rPr sz="1950" dirty="0">
                          <a:latin typeface="Arial"/>
                          <a:cs typeface="Arial"/>
                        </a:rPr>
                        <a:t>образовательной</a:t>
                      </a:r>
                      <a:r>
                        <a:rPr sz="19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программы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20" dirty="0">
                          <a:latin typeface="Arial"/>
                          <a:cs typeface="Arial"/>
                        </a:rPr>
                        <a:t>90% </a:t>
                      </a:r>
                      <a:r>
                        <a:rPr sz="1950" b="1" spc="1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95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более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15" dirty="0">
                          <a:latin typeface="Arial"/>
                          <a:cs typeface="Arial"/>
                        </a:rPr>
                        <a:t>10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7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950" b="1" spc="20" dirty="0">
                          <a:latin typeface="Arial"/>
                          <a:cs typeface="Arial"/>
                        </a:rPr>
                        <a:t>70% </a:t>
                      </a:r>
                      <a:r>
                        <a:rPr sz="1950" b="1" spc="1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9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15" dirty="0">
                          <a:latin typeface="Arial"/>
                          <a:cs typeface="Arial"/>
                        </a:rPr>
                        <a:t>89%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5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97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950" b="1" spc="15" dirty="0">
                          <a:latin typeface="Arial"/>
                          <a:cs typeface="Arial"/>
                        </a:rPr>
                        <a:t>Менее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15" dirty="0">
                          <a:latin typeface="Arial"/>
                          <a:cs typeface="Arial"/>
                        </a:rPr>
                        <a:t>70%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3886" y="2293495"/>
            <a:ext cx="8949055" cy="304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5280" marR="742950" indent="-323215">
              <a:lnSpc>
                <a:spcPct val="129700"/>
              </a:lnSpc>
              <a:spcBef>
                <a:spcPts val="95"/>
              </a:spcBef>
              <a:buAutoNum type="arabicPeriod"/>
              <a:tabLst>
                <a:tab pos="334645" algn="l"/>
                <a:tab pos="335280" algn="l"/>
              </a:tabLst>
            </a:pPr>
            <a:r>
              <a:rPr sz="1700" spc="-20" dirty="0">
                <a:latin typeface="Arial"/>
                <a:cs typeface="Arial"/>
              </a:rPr>
              <a:t>Используются </a:t>
            </a:r>
            <a:r>
              <a:rPr sz="1700" spc="-15" dirty="0">
                <a:latin typeface="Arial"/>
                <a:cs typeface="Arial"/>
              </a:rPr>
              <a:t>сведения </a:t>
            </a:r>
            <a:r>
              <a:rPr sz="1700" spc="-5" dirty="0">
                <a:latin typeface="Arial"/>
                <a:cs typeface="Arial"/>
              </a:rPr>
              <a:t>о </a:t>
            </a:r>
            <a:r>
              <a:rPr sz="1700" spc="-15" dirty="0">
                <a:latin typeface="Arial"/>
                <a:cs typeface="Arial"/>
              </a:rPr>
              <a:t>педагогических </a:t>
            </a:r>
            <a:r>
              <a:rPr sz="1700" spc="-10" dirty="0">
                <a:latin typeface="Arial"/>
                <a:cs typeface="Arial"/>
              </a:rPr>
              <a:t>работниках, </a:t>
            </a:r>
            <a:r>
              <a:rPr sz="1700" spc="-15" dirty="0">
                <a:latin typeface="Arial"/>
                <a:cs typeface="Arial"/>
              </a:rPr>
              <a:t>задействованных </a:t>
            </a:r>
            <a:r>
              <a:rPr sz="1700" spc="-5" dirty="0">
                <a:latin typeface="Arial"/>
                <a:cs typeface="Arial"/>
              </a:rPr>
              <a:t>в  </a:t>
            </a:r>
            <a:r>
              <a:rPr sz="1700" spc="-10" dirty="0">
                <a:latin typeface="Arial"/>
                <a:cs typeface="Arial"/>
              </a:rPr>
              <a:t>реализации ОП ОО </a:t>
            </a:r>
            <a:r>
              <a:rPr sz="1700" b="1" spc="-5" dirty="0">
                <a:latin typeface="Arial"/>
                <a:cs typeface="Arial"/>
              </a:rPr>
              <a:t>в </a:t>
            </a:r>
            <a:r>
              <a:rPr sz="1700" b="1" spc="-25" dirty="0">
                <a:latin typeface="Arial"/>
                <a:cs typeface="Arial"/>
              </a:rPr>
              <a:t>год </a:t>
            </a:r>
            <a:r>
              <a:rPr sz="1700" b="1" spc="-15" dirty="0">
                <a:latin typeface="Arial"/>
                <a:cs typeface="Arial"/>
              </a:rPr>
              <a:t>проведения </a:t>
            </a:r>
            <a:r>
              <a:rPr sz="1700" b="1" spc="-10" dirty="0">
                <a:latin typeface="Arial"/>
                <a:cs typeface="Arial"/>
              </a:rPr>
              <a:t>аккредитационного </a:t>
            </a:r>
            <a:r>
              <a:rPr sz="1700" b="1" spc="-15" dirty="0">
                <a:latin typeface="Arial"/>
                <a:cs typeface="Arial"/>
              </a:rPr>
              <a:t>мониторинга </a:t>
            </a:r>
            <a:r>
              <a:rPr sz="1700" spc="-10" dirty="0">
                <a:latin typeface="Arial"/>
                <a:cs typeface="Arial"/>
              </a:rPr>
              <a:t>по  </a:t>
            </a:r>
            <a:r>
              <a:rPr sz="1700" spc="-15" dirty="0">
                <a:latin typeface="Arial"/>
                <a:cs typeface="Arial"/>
              </a:rPr>
              <a:t>данной </a:t>
            </a:r>
            <a:r>
              <a:rPr sz="1700" spc="-20" dirty="0">
                <a:latin typeface="Arial"/>
                <a:cs typeface="Arial"/>
              </a:rPr>
              <a:t>образовательной</a:t>
            </a:r>
            <a:r>
              <a:rPr sz="1700" spc="8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программе.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AutoNum type="arabicPeriod"/>
            </a:pPr>
            <a:endParaRPr sz="2250">
              <a:latin typeface="Arial"/>
              <a:cs typeface="Arial"/>
            </a:endParaRPr>
          </a:p>
          <a:p>
            <a:pPr marL="335280" marR="5080" indent="-323215">
              <a:lnSpc>
                <a:spcPct val="129700"/>
              </a:lnSpc>
              <a:buAutoNum type="arabicPeriod"/>
              <a:tabLst>
                <a:tab pos="334645" algn="l"/>
                <a:tab pos="335280" algn="l"/>
              </a:tabLst>
            </a:pPr>
            <a:r>
              <a:rPr sz="1700" spc="-15" dirty="0">
                <a:latin typeface="Arial"/>
                <a:cs typeface="Arial"/>
              </a:rPr>
              <a:t>Учитываются педагогические </a:t>
            </a:r>
            <a:r>
              <a:rPr sz="1700" spc="-10" dirty="0">
                <a:latin typeface="Arial"/>
                <a:cs typeface="Arial"/>
              </a:rPr>
              <a:t>работники, </a:t>
            </a:r>
            <a:r>
              <a:rPr sz="1700" spc="-15" dirty="0">
                <a:latin typeface="Arial"/>
                <a:cs typeface="Arial"/>
              </a:rPr>
              <a:t>прошедшие </a:t>
            </a:r>
            <a:r>
              <a:rPr sz="1700" b="1" spc="-15" dirty="0">
                <a:latin typeface="Arial"/>
                <a:cs typeface="Arial"/>
              </a:rPr>
              <a:t>повышение </a:t>
            </a:r>
            <a:r>
              <a:rPr sz="1700" b="1" spc="-10" dirty="0">
                <a:latin typeface="Arial"/>
                <a:cs typeface="Arial"/>
              </a:rPr>
              <a:t>квалификации по  </a:t>
            </a:r>
            <a:r>
              <a:rPr sz="1700" b="1" spc="-15" dirty="0">
                <a:latin typeface="Arial"/>
                <a:cs typeface="Arial"/>
              </a:rPr>
              <a:t>профилю педагогической деятельности </a:t>
            </a:r>
            <a:r>
              <a:rPr sz="1700" spc="-15" dirty="0">
                <a:latin typeface="Arial"/>
                <a:cs typeface="Arial"/>
              </a:rPr>
              <a:t>(деятельность, </a:t>
            </a:r>
            <a:r>
              <a:rPr sz="1700" spc="-10" dirty="0">
                <a:latin typeface="Arial"/>
                <a:cs typeface="Arial"/>
              </a:rPr>
              <a:t>связанная </a:t>
            </a:r>
            <a:r>
              <a:rPr sz="1700" spc="-5" dirty="0">
                <a:latin typeface="Arial"/>
                <a:cs typeface="Arial"/>
              </a:rPr>
              <a:t>с </a:t>
            </a:r>
            <a:r>
              <a:rPr sz="1700" spc="-15" dirty="0">
                <a:latin typeface="Arial"/>
                <a:cs typeface="Arial"/>
              </a:rPr>
              <a:t>выполнением  должностных обязанностей, </a:t>
            </a:r>
            <a:r>
              <a:rPr sz="1700" spc="-10" dirty="0">
                <a:latin typeface="Arial"/>
                <a:cs typeface="Arial"/>
              </a:rPr>
              <a:t>закрепленных </a:t>
            </a:r>
            <a:r>
              <a:rPr sz="1700" spc="-5" dirty="0">
                <a:latin typeface="Arial"/>
                <a:cs typeface="Arial"/>
              </a:rPr>
              <a:t>в </a:t>
            </a:r>
            <a:r>
              <a:rPr sz="1700" spc="-15" dirty="0">
                <a:latin typeface="Arial"/>
                <a:cs typeface="Arial"/>
              </a:rPr>
              <a:t>должностных инструкциях  педагогических </a:t>
            </a:r>
            <a:r>
              <a:rPr sz="1700" spc="-10" dirty="0">
                <a:latin typeface="Arial"/>
                <a:cs typeface="Arial"/>
              </a:rPr>
              <a:t>работников) </a:t>
            </a:r>
            <a:r>
              <a:rPr sz="1700" b="1" spc="-20" dirty="0">
                <a:latin typeface="Arial"/>
                <a:cs typeface="Arial"/>
              </a:rPr>
              <a:t>за </a:t>
            </a:r>
            <a:r>
              <a:rPr sz="1700" b="1" spc="-15" dirty="0">
                <a:latin typeface="Arial"/>
                <a:cs typeface="Arial"/>
              </a:rPr>
              <a:t>последние </a:t>
            </a:r>
            <a:r>
              <a:rPr sz="1700" b="1" spc="-5" dirty="0">
                <a:latin typeface="Arial"/>
                <a:cs typeface="Arial"/>
              </a:rPr>
              <a:t>3 </a:t>
            </a:r>
            <a:r>
              <a:rPr sz="1700" b="1" spc="-15" dirty="0">
                <a:latin typeface="Arial"/>
                <a:cs typeface="Arial"/>
              </a:rPr>
              <a:t>года</a:t>
            </a:r>
            <a:r>
              <a:rPr sz="1700" spc="-15" dirty="0">
                <a:latin typeface="Arial"/>
                <a:cs typeface="Arial"/>
              </a:rPr>
              <a:t>, участвующих </a:t>
            </a:r>
            <a:r>
              <a:rPr sz="1700" spc="-5" dirty="0">
                <a:latin typeface="Arial"/>
                <a:cs typeface="Arial"/>
              </a:rPr>
              <a:t>в </a:t>
            </a:r>
            <a:r>
              <a:rPr sz="1700" spc="-10" dirty="0">
                <a:latin typeface="Arial"/>
                <a:cs typeface="Arial"/>
              </a:rPr>
              <a:t>реализации  </a:t>
            </a:r>
            <a:r>
              <a:rPr sz="1700" spc="-20" dirty="0">
                <a:latin typeface="Arial"/>
                <a:cs typeface="Arial"/>
              </a:rPr>
              <a:t>учебного </a:t>
            </a:r>
            <a:r>
              <a:rPr sz="1700" spc="-10" dirty="0">
                <a:latin typeface="Arial"/>
                <a:cs typeface="Arial"/>
              </a:rPr>
              <a:t>плана основной </a:t>
            </a:r>
            <a:r>
              <a:rPr sz="1700" spc="-20" dirty="0">
                <a:latin typeface="Arial"/>
                <a:cs typeface="Arial"/>
              </a:rPr>
              <a:t>образовательной</a:t>
            </a:r>
            <a:r>
              <a:rPr sz="1700" spc="190" dirty="0">
                <a:latin typeface="Arial"/>
                <a:cs typeface="Arial"/>
              </a:rPr>
              <a:t> </a:t>
            </a:r>
            <a:r>
              <a:rPr sz="1700" spc="-15" dirty="0">
                <a:latin typeface="Arial"/>
                <a:cs typeface="Arial"/>
              </a:rPr>
              <a:t>программы.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715645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МЕТОДИКА </a:t>
            </a:r>
            <a:r>
              <a:rPr spc="-70" dirty="0"/>
              <a:t>РАСЧЕТА </a:t>
            </a:r>
            <a:r>
              <a:rPr dirty="0"/>
              <a:t>ПОКАЗАТЕЛЯ </a:t>
            </a:r>
            <a:r>
              <a:rPr spc="5" dirty="0"/>
              <a:t>АП4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3940" y="3657099"/>
            <a:ext cx="8957310" cy="668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8135">
              <a:lnSpc>
                <a:spcPct val="108200"/>
              </a:lnSpc>
              <a:spcBef>
                <a:spcPts val="95"/>
              </a:spcBef>
              <a:tabLst>
                <a:tab pos="634365" algn="l"/>
                <a:tab pos="938530" algn="l"/>
                <a:tab pos="2419350" algn="l"/>
                <a:tab pos="4373245" algn="l"/>
                <a:tab pos="5944870" algn="l"/>
                <a:tab pos="7473950" algn="l"/>
              </a:tabLst>
            </a:pPr>
            <a:r>
              <a:rPr sz="1950" b="1" spc="15" dirty="0">
                <a:latin typeface="Arial"/>
                <a:cs typeface="Arial"/>
              </a:rPr>
              <a:t>a	</a:t>
            </a:r>
            <a:r>
              <a:rPr sz="1950" spc="15" dirty="0">
                <a:latin typeface="Arial"/>
                <a:cs typeface="Arial"/>
              </a:rPr>
              <a:t>–	</a:t>
            </a:r>
            <a:r>
              <a:rPr sz="1950" spc="10" dirty="0">
                <a:latin typeface="Arial"/>
                <a:cs typeface="Arial"/>
              </a:rPr>
              <a:t>к</a:t>
            </a:r>
            <a:r>
              <a:rPr sz="1950" spc="-20" dirty="0">
                <a:latin typeface="Arial"/>
                <a:cs typeface="Arial"/>
              </a:rPr>
              <a:t>о</a:t>
            </a:r>
            <a:r>
              <a:rPr sz="1950" spc="5" dirty="0">
                <a:latin typeface="Arial"/>
                <a:cs typeface="Arial"/>
              </a:rPr>
              <a:t>л</a:t>
            </a:r>
            <a:r>
              <a:rPr sz="1950" spc="15" dirty="0">
                <a:latin typeface="Arial"/>
                <a:cs typeface="Arial"/>
              </a:rPr>
              <a:t>и</a:t>
            </a:r>
            <a:r>
              <a:rPr sz="1950" spc="10" dirty="0">
                <a:latin typeface="Arial"/>
                <a:cs typeface="Arial"/>
              </a:rPr>
              <a:t>ч</a:t>
            </a:r>
            <a:r>
              <a:rPr sz="1950" spc="20" dirty="0">
                <a:latin typeface="Arial"/>
                <a:cs typeface="Arial"/>
              </a:rPr>
              <a:t>е</a:t>
            </a:r>
            <a:r>
              <a:rPr sz="1950" spc="10" dirty="0">
                <a:latin typeface="Arial"/>
                <a:cs typeface="Arial"/>
              </a:rPr>
              <a:t>ст</a:t>
            </a:r>
            <a:r>
              <a:rPr sz="1950" spc="-10" dirty="0">
                <a:latin typeface="Arial"/>
                <a:cs typeface="Arial"/>
              </a:rPr>
              <a:t>в</a:t>
            </a:r>
            <a:r>
              <a:rPr sz="1950" spc="15" dirty="0">
                <a:latin typeface="Arial"/>
                <a:cs typeface="Arial"/>
              </a:rPr>
              <a:t>о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10" dirty="0">
                <a:latin typeface="Arial"/>
                <a:cs typeface="Arial"/>
              </a:rPr>
              <a:t>п</a:t>
            </a:r>
            <a:r>
              <a:rPr sz="1950" spc="-40" dirty="0">
                <a:latin typeface="Arial"/>
                <a:cs typeface="Arial"/>
              </a:rPr>
              <a:t>е</a:t>
            </a:r>
            <a:r>
              <a:rPr sz="1950" spc="5" dirty="0">
                <a:latin typeface="Arial"/>
                <a:cs typeface="Arial"/>
              </a:rPr>
              <a:t>д</a:t>
            </a:r>
            <a:r>
              <a:rPr sz="1950" spc="20" dirty="0">
                <a:latin typeface="Arial"/>
                <a:cs typeface="Arial"/>
              </a:rPr>
              <a:t>а</a:t>
            </a:r>
            <a:r>
              <a:rPr sz="1950" spc="-40" dirty="0">
                <a:latin typeface="Arial"/>
                <a:cs typeface="Arial"/>
              </a:rPr>
              <a:t>г</a:t>
            </a:r>
            <a:r>
              <a:rPr sz="1950" spc="20" dirty="0">
                <a:latin typeface="Arial"/>
                <a:cs typeface="Arial"/>
              </a:rPr>
              <a:t>ог</a:t>
            </a:r>
            <a:r>
              <a:rPr sz="1950" spc="15" dirty="0">
                <a:latin typeface="Arial"/>
                <a:cs typeface="Arial"/>
              </a:rPr>
              <a:t>и</a:t>
            </a:r>
            <a:r>
              <a:rPr sz="1950" spc="10" dirty="0">
                <a:latin typeface="Arial"/>
                <a:cs typeface="Arial"/>
              </a:rPr>
              <a:t>ч</a:t>
            </a:r>
            <a:r>
              <a:rPr sz="1950" spc="20" dirty="0">
                <a:latin typeface="Arial"/>
                <a:cs typeface="Arial"/>
              </a:rPr>
              <a:t>е</a:t>
            </a:r>
            <a:r>
              <a:rPr sz="1950" spc="10" dirty="0">
                <a:latin typeface="Arial"/>
                <a:cs typeface="Arial"/>
              </a:rPr>
              <a:t>ск</a:t>
            </a:r>
            <a:r>
              <a:rPr sz="1950" spc="-5" dirty="0">
                <a:latin typeface="Arial"/>
                <a:cs typeface="Arial"/>
              </a:rPr>
              <a:t>и</a:t>
            </a:r>
            <a:r>
              <a:rPr sz="1950" spc="15" dirty="0">
                <a:latin typeface="Arial"/>
                <a:cs typeface="Arial"/>
              </a:rPr>
              <a:t>х</a:t>
            </a:r>
            <a:r>
              <a:rPr sz="1950" dirty="0">
                <a:latin typeface="Arial"/>
                <a:cs typeface="Arial"/>
              </a:rPr>
              <a:t>	р</a:t>
            </a:r>
            <a:r>
              <a:rPr sz="1950" spc="20" dirty="0">
                <a:latin typeface="Arial"/>
                <a:cs typeface="Arial"/>
              </a:rPr>
              <a:t>а</a:t>
            </a:r>
            <a:r>
              <a:rPr sz="1950" spc="5" dirty="0">
                <a:latin typeface="Arial"/>
                <a:cs typeface="Arial"/>
              </a:rPr>
              <a:t>б</a:t>
            </a:r>
            <a:r>
              <a:rPr sz="1950" spc="-40" dirty="0">
                <a:latin typeface="Arial"/>
                <a:cs typeface="Arial"/>
              </a:rPr>
              <a:t>о</a:t>
            </a:r>
            <a:r>
              <a:rPr sz="1950" spc="10" dirty="0">
                <a:latin typeface="Arial"/>
                <a:cs typeface="Arial"/>
              </a:rPr>
              <a:t>тн</a:t>
            </a:r>
            <a:r>
              <a:rPr sz="1950" spc="15" dirty="0">
                <a:latin typeface="Arial"/>
                <a:cs typeface="Arial"/>
              </a:rPr>
              <a:t>и</a:t>
            </a:r>
            <a:r>
              <a:rPr sz="1950" spc="30" dirty="0">
                <a:latin typeface="Arial"/>
                <a:cs typeface="Arial"/>
              </a:rPr>
              <a:t>к</a:t>
            </a:r>
            <a:r>
              <a:rPr sz="1950" dirty="0">
                <a:latin typeface="Arial"/>
                <a:cs typeface="Arial"/>
              </a:rPr>
              <a:t>о</a:t>
            </a:r>
            <a:r>
              <a:rPr sz="1950" spc="30" dirty="0">
                <a:latin typeface="Arial"/>
                <a:cs typeface="Arial"/>
              </a:rPr>
              <a:t>в</a:t>
            </a:r>
            <a:r>
              <a:rPr sz="1950" spc="5" dirty="0">
                <a:latin typeface="Arial"/>
                <a:cs typeface="Arial"/>
              </a:rPr>
              <a:t>,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-10" dirty="0">
                <a:latin typeface="Arial"/>
                <a:cs typeface="Arial"/>
              </a:rPr>
              <a:t>п</a:t>
            </a:r>
            <a:r>
              <a:rPr sz="1950" spc="20" dirty="0">
                <a:latin typeface="Arial"/>
                <a:cs typeface="Arial"/>
              </a:rPr>
              <a:t>ро</a:t>
            </a:r>
            <a:r>
              <a:rPr sz="1950" spc="15" dirty="0">
                <a:latin typeface="Arial"/>
                <a:cs typeface="Arial"/>
              </a:rPr>
              <a:t>ш</a:t>
            </a:r>
            <a:r>
              <a:rPr sz="1950" spc="-40" dirty="0">
                <a:latin typeface="Arial"/>
                <a:cs typeface="Arial"/>
              </a:rPr>
              <a:t>е</a:t>
            </a:r>
            <a:r>
              <a:rPr sz="1950" spc="25" dirty="0">
                <a:latin typeface="Arial"/>
                <a:cs typeface="Arial"/>
              </a:rPr>
              <a:t>д</a:t>
            </a:r>
            <a:r>
              <a:rPr sz="1950" spc="15" dirty="0">
                <a:latin typeface="Arial"/>
                <a:cs typeface="Arial"/>
              </a:rPr>
              <a:t>ших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b="1" spc="25" dirty="0">
                <a:latin typeface="Arial"/>
                <a:cs typeface="Arial"/>
              </a:rPr>
              <a:t>п</a:t>
            </a:r>
            <a:r>
              <a:rPr sz="1950" b="1" spc="-10" dirty="0">
                <a:latin typeface="Arial"/>
                <a:cs typeface="Arial"/>
              </a:rPr>
              <a:t>о</a:t>
            </a:r>
            <a:r>
              <a:rPr sz="1950" b="1" spc="5" dirty="0">
                <a:latin typeface="Arial"/>
                <a:cs typeface="Arial"/>
              </a:rPr>
              <a:t>в</a:t>
            </a:r>
            <a:r>
              <a:rPr sz="1950" b="1" spc="35" dirty="0">
                <a:latin typeface="Arial"/>
                <a:cs typeface="Arial"/>
              </a:rPr>
              <a:t>ыш</a:t>
            </a:r>
            <a:r>
              <a:rPr sz="1950" b="1" dirty="0">
                <a:latin typeface="Arial"/>
                <a:cs typeface="Arial"/>
              </a:rPr>
              <a:t>е</a:t>
            </a:r>
            <a:r>
              <a:rPr sz="1950" b="1" spc="25" dirty="0">
                <a:latin typeface="Arial"/>
                <a:cs typeface="Arial"/>
              </a:rPr>
              <a:t>н</a:t>
            </a:r>
            <a:r>
              <a:rPr sz="1950" b="1" spc="5" dirty="0">
                <a:latin typeface="Arial"/>
                <a:cs typeface="Arial"/>
              </a:rPr>
              <a:t>и</a:t>
            </a:r>
            <a:r>
              <a:rPr sz="1950" b="1" spc="10" dirty="0">
                <a:latin typeface="Arial"/>
                <a:cs typeface="Arial"/>
              </a:rPr>
              <a:t>е  квалификации</a:t>
            </a:r>
            <a:r>
              <a:rPr sz="1950" b="1" spc="204" dirty="0">
                <a:latin typeface="Arial"/>
                <a:cs typeface="Arial"/>
              </a:rPr>
              <a:t> </a:t>
            </a:r>
            <a:r>
              <a:rPr sz="1950" b="1" spc="20" dirty="0">
                <a:latin typeface="Arial"/>
                <a:cs typeface="Arial"/>
              </a:rPr>
              <a:t>по</a:t>
            </a:r>
            <a:r>
              <a:rPr sz="1950" b="1" spc="210" dirty="0">
                <a:latin typeface="Arial"/>
                <a:cs typeface="Arial"/>
              </a:rPr>
              <a:t> </a:t>
            </a:r>
            <a:r>
              <a:rPr sz="1950" b="1" spc="15" dirty="0">
                <a:latin typeface="Arial"/>
                <a:cs typeface="Arial"/>
              </a:rPr>
              <a:t>профилю</a:t>
            </a:r>
            <a:r>
              <a:rPr sz="1950" b="1" spc="210" dirty="0">
                <a:latin typeface="Arial"/>
                <a:cs typeface="Arial"/>
              </a:rPr>
              <a:t> </a:t>
            </a:r>
            <a:r>
              <a:rPr sz="1950" spc="5" dirty="0">
                <a:latin typeface="Arial"/>
                <a:cs typeface="Arial"/>
              </a:rPr>
              <a:t>педагогической</a:t>
            </a:r>
            <a:r>
              <a:rPr sz="1950" spc="215" dirty="0">
                <a:latin typeface="Arial"/>
                <a:cs typeface="Arial"/>
              </a:rPr>
              <a:t> </a:t>
            </a:r>
            <a:r>
              <a:rPr sz="1950" spc="5" dirty="0">
                <a:latin typeface="Arial"/>
                <a:cs typeface="Arial"/>
              </a:rPr>
              <a:t>деятельности</a:t>
            </a:r>
            <a:r>
              <a:rPr sz="1950" spc="200" dirty="0">
                <a:latin typeface="Arial"/>
                <a:cs typeface="Arial"/>
              </a:rPr>
              <a:t> </a:t>
            </a:r>
            <a:r>
              <a:rPr sz="1950" b="1" spc="-5" dirty="0">
                <a:latin typeface="Arial"/>
                <a:cs typeface="Arial"/>
              </a:rPr>
              <a:t>за</a:t>
            </a:r>
            <a:r>
              <a:rPr sz="1950" b="1" spc="204" dirty="0">
                <a:latin typeface="Arial"/>
                <a:cs typeface="Arial"/>
              </a:rPr>
              <a:t> </a:t>
            </a:r>
            <a:r>
              <a:rPr sz="1950" b="1" spc="10" dirty="0">
                <a:latin typeface="Arial"/>
                <a:cs typeface="Arial"/>
              </a:rPr>
              <a:t>последние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8171" y="4321525"/>
            <a:ext cx="522287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722120" algn="l"/>
                <a:tab pos="3085465" algn="l"/>
                <a:tab pos="4110990" algn="l"/>
              </a:tabLst>
            </a:pPr>
            <a:r>
              <a:rPr sz="1950" spc="20" dirty="0">
                <a:latin typeface="Arial"/>
                <a:cs typeface="Arial"/>
              </a:rPr>
              <a:t>реа</a:t>
            </a:r>
            <a:r>
              <a:rPr sz="1950" spc="5" dirty="0">
                <a:latin typeface="Arial"/>
                <a:cs typeface="Arial"/>
              </a:rPr>
              <a:t>л</a:t>
            </a:r>
            <a:r>
              <a:rPr sz="1950" spc="-5" dirty="0">
                <a:latin typeface="Arial"/>
                <a:cs typeface="Arial"/>
              </a:rPr>
              <a:t>и</a:t>
            </a:r>
            <a:r>
              <a:rPr sz="1950" spc="10" dirty="0">
                <a:latin typeface="Arial"/>
                <a:cs typeface="Arial"/>
              </a:rPr>
              <a:t>з</a:t>
            </a:r>
            <a:r>
              <a:rPr sz="1950" spc="20" dirty="0">
                <a:latin typeface="Arial"/>
                <a:cs typeface="Arial"/>
              </a:rPr>
              <a:t>а</a:t>
            </a:r>
            <a:r>
              <a:rPr sz="1950" spc="5" dirty="0">
                <a:latin typeface="Arial"/>
                <a:cs typeface="Arial"/>
              </a:rPr>
              <a:t>ц</a:t>
            </a:r>
            <a:r>
              <a:rPr sz="1950" spc="15" dirty="0">
                <a:latin typeface="Arial"/>
                <a:cs typeface="Arial"/>
              </a:rPr>
              <a:t>ии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-5" dirty="0">
                <a:latin typeface="Arial"/>
                <a:cs typeface="Arial"/>
              </a:rPr>
              <a:t>у</a:t>
            </a:r>
            <a:r>
              <a:rPr sz="1950" spc="30" dirty="0">
                <a:latin typeface="Arial"/>
                <a:cs typeface="Arial"/>
              </a:rPr>
              <a:t>ч</a:t>
            </a:r>
            <a:r>
              <a:rPr sz="1950" spc="-20" dirty="0">
                <a:latin typeface="Arial"/>
                <a:cs typeface="Arial"/>
              </a:rPr>
              <a:t>е</a:t>
            </a:r>
            <a:r>
              <a:rPr sz="1950" spc="5" dirty="0">
                <a:latin typeface="Arial"/>
                <a:cs typeface="Arial"/>
              </a:rPr>
              <a:t>б</a:t>
            </a:r>
            <a:r>
              <a:rPr sz="1950" spc="10" dirty="0">
                <a:latin typeface="Arial"/>
                <a:cs typeface="Arial"/>
              </a:rPr>
              <a:t>н</a:t>
            </a:r>
            <a:r>
              <a:rPr sz="1950" spc="20" dirty="0">
                <a:latin typeface="Arial"/>
                <a:cs typeface="Arial"/>
              </a:rPr>
              <a:t>о</a:t>
            </a:r>
            <a:r>
              <a:rPr sz="1950" spc="-40" dirty="0">
                <a:latin typeface="Arial"/>
                <a:cs typeface="Arial"/>
              </a:rPr>
              <a:t>г</a:t>
            </a:r>
            <a:r>
              <a:rPr sz="1950" spc="15" dirty="0">
                <a:latin typeface="Arial"/>
                <a:cs typeface="Arial"/>
              </a:rPr>
              <a:t>о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10" dirty="0">
                <a:latin typeface="Arial"/>
                <a:cs typeface="Arial"/>
              </a:rPr>
              <a:t>п</a:t>
            </a:r>
            <a:r>
              <a:rPr sz="1950" spc="5" dirty="0">
                <a:latin typeface="Arial"/>
                <a:cs typeface="Arial"/>
              </a:rPr>
              <a:t>л</a:t>
            </a:r>
            <a:r>
              <a:rPr sz="1950" spc="20" dirty="0">
                <a:latin typeface="Arial"/>
                <a:cs typeface="Arial"/>
              </a:rPr>
              <a:t>а</a:t>
            </a:r>
            <a:r>
              <a:rPr sz="1950" spc="10" dirty="0">
                <a:latin typeface="Arial"/>
                <a:cs typeface="Arial"/>
              </a:rPr>
              <a:t>н</a:t>
            </a:r>
            <a:r>
              <a:rPr sz="1950" spc="15" dirty="0">
                <a:latin typeface="Arial"/>
                <a:cs typeface="Arial"/>
              </a:rPr>
              <a:t>а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20" dirty="0">
                <a:latin typeface="Arial"/>
                <a:cs typeface="Arial"/>
              </a:rPr>
              <a:t>о</a:t>
            </a:r>
            <a:r>
              <a:rPr sz="1950" spc="15" dirty="0">
                <a:latin typeface="Arial"/>
                <a:cs typeface="Arial"/>
              </a:rPr>
              <a:t>с</a:t>
            </a:r>
            <a:r>
              <a:rPr sz="1950" spc="10" dirty="0">
                <a:latin typeface="Arial"/>
                <a:cs typeface="Arial"/>
              </a:rPr>
              <a:t>н</a:t>
            </a:r>
            <a:r>
              <a:rPr sz="1950" spc="20" dirty="0">
                <a:latin typeface="Arial"/>
                <a:cs typeface="Arial"/>
              </a:rPr>
              <a:t>о</a:t>
            </a:r>
            <a:r>
              <a:rPr sz="1950" spc="10" dirty="0">
                <a:latin typeface="Arial"/>
                <a:cs typeface="Arial"/>
              </a:rPr>
              <a:t>в</a:t>
            </a:r>
            <a:r>
              <a:rPr sz="1950" spc="30" dirty="0">
                <a:latin typeface="Arial"/>
                <a:cs typeface="Arial"/>
              </a:rPr>
              <a:t>н</a:t>
            </a:r>
            <a:r>
              <a:rPr sz="1950" dirty="0">
                <a:latin typeface="Arial"/>
                <a:cs typeface="Arial"/>
              </a:rPr>
              <a:t>о</a:t>
            </a:r>
            <a:r>
              <a:rPr sz="1950" spc="15" dirty="0">
                <a:latin typeface="Arial"/>
                <a:cs typeface="Arial"/>
              </a:rPr>
              <a:t>й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940" y="4300234"/>
            <a:ext cx="3502660" cy="671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700"/>
              </a:lnSpc>
              <a:spcBef>
                <a:spcPts val="95"/>
              </a:spcBef>
              <a:tabLst>
                <a:tab pos="474980" algn="l"/>
                <a:tab pos="1417955" algn="l"/>
                <a:tab pos="3291204" algn="l"/>
              </a:tabLst>
            </a:pPr>
            <a:r>
              <a:rPr sz="1950" b="1" spc="15" dirty="0">
                <a:latin typeface="Arial"/>
                <a:cs typeface="Arial"/>
              </a:rPr>
              <a:t>3	</a:t>
            </a:r>
            <a:r>
              <a:rPr sz="1950" b="1" dirty="0">
                <a:latin typeface="Arial"/>
                <a:cs typeface="Arial"/>
              </a:rPr>
              <a:t>года</a:t>
            </a:r>
            <a:r>
              <a:rPr sz="1950" dirty="0">
                <a:latin typeface="Arial"/>
                <a:cs typeface="Arial"/>
              </a:rPr>
              <a:t>,	</a:t>
            </a:r>
            <a:r>
              <a:rPr sz="1950" spc="5" dirty="0">
                <a:latin typeface="Arial"/>
                <a:cs typeface="Arial"/>
              </a:rPr>
              <a:t>участвующих	</a:t>
            </a:r>
            <a:r>
              <a:rPr sz="1950" spc="15" dirty="0">
                <a:latin typeface="Arial"/>
                <a:cs typeface="Arial"/>
              </a:rPr>
              <a:t>в  </a:t>
            </a:r>
            <a:r>
              <a:rPr sz="1950" dirty="0">
                <a:latin typeface="Arial"/>
                <a:cs typeface="Arial"/>
              </a:rPr>
              <a:t>образовательной</a:t>
            </a:r>
            <a:r>
              <a:rPr sz="1950" spc="-50" dirty="0">
                <a:latin typeface="Arial"/>
                <a:cs typeface="Arial"/>
              </a:rPr>
              <a:t> </a:t>
            </a:r>
            <a:r>
              <a:rPr sz="1950" spc="15" dirty="0">
                <a:latin typeface="Arial"/>
                <a:cs typeface="Arial"/>
              </a:rPr>
              <a:t>программы;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940" y="5292367"/>
            <a:ext cx="8959215" cy="1231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8135">
              <a:lnSpc>
                <a:spcPct val="101499"/>
              </a:lnSpc>
              <a:spcBef>
                <a:spcPts val="95"/>
              </a:spcBef>
              <a:tabLst>
                <a:tab pos="617220" algn="l"/>
                <a:tab pos="890269" algn="l"/>
                <a:tab pos="1820545" algn="l"/>
                <a:tab pos="3389629" algn="l"/>
                <a:tab pos="5469255" algn="l"/>
                <a:tab pos="7130415" algn="l"/>
                <a:tab pos="8812530" algn="l"/>
              </a:tabLst>
            </a:pPr>
            <a:r>
              <a:rPr sz="1950" b="1" spc="15" dirty="0">
                <a:latin typeface="Arial"/>
                <a:cs typeface="Arial"/>
              </a:rPr>
              <a:t>b	</a:t>
            </a:r>
            <a:r>
              <a:rPr sz="1950" spc="15" dirty="0">
                <a:latin typeface="Arial"/>
                <a:cs typeface="Arial"/>
              </a:rPr>
              <a:t>–	</a:t>
            </a:r>
            <a:r>
              <a:rPr sz="1950" b="1" spc="10" dirty="0">
                <a:latin typeface="Arial"/>
                <a:cs typeface="Arial"/>
              </a:rPr>
              <a:t>о</a:t>
            </a:r>
            <a:r>
              <a:rPr sz="1950" b="1" spc="-5" dirty="0">
                <a:latin typeface="Arial"/>
                <a:cs typeface="Arial"/>
              </a:rPr>
              <a:t>б</a:t>
            </a:r>
            <a:r>
              <a:rPr sz="1950" b="1" spc="35" dirty="0">
                <a:latin typeface="Arial"/>
                <a:cs typeface="Arial"/>
              </a:rPr>
              <a:t>щ</a:t>
            </a:r>
            <a:r>
              <a:rPr sz="1950" b="1" dirty="0">
                <a:latin typeface="Arial"/>
                <a:cs typeface="Arial"/>
              </a:rPr>
              <a:t>е</a:t>
            </a:r>
            <a:r>
              <a:rPr sz="1950" b="1" spc="15" dirty="0">
                <a:latin typeface="Arial"/>
                <a:cs typeface="Arial"/>
              </a:rPr>
              <a:t>е</a:t>
            </a:r>
            <a:r>
              <a:rPr sz="1950" b="1" dirty="0">
                <a:latin typeface="Arial"/>
                <a:cs typeface="Arial"/>
              </a:rPr>
              <a:t>	</a:t>
            </a:r>
            <a:r>
              <a:rPr sz="1950" b="1" spc="-10" dirty="0">
                <a:latin typeface="Arial"/>
                <a:cs typeface="Arial"/>
              </a:rPr>
              <a:t>к</a:t>
            </a:r>
            <a:r>
              <a:rPr sz="1950" b="1" spc="-30" dirty="0">
                <a:latin typeface="Arial"/>
                <a:cs typeface="Arial"/>
              </a:rPr>
              <a:t>о</a:t>
            </a:r>
            <a:r>
              <a:rPr sz="1950" b="1" spc="20" dirty="0">
                <a:latin typeface="Arial"/>
                <a:cs typeface="Arial"/>
              </a:rPr>
              <a:t>л</a:t>
            </a:r>
            <a:r>
              <a:rPr sz="1950" b="1" spc="5" dirty="0">
                <a:latin typeface="Arial"/>
                <a:cs typeface="Arial"/>
              </a:rPr>
              <a:t>и</a:t>
            </a:r>
            <a:r>
              <a:rPr sz="1950" b="1" spc="10" dirty="0">
                <a:latin typeface="Arial"/>
                <a:cs typeface="Arial"/>
              </a:rPr>
              <a:t>ч</a:t>
            </a:r>
            <a:r>
              <a:rPr sz="1950" b="1" dirty="0">
                <a:latin typeface="Arial"/>
                <a:cs typeface="Arial"/>
              </a:rPr>
              <a:t>е</a:t>
            </a:r>
            <a:r>
              <a:rPr sz="1950" b="1" spc="20" dirty="0">
                <a:latin typeface="Arial"/>
                <a:cs typeface="Arial"/>
              </a:rPr>
              <a:t>с</a:t>
            </a:r>
            <a:r>
              <a:rPr sz="1950" b="1" spc="-30" dirty="0">
                <a:latin typeface="Arial"/>
                <a:cs typeface="Arial"/>
              </a:rPr>
              <a:t>т</a:t>
            </a:r>
            <a:r>
              <a:rPr sz="1950" b="1" spc="-15" dirty="0">
                <a:latin typeface="Arial"/>
                <a:cs typeface="Arial"/>
              </a:rPr>
              <a:t>в</a:t>
            </a:r>
            <a:r>
              <a:rPr sz="1950" b="1" spc="15" dirty="0">
                <a:latin typeface="Arial"/>
                <a:cs typeface="Arial"/>
              </a:rPr>
              <a:t>о</a:t>
            </a:r>
            <a:r>
              <a:rPr sz="1950" b="1" dirty="0">
                <a:latin typeface="Arial"/>
                <a:cs typeface="Arial"/>
              </a:rPr>
              <a:t>	</a:t>
            </a:r>
            <a:r>
              <a:rPr sz="1950" b="1" spc="25" dirty="0">
                <a:latin typeface="Arial"/>
                <a:cs typeface="Arial"/>
              </a:rPr>
              <a:t>п</a:t>
            </a:r>
            <a:r>
              <a:rPr sz="1950" b="1" dirty="0">
                <a:latin typeface="Arial"/>
                <a:cs typeface="Arial"/>
              </a:rPr>
              <a:t>е</a:t>
            </a:r>
            <a:r>
              <a:rPr sz="1950" b="1" spc="5" dirty="0">
                <a:latin typeface="Arial"/>
                <a:cs typeface="Arial"/>
              </a:rPr>
              <a:t>д</a:t>
            </a:r>
            <a:r>
              <a:rPr sz="1950" b="1" spc="20" dirty="0">
                <a:latin typeface="Arial"/>
                <a:cs typeface="Arial"/>
              </a:rPr>
              <a:t>а</a:t>
            </a:r>
            <a:r>
              <a:rPr sz="1950" b="1" spc="-5" dirty="0">
                <a:latin typeface="Arial"/>
                <a:cs typeface="Arial"/>
              </a:rPr>
              <a:t>г</a:t>
            </a:r>
            <a:r>
              <a:rPr sz="1950" b="1" spc="-10" dirty="0">
                <a:latin typeface="Arial"/>
                <a:cs typeface="Arial"/>
              </a:rPr>
              <a:t>о</a:t>
            </a:r>
            <a:r>
              <a:rPr sz="1950" b="1" spc="15" dirty="0">
                <a:latin typeface="Arial"/>
                <a:cs typeface="Arial"/>
              </a:rPr>
              <a:t>г</a:t>
            </a:r>
            <a:r>
              <a:rPr sz="1950" b="1" spc="5" dirty="0">
                <a:latin typeface="Arial"/>
                <a:cs typeface="Arial"/>
              </a:rPr>
              <a:t>и</a:t>
            </a:r>
            <a:r>
              <a:rPr sz="1950" b="1" spc="30" dirty="0">
                <a:latin typeface="Arial"/>
                <a:cs typeface="Arial"/>
              </a:rPr>
              <a:t>ч</a:t>
            </a:r>
            <a:r>
              <a:rPr sz="1950" b="1" spc="-40" dirty="0">
                <a:latin typeface="Arial"/>
                <a:cs typeface="Arial"/>
              </a:rPr>
              <a:t>е</a:t>
            </a:r>
            <a:r>
              <a:rPr sz="1950" b="1" spc="20" dirty="0">
                <a:latin typeface="Arial"/>
                <a:cs typeface="Arial"/>
              </a:rPr>
              <a:t>с</a:t>
            </a:r>
            <a:r>
              <a:rPr sz="1950" b="1" spc="30" dirty="0">
                <a:latin typeface="Arial"/>
                <a:cs typeface="Arial"/>
              </a:rPr>
              <a:t>к</a:t>
            </a:r>
            <a:r>
              <a:rPr sz="1950" b="1" spc="5" dirty="0">
                <a:latin typeface="Arial"/>
                <a:cs typeface="Arial"/>
              </a:rPr>
              <a:t>и</a:t>
            </a:r>
            <a:r>
              <a:rPr sz="1950" b="1" spc="15" dirty="0">
                <a:latin typeface="Arial"/>
                <a:cs typeface="Arial"/>
              </a:rPr>
              <a:t>х</a:t>
            </a:r>
            <a:r>
              <a:rPr sz="1950" b="1" dirty="0">
                <a:latin typeface="Arial"/>
                <a:cs typeface="Arial"/>
              </a:rPr>
              <a:t>	</a:t>
            </a:r>
            <a:r>
              <a:rPr sz="1950" b="1" spc="10" dirty="0">
                <a:latin typeface="Arial"/>
                <a:cs typeface="Arial"/>
              </a:rPr>
              <a:t>р</a:t>
            </a:r>
            <a:r>
              <a:rPr sz="1950" b="1" spc="20" dirty="0">
                <a:latin typeface="Arial"/>
                <a:cs typeface="Arial"/>
              </a:rPr>
              <a:t>а</a:t>
            </a:r>
            <a:r>
              <a:rPr sz="1950" b="1" spc="15" dirty="0">
                <a:latin typeface="Arial"/>
                <a:cs typeface="Arial"/>
              </a:rPr>
              <a:t>б</a:t>
            </a:r>
            <a:r>
              <a:rPr sz="1950" b="1" spc="-30" dirty="0">
                <a:latin typeface="Arial"/>
                <a:cs typeface="Arial"/>
              </a:rPr>
              <a:t>о</a:t>
            </a:r>
            <a:r>
              <a:rPr sz="1950" b="1" spc="-10" dirty="0">
                <a:latin typeface="Arial"/>
                <a:cs typeface="Arial"/>
              </a:rPr>
              <a:t>т</a:t>
            </a:r>
            <a:r>
              <a:rPr sz="1950" b="1" spc="25" dirty="0">
                <a:latin typeface="Arial"/>
                <a:cs typeface="Arial"/>
              </a:rPr>
              <a:t>н</a:t>
            </a:r>
            <a:r>
              <a:rPr sz="1950" b="1" spc="5" dirty="0">
                <a:latin typeface="Arial"/>
                <a:cs typeface="Arial"/>
              </a:rPr>
              <a:t>и</a:t>
            </a:r>
            <a:r>
              <a:rPr sz="1950" b="1" spc="-10" dirty="0">
                <a:latin typeface="Arial"/>
                <a:cs typeface="Arial"/>
              </a:rPr>
              <a:t>к</a:t>
            </a:r>
            <a:r>
              <a:rPr sz="1950" b="1" spc="10" dirty="0">
                <a:latin typeface="Arial"/>
                <a:cs typeface="Arial"/>
              </a:rPr>
              <a:t>о</a:t>
            </a:r>
            <a:r>
              <a:rPr sz="1950" b="1" spc="15" dirty="0">
                <a:latin typeface="Arial"/>
                <a:cs typeface="Arial"/>
              </a:rPr>
              <a:t>в</a:t>
            </a:r>
            <a:r>
              <a:rPr sz="1950" spc="5" dirty="0">
                <a:latin typeface="Arial"/>
                <a:cs typeface="Arial"/>
              </a:rPr>
              <a:t>,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-5" dirty="0">
                <a:latin typeface="Arial"/>
                <a:cs typeface="Arial"/>
              </a:rPr>
              <a:t>у</a:t>
            </a:r>
            <a:r>
              <a:rPr sz="1950" spc="10" dirty="0">
                <a:latin typeface="Arial"/>
                <a:cs typeface="Arial"/>
              </a:rPr>
              <a:t>ч</a:t>
            </a:r>
            <a:r>
              <a:rPr sz="1950" spc="20" dirty="0">
                <a:latin typeface="Arial"/>
                <a:cs typeface="Arial"/>
              </a:rPr>
              <a:t>а</a:t>
            </a:r>
            <a:r>
              <a:rPr sz="1950" spc="10" dirty="0">
                <a:latin typeface="Arial"/>
                <a:cs typeface="Arial"/>
              </a:rPr>
              <a:t>ст</a:t>
            </a:r>
            <a:r>
              <a:rPr sz="1950" spc="-30" dirty="0">
                <a:latin typeface="Arial"/>
                <a:cs typeface="Arial"/>
              </a:rPr>
              <a:t>в</a:t>
            </a:r>
            <a:r>
              <a:rPr sz="1950" spc="15" dirty="0">
                <a:latin typeface="Arial"/>
                <a:cs typeface="Arial"/>
              </a:rPr>
              <a:t>ую</a:t>
            </a:r>
            <a:r>
              <a:rPr sz="1950" spc="10" dirty="0">
                <a:latin typeface="Arial"/>
                <a:cs typeface="Arial"/>
              </a:rPr>
              <a:t>щ</a:t>
            </a:r>
            <a:r>
              <a:rPr sz="1950" spc="15" dirty="0">
                <a:latin typeface="Arial"/>
                <a:cs typeface="Arial"/>
              </a:rPr>
              <a:t>их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10" dirty="0">
                <a:latin typeface="Arial"/>
                <a:cs typeface="Arial"/>
              </a:rPr>
              <a:t>в  реализации </a:t>
            </a:r>
            <a:r>
              <a:rPr sz="1950" spc="5" dirty="0">
                <a:latin typeface="Arial"/>
                <a:cs typeface="Arial"/>
              </a:rPr>
              <a:t>учебного </a:t>
            </a:r>
            <a:r>
              <a:rPr sz="1950" spc="10" dirty="0">
                <a:latin typeface="Arial"/>
                <a:cs typeface="Arial"/>
              </a:rPr>
              <a:t>плана </a:t>
            </a:r>
            <a:r>
              <a:rPr sz="1950" spc="15" dirty="0">
                <a:latin typeface="Arial"/>
                <a:cs typeface="Arial"/>
              </a:rPr>
              <a:t>основной </a:t>
            </a:r>
            <a:r>
              <a:rPr sz="1950" dirty="0">
                <a:latin typeface="Arial"/>
                <a:cs typeface="Arial"/>
              </a:rPr>
              <a:t>образовательной</a:t>
            </a:r>
            <a:r>
              <a:rPr sz="1950" spc="5" dirty="0">
                <a:latin typeface="Arial"/>
                <a:cs typeface="Arial"/>
              </a:rPr>
              <a:t> </a:t>
            </a:r>
            <a:r>
              <a:rPr sz="1950" spc="15" dirty="0">
                <a:latin typeface="Arial"/>
                <a:cs typeface="Arial"/>
              </a:rPr>
              <a:t>программы.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330835">
              <a:lnSpc>
                <a:spcPct val="100000"/>
              </a:lnSpc>
            </a:pPr>
            <a:r>
              <a:rPr sz="1950" b="1" spc="20" dirty="0">
                <a:latin typeface="Arial"/>
                <a:cs typeface="Arial"/>
              </a:rPr>
              <a:t>Как </a:t>
            </a:r>
            <a:r>
              <a:rPr sz="1950" b="1" dirty="0">
                <a:latin typeface="Arial"/>
                <a:cs typeface="Arial"/>
              </a:rPr>
              <a:t>учитываются </a:t>
            </a:r>
            <a:r>
              <a:rPr sz="1950" b="1" spc="5" dirty="0">
                <a:latin typeface="Arial"/>
                <a:cs typeface="Arial"/>
              </a:rPr>
              <a:t>студенты </a:t>
            </a:r>
            <a:r>
              <a:rPr sz="1950" b="1" spc="15" dirty="0">
                <a:latin typeface="Arial"/>
                <a:cs typeface="Arial"/>
              </a:rPr>
              <a:t>и </a:t>
            </a:r>
            <a:r>
              <a:rPr sz="1950" b="1" dirty="0">
                <a:latin typeface="Arial"/>
                <a:cs typeface="Arial"/>
              </a:rPr>
              <a:t>молодые</a:t>
            </a:r>
            <a:r>
              <a:rPr sz="1950" b="1" spc="70" dirty="0">
                <a:latin typeface="Arial"/>
                <a:cs typeface="Arial"/>
              </a:rPr>
              <a:t> </a:t>
            </a:r>
            <a:r>
              <a:rPr sz="1950" b="1" spc="15" dirty="0">
                <a:latin typeface="Arial"/>
                <a:cs typeface="Arial"/>
              </a:rPr>
              <a:t>педагоги?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698373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ФОРМУЛА </a:t>
            </a:r>
            <a:r>
              <a:rPr spc="-65" dirty="0"/>
              <a:t>РАСЧЕТА </a:t>
            </a:r>
            <a:r>
              <a:rPr spc="5" dirty="0"/>
              <a:t>ПОКАЗАТЕЛЯ</a:t>
            </a:r>
            <a:r>
              <a:rPr spc="-70" dirty="0"/>
              <a:t> </a:t>
            </a:r>
            <a:r>
              <a:rPr spc="5" dirty="0"/>
              <a:t>АП4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599688" y="2157984"/>
            <a:ext cx="2415540" cy="794385"/>
            <a:chOff x="3599688" y="2157984"/>
            <a:chExt cx="2415540" cy="794385"/>
          </a:xfrm>
        </p:grpSpPr>
        <p:sp>
          <p:nvSpPr>
            <p:cNvPr id="9" name="object 9"/>
            <p:cNvSpPr/>
            <p:nvPr/>
          </p:nvSpPr>
          <p:spPr>
            <a:xfrm>
              <a:off x="3599688" y="2157984"/>
              <a:ext cx="2415540" cy="794385"/>
            </a:xfrm>
            <a:custGeom>
              <a:avLst/>
              <a:gdLst/>
              <a:ahLst/>
              <a:cxnLst/>
              <a:rect l="l" t="t" r="r" b="b"/>
              <a:pathLst>
                <a:path w="2415540" h="794385">
                  <a:moveTo>
                    <a:pt x="2415540" y="794004"/>
                  </a:moveTo>
                  <a:lnTo>
                    <a:pt x="0" y="794004"/>
                  </a:lnTo>
                  <a:lnTo>
                    <a:pt x="0" y="0"/>
                  </a:lnTo>
                  <a:lnTo>
                    <a:pt x="2415540" y="0"/>
                  </a:lnTo>
                  <a:lnTo>
                    <a:pt x="2415540" y="9144"/>
                  </a:lnTo>
                  <a:lnTo>
                    <a:pt x="19812" y="9144"/>
                  </a:lnTo>
                  <a:lnTo>
                    <a:pt x="9144" y="19812"/>
                  </a:lnTo>
                  <a:lnTo>
                    <a:pt x="19812" y="19812"/>
                  </a:lnTo>
                  <a:lnTo>
                    <a:pt x="19812" y="772668"/>
                  </a:lnTo>
                  <a:lnTo>
                    <a:pt x="9144" y="772668"/>
                  </a:lnTo>
                  <a:lnTo>
                    <a:pt x="19812" y="783336"/>
                  </a:lnTo>
                  <a:lnTo>
                    <a:pt x="2415540" y="783336"/>
                  </a:lnTo>
                  <a:lnTo>
                    <a:pt x="2415540" y="794004"/>
                  </a:lnTo>
                  <a:close/>
                </a:path>
                <a:path w="2415540" h="794385">
                  <a:moveTo>
                    <a:pt x="19812" y="19812"/>
                  </a:moveTo>
                  <a:lnTo>
                    <a:pt x="9144" y="19812"/>
                  </a:lnTo>
                  <a:lnTo>
                    <a:pt x="19812" y="9144"/>
                  </a:lnTo>
                  <a:lnTo>
                    <a:pt x="19812" y="19812"/>
                  </a:lnTo>
                  <a:close/>
                </a:path>
                <a:path w="2415540" h="794385">
                  <a:moveTo>
                    <a:pt x="2395728" y="19812"/>
                  </a:moveTo>
                  <a:lnTo>
                    <a:pt x="19812" y="19812"/>
                  </a:lnTo>
                  <a:lnTo>
                    <a:pt x="19812" y="9144"/>
                  </a:lnTo>
                  <a:lnTo>
                    <a:pt x="2395728" y="9144"/>
                  </a:lnTo>
                  <a:lnTo>
                    <a:pt x="2395728" y="19812"/>
                  </a:lnTo>
                  <a:close/>
                </a:path>
                <a:path w="2415540" h="794385">
                  <a:moveTo>
                    <a:pt x="2395728" y="783336"/>
                  </a:moveTo>
                  <a:lnTo>
                    <a:pt x="2395728" y="9144"/>
                  </a:lnTo>
                  <a:lnTo>
                    <a:pt x="2404872" y="19812"/>
                  </a:lnTo>
                  <a:lnTo>
                    <a:pt x="2415540" y="19812"/>
                  </a:lnTo>
                  <a:lnTo>
                    <a:pt x="2415540" y="772668"/>
                  </a:lnTo>
                  <a:lnTo>
                    <a:pt x="2404872" y="772668"/>
                  </a:lnTo>
                  <a:lnTo>
                    <a:pt x="2395728" y="783336"/>
                  </a:lnTo>
                  <a:close/>
                </a:path>
                <a:path w="2415540" h="794385">
                  <a:moveTo>
                    <a:pt x="2415540" y="19812"/>
                  </a:moveTo>
                  <a:lnTo>
                    <a:pt x="2404872" y="19812"/>
                  </a:lnTo>
                  <a:lnTo>
                    <a:pt x="2395728" y="9144"/>
                  </a:lnTo>
                  <a:lnTo>
                    <a:pt x="2415540" y="9144"/>
                  </a:lnTo>
                  <a:lnTo>
                    <a:pt x="2415540" y="19812"/>
                  </a:lnTo>
                  <a:close/>
                </a:path>
                <a:path w="2415540" h="794385">
                  <a:moveTo>
                    <a:pt x="19812" y="783336"/>
                  </a:moveTo>
                  <a:lnTo>
                    <a:pt x="9144" y="772668"/>
                  </a:lnTo>
                  <a:lnTo>
                    <a:pt x="19812" y="772668"/>
                  </a:lnTo>
                  <a:lnTo>
                    <a:pt x="19812" y="783336"/>
                  </a:lnTo>
                  <a:close/>
                </a:path>
                <a:path w="2415540" h="794385">
                  <a:moveTo>
                    <a:pt x="2395728" y="783336"/>
                  </a:moveTo>
                  <a:lnTo>
                    <a:pt x="19812" y="783336"/>
                  </a:lnTo>
                  <a:lnTo>
                    <a:pt x="19812" y="772668"/>
                  </a:lnTo>
                  <a:lnTo>
                    <a:pt x="2395728" y="772668"/>
                  </a:lnTo>
                  <a:lnTo>
                    <a:pt x="2395728" y="783336"/>
                  </a:lnTo>
                  <a:close/>
                </a:path>
                <a:path w="2415540" h="794385">
                  <a:moveTo>
                    <a:pt x="2415540" y="783336"/>
                  </a:moveTo>
                  <a:lnTo>
                    <a:pt x="2395728" y="783336"/>
                  </a:lnTo>
                  <a:lnTo>
                    <a:pt x="2404872" y="772668"/>
                  </a:lnTo>
                  <a:lnTo>
                    <a:pt x="2415540" y="772668"/>
                  </a:lnTo>
                  <a:lnTo>
                    <a:pt x="2415540" y="783336"/>
                  </a:lnTo>
                  <a:close/>
                </a:path>
              </a:pathLst>
            </a:custGeom>
            <a:solidFill>
              <a:srgbClr val="162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70020" y="2468880"/>
              <a:ext cx="311785" cy="169545"/>
            </a:xfrm>
            <a:custGeom>
              <a:avLst/>
              <a:gdLst/>
              <a:ahLst/>
              <a:cxnLst/>
              <a:rect l="l" t="t" r="r" b="b"/>
              <a:pathLst>
                <a:path w="311785" h="169544">
                  <a:moveTo>
                    <a:pt x="52387" y="169164"/>
                  </a:moveTo>
                  <a:lnTo>
                    <a:pt x="0" y="169164"/>
                  </a:lnTo>
                  <a:lnTo>
                    <a:pt x="0" y="163068"/>
                  </a:lnTo>
                  <a:lnTo>
                    <a:pt x="4572" y="162496"/>
                  </a:lnTo>
                  <a:lnTo>
                    <a:pt x="8572" y="159829"/>
                  </a:lnTo>
                  <a:lnTo>
                    <a:pt x="15430" y="150685"/>
                  </a:lnTo>
                  <a:lnTo>
                    <a:pt x="18669" y="144113"/>
                  </a:lnTo>
                  <a:lnTo>
                    <a:pt x="21812" y="135540"/>
                  </a:lnTo>
                  <a:lnTo>
                    <a:pt x="73247" y="0"/>
                  </a:lnTo>
                  <a:lnTo>
                    <a:pt x="92583" y="0"/>
                  </a:lnTo>
                  <a:lnTo>
                    <a:pt x="99979" y="24098"/>
                  </a:lnTo>
                  <a:lnTo>
                    <a:pt x="78009" y="24098"/>
                  </a:lnTo>
                  <a:lnTo>
                    <a:pt x="49625" y="103632"/>
                  </a:lnTo>
                  <a:lnTo>
                    <a:pt x="124390" y="103632"/>
                  </a:lnTo>
                  <a:lnTo>
                    <a:pt x="127664" y="114300"/>
                  </a:lnTo>
                  <a:lnTo>
                    <a:pt x="46386" y="114300"/>
                  </a:lnTo>
                  <a:lnTo>
                    <a:pt x="42291" y="125634"/>
                  </a:lnTo>
                  <a:lnTo>
                    <a:pt x="40195" y="131826"/>
                  </a:lnTo>
                  <a:lnTo>
                    <a:pt x="38862" y="136398"/>
                  </a:lnTo>
                  <a:lnTo>
                    <a:pt x="37528" y="142589"/>
                  </a:lnTo>
                  <a:lnTo>
                    <a:pt x="37147" y="145351"/>
                  </a:lnTo>
                  <a:lnTo>
                    <a:pt x="37147" y="152781"/>
                  </a:lnTo>
                  <a:lnTo>
                    <a:pt x="38481" y="156400"/>
                  </a:lnTo>
                  <a:lnTo>
                    <a:pt x="43434" y="160972"/>
                  </a:lnTo>
                  <a:lnTo>
                    <a:pt x="47244" y="162496"/>
                  </a:lnTo>
                  <a:lnTo>
                    <a:pt x="52387" y="163068"/>
                  </a:lnTo>
                  <a:lnTo>
                    <a:pt x="52387" y="169164"/>
                  </a:lnTo>
                  <a:close/>
                </a:path>
                <a:path w="311785" h="169544">
                  <a:moveTo>
                    <a:pt x="124390" y="103632"/>
                  </a:moveTo>
                  <a:lnTo>
                    <a:pt x="101536" y="103632"/>
                  </a:lnTo>
                  <a:lnTo>
                    <a:pt x="78009" y="24098"/>
                  </a:lnTo>
                  <a:lnTo>
                    <a:pt x="99979" y="24098"/>
                  </a:lnTo>
                  <a:lnTo>
                    <a:pt x="124390" y="103632"/>
                  </a:lnTo>
                  <a:close/>
                </a:path>
                <a:path w="311785" h="169544">
                  <a:moveTo>
                    <a:pt x="153924" y="169164"/>
                  </a:moveTo>
                  <a:lnTo>
                    <a:pt x="97250" y="169164"/>
                  </a:lnTo>
                  <a:lnTo>
                    <a:pt x="97250" y="163068"/>
                  </a:lnTo>
                  <a:lnTo>
                    <a:pt x="101441" y="162401"/>
                  </a:lnTo>
                  <a:lnTo>
                    <a:pt x="104489" y="161544"/>
                  </a:lnTo>
                  <a:lnTo>
                    <a:pt x="106489" y="160496"/>
                  </a:lnTo>
                  <a:lnTo>
                    <a:pt x="108489" y="159543"/>
                  </a:lnTo>
                  <a:lnTo>
                    <a:pt x="110013" y="158210"/>
                  </a:lnTo>
                  <a:lnTo>
                    <a:pt x="110966" y="156400"/>
                  </a:lnTo>
                  <a:lnTo>
                    <a:pt x="111918" y="154686"/>
                  </a:lnTo>
                  <a:lnTo>
                    <a:pt x="112299" y="152781"/>
                  </a:lnTo>
                  <a:lnTo>
                    <a:pt x="108489" y="129444"/>
                  </a:lnTo>
                  <a:lnTo>
                    <a:pt x="104203" y="114300"/>
                  </a:lnTo>
                  <a:lnTo>
                    <a:pt x="127664" y="114300"/>
                  </a:lnTo>
                  <a:lnTo>
                    <a:pt x="136493" y="143065"/>
                  </a:lnTo>
                  <a:lnTo>
                    <a:pt x="138207" y="147923"/>
                  </a:lnTo>
                  <a:lnTo>
                    <a:pt x="139731" y="151161"/>
                  </a:lnTo>
                  <a:lnTo>
                    <a:pt x="141255" y="154590"/>
                  </a:lnTo>
                  <a:lnTo>
                    <a:pt x="143160" y="157162"/>
                  </a:lnTo>
                  <a:lnTo>
                    <a:pt x="145256" y="158972"/>
                  </a:lnTo>
                  <a:lnTo>
                    <a:pt x="147351" y="160877"/>
                  </a:lnTo>
                  <a:lnTo>
                    <a:pt x="150304" y="162306"/>
                  </a:lnTo>
                  <a:lnTo>
                    <a:pt x="153924" y="163068"/>
                  </a:lnTo>
                  <a:lnTo>
                    <a:pt x="153924" y="169164"/>
                  </a:lnTo>
                  <a:close/>
                </a:path>
                <a:path w="311785" h="169544">
                  <a:moveTo>
                    <a:pt x="223170" y="169164"/>
                  </a:moveTo>
                  <a:lnTo>
                    <a:pt x="171545" y="169164"/>
                  </a:lnTo>
                  <a:lnTo>
                    <a:pt x="171545" y="163068"/>
                  </a:lnTo>
                  <a:lnTo>
                    <a:pt x="176688" y="161925"/>
                  </a:lnTo>
                  <a:lnTo>
                    <a:pt x="180022" y="160496"/>
                  </a:lnTo>
                  <a:lnTo>
                    <a:pt x="181737" y="158877"/>
                  </a:lnTo>
                  <a:lnTo>
                    <a:pt x="183451" y="157353"/>
                  </a:lnTo>
                  <a:lnTo>
                    <a:pt x="184594" y="155067"/>
                  </a:lnTo>
                  <a:lnTo>
                    <a:pt x="185242" y="151638"/>
                  </a:lnTo>
                  <a:lnTo>
                    <a:pt x="185737" y="149161"/>
                  </a:lnTo>
                  <a:lnTo>
                    <a:pt x="185785" y="148018"/>
                  </a:lnTo>
                  <a:lnTo>
                    <a:pt x="185879" y="25717"/>
                  </a:lnTo>
                  <a:lnTo>
                    <a:pt x="171545" y="7620"/>
                  </a:lnTo>
                  <a:lnTo>
                    <a:pt x="171545" y="1524"/>
                  </a:lnTo>
                  <a:lnTo>
                    <a:pt x="311372" y="1524"/>
                  </a:lnTo>
                  <a:lnTo>
                    <a:pt x="311372" y="7620"/>
                  </a:lnTo>
                  <a:lnTo>
                    <a:pt x="306800" y="8858"/>
                  </a:lnTo>
                  <a:lnTo>
                    <a:pt x="303657" y="10191"/>
                  </a:lnTo>
                  <a:lnTo>
                    <a:pt x="301847" y="11525"/>
                  </a:lnTo>
                  <a:lnTo>
                    <a:pt x="301055" y="12192"/>
                  </a:lnTo>
                  <a:lnTo>
                    <a:pt x="208788" y="12192"/>
                  </a:lnTo>
                  <a:lnTo>
                    <a:pt x="208850" y="145256"/>
                  </a:lnTo>
                  <a:lnTo>
                    <a:pt x="211169" y="156495"/>
                  </a:lnTo>
                  <a:lnTo>
                    <a:pt x="212026" y="158019"/>
                  </a:lnTo>
                  <a:lnTo>
                    <a:pt x="213264" y="159258"/>
                  </a:lnTo>
                  <a:lnTo>
                    <a:pt x="214979" y="160210"/>
                  </a:lnTo>
                  <a:lnTo>
                    <a:pt x="216693" y="161258"/>
                  </a:lnTo>
                  <a:lnTo>
                    <a:pt x="219360" y="162210"/>
                  </a:lnTo>
                  <a:lnTo>
                    <a:pt x="223170" y="163068"/>
                  </a:lnTo>
                  <a:lnTo>
                    <a:pt x="223170" y="169164"/>
                  </a:lnTo>
                  <a:close/>
                </a:path>
                <a:path w="311785" h="169544">
                  <a:moveTo>
                    <a:pt x="311372" y="169164"/>
                  </a:moveTo>
                  <a:lnTo>
                    <a:pt x="260032" y="169164"/>
                  </a:lnTo>
                  <a:lnTo>
                    <a:pt x="260032" y="163068"/>
                  </a:lnTo>
                  <a:lnTo>
                    <a:pt x="264604" y="162020"/>
                  </a:lnTo>
                  <a:lnTo>
                    <a:pt x="267747" y="160782"/>
                  </a:lnTo>
                  <a:lnTo>
                    <a:pt x="269557" y="159353"/>
                  </a:lnTo>
                  <a:lnTo>
                    <a:pt x="271367" y="158019"/>
                  </a:lnTo>
                  <a:lnTo>
                    <a:pt x="272605" y="155829"/>
                  </a:lnTo>
                  <a:lnTo>
                    <a:pt x="273272" y="152971"/>
                  </a:lnTo>
                  <a:lnTo>
                    <a:pt x="274034" y="150114"/>
                  </a:lnTo>
                  <a:lnTo>
                    <a:pt x="274224" y="146875"/>
                  </a:lnTo>
                  <a:lnTo>
                    <a:pt x="274320" y="12192"/>
                  </a:lnTo>
                  <a:lnTo>
                    <a:pt x="301055" y="12192"/>
                  </a:lnTo>
                  <a:lnTo>
                    <a:pt x="300037" y="13049"/>
                  </a:lnTo>
                  <a:lnTo>
                    <a:pt x="298799" y="15144"/>
                  </a:lnTo>
                  <a:lnTo>
                    <a:pt x="298132" y="18002"/>
                  </a:lnTo>
                  <a:lnTo>
                    <a:pt x="297561" y="20955"/>
                  </a:lnTo>
                  <a:lnTo>
                    <a:pt x="297180" y="25717"/>
                  </a:lnTo>
                  <a:lnTo>
                    <a:pt x="297285" y="145256"/>
                  </a:lnTo>
                  <a:lnTo>
                    <a:pt x="297370" y="146875"/>
                  </a:lnTo>
                  <a:lnTo>
                    <a:pt x="297751" y="151638"/>
                  </a:lnTo>
                  <a:lnTo>
                    <a:pt x="298132" y="153543"/>
                  </a:lnTo>
                  <a:lnTo>
                    <a:pt x="298775" y="155067"/>
                  </a:lnTo>
                  <a:lnTo>
                    <a:pt x="299275" y="156400"/>
                  </a:lnTo>
                  <a:lnTo>
                    <a:pt x="300037" y="157543"/>
                  </a:lnTo>
                  <a:lnTo>
                    <a:pt x="301656" y="159353"/>
                  </a:lnTo>
                  <a:lnTo>
                    <a:pt x="302799" y="160115"/>
                  </a:lnTo>
                  <a:lnTo>
                    <a:pt x="304323" y="160782"/>
                  </a:lnTo>
                  <a:lnTo>
                    <a:pt x="305847" y="161544"/>
                  </a:lnTo>
                  <a:lnTo>
                    <a:pt x="308229" y="162306"/>
                  </a:lnTo>
                  <a:lnTo>
                    <a:pt x="311372" y="163068"/>
                  </a:lnTo>
                  <a:lnTo>
                    <a:pt x="311372" y="1691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283480" y="2494320"/>
            <a:ext cx="13144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05" dirty="0">
                <a:latin typeface="Times New Roman"/>
                <a:cs typeface="Times New Roman"/>
              </a:rPr>
              <a:t>4</a:t>
            </a:r>
            <a:endParaRPr sz="14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00371" y="2328672"/>
            <a:ext cx="1125220" cy="478790"/>
            <a:chOff x="4500371" y="2328672"/>
            <a:chExt cx="1125220" cy="478790"/>
          </a:xfrm>
        </p:grpSpPr>
        <p:sp>
          <p:nvSpPr>
            <p:cNvPr id="13" name="object 13"/>
            <p:cNvSpPr/>
            <p:nvPr/>
          </p:nvSpPr>
          <p:spPr>
            <a:xfrm>
              <a:off x="4500372" y="2531363"/>
              <a:ext cx="151765" cy="70485"/>
            </a:xfrm>
            <a:custGeom>
              <a:avLst/>
              <a:gdLst/>
              <a:ahLst/>
              <a:cxnLst/>
              <a:rect l="l" t="t" r="r" b="b"/>
              <a:pathLst>
                <a:path w="151764" h="70485">
                  <a:moveTo>
                    <a:pt x="151257" y="53352"/>
                  </a:moveTo>
                  <a:lnTo>
                    <a:pt x="0" y="53352"/>
                  </a:lnTo>
                  <a:lnTo>
                    <a:pt x="0" y="70116"/>
                  </a:lnTo>
                  <a:lnTo>
                    <a:pt x="151257" y="70116"/>
                  </a:lnTo>
                  <a:lnTo>
                    <a:pt x="151257" y="53352"/>
                  </a:lnTo>
                  <a:close/>
                </a:path>
                <a:path w="151764" h="70485">
                  <a:moveTo>
                    <a:pt x="151257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151257" y="16764"/>
                  </a:lnTo>
                  <a:lnTo>
                    <a:pt x="1512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83835" y="2328672"/>
              <a:ext cx="107061" cy="1203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99933" y="2630424"/>
              <a:ext cx="118014" cy="1767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41163" y="2560320"/>
              <a:ext cx="193675" cy="17145"/>
            </a:xfrm>
            <a:custGeom>
              <a:avLst/>
              <a:gdLst/>
              <a:ahLst/>
              <a:cxnLst/>
              <a:rect l="l" t="t" r="r" b="b"/>
              <a:pathLst>
                <a:path w="193675" h="17144">
                  <a:moveTo>
                    <a:pt x="193548" y="16763"/>
                  </a:moveTo>
                  <a:lnTo>
                    <a:pt x="0" y="16763"/>
                  </a:lnTo>
                  <a:lnTo>
                    <a:pt x="0" y="0"/>
                  </a:lnTo>
                  <a:lnTo>
                    <a:pt x="193548" y="0"/>
                  </a:lnTo>
                  <a:lnTo>
                    <a:pt x="193548" y="167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10149" y="2499360"/>
              <a:ext cx="135350" cy="1356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45607" y="2468880"/>
              <a:ext cx="379730" cy="170815"/>
            </a:xfrm>
            <a:custGeom>
              <a:avLst/>
              <a:gdLst/>
              <a:ahLst/>
              <a:cxnLst/>
              <a:rect l="l" t="t" r="r" b="b"/>
              <a:pathLst>
                <a:path w="379729" h="170814">
                  <a:moveTo>
                    <a:pt x="5334" y="44196"/>
                  </a:moveTo>
                  <a:lnTo>
                    <a:pt x="0" y="34766"/>
                  </a:lnTo>
                  <a:lnTo>
                    <a:pt x="57816" y="0"/>
                  </a:lnTo>
                  <a:lnTo>
                    <a:pt x="64674" y="0"/>
                  </a:lnTo>
                  <a:lnTo>
                    <a:pt x="64409" y="6536"/>
                  </a:lnTo>
                  <a:lnTo>
                    <a:pt x="64198" y="14144"/>
                  </a:lnTo>
                  <a:lnTo>
                    <a:pt x="64058" y="22824"/>
                  </a:lnTo>
                  <a:lnTo>
                    <a:pt x="64027" y="28860"/>
                  </a:lnTo>
                  <a:lnTo>
                    <a:pt x="34385" y="28860"/>
                  </a:lnTo>
                  <a:lnTo>
                    <a:pt x="12477" y="39528"/>
                  </a:lnTo>
                  <a:lnTo>
                    <a:pt x="5334" y="44196"/>
                  </a:lnTo>
                  <a:close/>
                </a:path>
                <a:path w="379729" h="170814">
                  <a:moveTo>
                    <a:pt x="97536" y="169164"/>
                  </a:moveTo>
                  <a:lnTo>
                    <a:pt x="7620" y="169164"/>
                  </a:lnTo>
                  <a:lnTo>
                    <a:pt x="7620" y="160020"/>
                  </a:lnTo>
                  <a:lnTo>
                    <a:pt x="16573" y="159734"/>
                  </a:lnTo>
                  <a:lnTo>
                    <a:pt x="22860" y="159258"/>
                  </a:lnTo>
                  <a:lnTo>
                    <a:pt x="26670" y="158496"/>
                  </a:lnTo>
                  <a:lnTo>
                    <a:pt x="30480" y="157829"/>
                  </a:lnTo>
                  <a:lnTo>
                    <a:pt x="33432" y="156781"/>
                  </a:lnTo>
                  <a:lnTo>
                    <a:pt x="35433" y="155352"/>
                  </a:lnTo>
                  <a:lnTo>
                    <a:pt x="37433" y="154019"/>
                  </a:lnTo>
                  <a:lnTo>
                    <a:pt x="38862" y="152114"/>
                  </a:lnTo>
                  <a:lnTo>
                    <a:pt x="39814" y="149542"/>
                  </a:lnTo>
                  <a:lnTo>
                    <a:pt x="40767" y="147066"/>
                  </a:lnTo>
                  <a:lnTo>
                    <a:pt x="41148" y="142875"/>
                  </a:lnTo>
                  <a:lnTo>
                    <a:pt x="41079" y="34766"/>
                  </a:lnTo>
                  <a:lnTo>
                    <a:pt x="34385" y="28860"/>
                  </a:lnTo>
                  <a:lnTo>
                    <a:pt x="64027" y="28860"/>
                  </a:lnTo>
                  <a:lnTo>
                    <a:pt x="64090" y="142875"/>
                  </a:lnTo>
                  <a:lnTo>
                    <a:pt x="73247" y="157257"/>
                  </a:lnTo>
                  <a:lnTo>
                    <a:pt x="75723" y="158210"/>
                  </a:lnTo>
                  <a:lnTo>
                    <a:pt x="78867" y="158877"/>
                  </a:lnTo>
                  <a:lnTo>
                    <a:pt x="82581" y="159258"/>
                  </a:lnTo>
                  <a:lnTo>
                    <a:pt x="86391" y="159734"/>
                  </a:lnTo>
                  <a:lnTo>
                    <a:pt x="91344" y="160020"/>
                  </a:lnTo>
                  <a:lnTo>
                    <a:pt x="97536" y="160020"/>
                  </a:lnTo>
                  <a:lnTo>
                    <a:pt x="97536" y="169164"/>
                  </a:lnTo>
                  <a:close/>
                </a:path>
                <a:path w="379729" h="170814">
                  <a:moveTo>
                    <a:pt x="185261" y="170688"/>
                  </a:moveTo>
                  <a:lnTo>
                    <a:pt x="145637" y="150018"/>
                  </a:lnTo>
                  <a:lnTo>
                    <a:pt x="133408" y="106727"/>
                  </a:lnTo>
                  <a:lnTo>
                    <a:pt x="132654" y="88487"/>
                  </a:lnTo>
                  <a:lnTo>
                    <a:pt x="132674" y="83153"/>
                  </a:lnTo>
                  <a:lnTo>
                    <a:pt x="138800" y="40311"/>
                  </a:lnTo>
                  <a:lnTo>
                    <a:pt x="165163" y="5238"/>
                  </a:lnTo>
                  <a:lnTo>
                    <a:pt x="187261" y="0"/>
                  </a:lnTo>
                  <a:lnTo>
                    <a:pt x="199959" y="1355"/>
                  </a:lnTo>
                  <a:lnTo>
                    <a:pt x="210907" y="5274"/>
                  </a:lnTo>
                  <a:lnTo>
                    <a:pt x="218571" y="10668"/>
                  </a:lnTo>
                  <a:lnTo>
                    <a:pt x="186690" y="10668"/>
                  </a:lnTo>
                  <a:lnTo>
                    <a:pt x="181070" y="10763"/>
                  </a:lnTo>
                  <a:lnTo>
                    <a:pt x="159353" y="44005"/>
                  </a:lnTo>
                  <a:lnTo>
                    <a:pt x="157061" y="75033"/>
                  </a:lnTo>
                  <a:lnTo>
                    <a:pt x="157102" y="88487"/>
                  </a:lnTo>
                  <a:lnTo>
                    <a:pt x="161151" y="130986"/>
                  </a:lnTo>
                  <a:lnTo>
                    <a:pt x="187261" y="160020"/>
                  </a:lnTo>
                  <a:lnTo>
                    <a:pt x="216439" y="160020"/>
                  </a:lnTo>
                  <a:lnTo>
                    <a:pt x="209264" y="165211"/>
                  </a:lnTo>
                  <a:lnTo>
                    <a:pt x="198084" y="169324"/>
                  </a:lnTo>
                  <a:lnTo>
                    <a:pt x="185261" y="170688"/>
                  </a:lnTo>
                  <a:close/>
                </a:path>
                <a:path w="379729" h="170814">
                  <a:moveTo>
                    <a:pt x="216439" y="160020"/>
                  </a:moveTo>
                  <a:lnTo>
                    <a:pt x="187261" y="160020"/>
                  </a:lnTo>
                  <a:lnTo>
                    <a:pt x="194208" y="158985"/>
                  </a:lnTo>
                  <a:lnTo>
                    <a:pt x="200191" y="155745"/>
                  </a:lnTo>
                  <a:lnTo>
                    <a:pt x="214622" y="120443"/>
                  </a:lnTo>
                  <a:lnTo>
                    <a:pt x="216408" y="88487"/>
                  </a:lnTo>
                  <a:lnTo>
                    <a:pt x="216180" y="75033"/>
                  </a:lnTo>
                  <a:lnTo>
                    <a:pt x="210752" y="35205"/>
                  </a:lnTo>
                  <a:lnTo>
                    <a:pt x="186690" y="10668"/>
                  </a:lnTo>
                  <a:lnTo>
                    <a:pt x="218571" y="10668"/>
                  </a:lnTo>
                  <a:lnTo>
                    <a:pt x="237493" y="46708"/>
                  </a:lnTo>
                  <a:lnTo>
                    <a:pt x="240787" y="83248"/>
                  </a:lnTo>
                  <a:lnTo>
                    <a:pt x="239915" y="103530"/>
                  </a:lnTo>
                  <a:lnTo>
                    <a:pt x="237279" y="121229"/>
                  </a:lnTo>
                  <a:lnTo>
                    <a:pt x="232875" y="136249"/>
                  </a:lnTo>
                  <a:lnTo>
                    <a:pt x="226695" y="148590"/>
                  </a:lnTo>
                  <a:lnTo>
                    <a:pt x="218801" y="158311"/>
                  </a:lnTo>
                  <a:lnTo>
                    <a:pt x="216439" y="160020"/>
                  </a:lnTo>
                  <a:close/>
                </a:path>
                <a:path w="379729" h="170814">
                  <a:moveTo>
                    <a:pt x="323945" y="170688"/>
                  </a:moveTo>
                  <a:lnTo>
                    <a:pt x="284321" y="150018"/>
                  </a:lnTo>
                  <a:lnTo>
                    <a:pt x="272092" y="106727"/>
                  </a:lnTo>
                  <a:lnTo>
                    <a:pt x="271338" y="88487"/>
                  </a:lnTo>
                  <a:lnTo>
                    <a:pt x="271358" y="83153"/>
                  </a:lnTo>
                  <a:lnTo>
                    <a:pt x="277484" y="40311"/>
                  </a:lnTo>
                  <a:lnTo>
                    <a:pt x="303847" y="5238"/>
                  </a:lnTo>
                  <a:lnTo>
                    <a:pt x="325945" y="0"/>
                  </a:lnTo>
                  <a:lnTo>
                    <a:pt x="338643" y="1355"/>
                  </a:lnTo>
                  <a:lnTo>
                    <a:pt x="349591" y="5274"/>
                  </a:lnTo>
                  <a:lnTo>
                    <a:pt x="357255" y="10668"/>
                  </a:lnTo>
                  <a:lnTo>
                    <a:pt x="325374" y="10668"/>
                  </a:lnTo>
                  <a:lnTo>
                    <a:pt x="319754" y="10763"/>
                  </a:lnTo>
                  <a:lnTo>
                    <a:pt x="298037" y="44005"/>
                  </a:lnTo>
                  <a:lnTo>
                    <a:pt x="295745" y="75033"/>
                  </a:lnTo>
                  <a:lnTo>
                    <a:pt x="295786" y="88487"/>
                  </a:lnTo>
                  <a:lnTo>
                    <a:pt x="299835" y="130986"/>
                  </a:lnTo>
                  <a:lnTo>
                    <a:pt x="325945" y="160020"/>
                  </a:lnTo>
                  <a:lnTo>
                    <a:pt x="355123" y="160020"/>
                  </a:lnTo>
                  <a:lnTo>
                    <a:pt x="347948" y="165211"/>
                  </a:lnTo>
                  <a:lnTo>
                    <a:pt x="336768" y="169324"/>
                  </a:lnTo>
                  <a:lnTo>
                    <a:pt x="323945" y="170688"/>
                  </a:lnTo>
                  <a:close/>
                </a:path>
                <a:path w="379729" h="170814">
                  <a:moveTo>
                    <a:pt x="355123" y="160020"/>
                  </a:moveTo>
                  <a:lnTo>
                    <a:pt x="325945" y="160020"/>
                  </a:lnTo>
                  <a:lnTo>
                    <a:pt x="332892" y="158985"/>
                  </a:lnTo>
                  <a:lnTo>
                    <a:pt x="338875" y="155745"/>
                  </a:lnTo>
                  <a:lnTo>
                    <a:pt x="353306" y="120443"/>
                  </a:lnTo>
                  <a:lnTo>
                    <a:pt x="355092" y="88487"/>
                  </a:lnTo>
                  <a:lnTo>
                    <a:pt x="354864" y="75033"/>
                  </a:lnTo>
                  <a:lnTo>
                    <a:pt x="349436" y="35205"/>
                  </a:lnTo>
                  <a:lnTo>
                    <a:pt x="325374" y="10668"/>
                  </a:lnTo>
                  <a:lnTo>
                    <a:pt x="357255" y="10668"/>
                  </a:lnTo>
                  <a:lnTo>
                    <a:pt x="376177" y="46708"/>
                  </a:lnTo>
                  <a:lnTo>
                    <a:pt x="379471" y="83248"/>
                  </a:lnTo>
                  <a:lnTo>
                    <a:pt x="378599" y="103530"/>
                  </a:lnTo>
                  <a:lnTo>
                    <a:pt x="375963" y="121229"/>
                  </a:lnTo>
                  <a:lnTo>
                    <a:pt x="371559" y="136249"/>
                  </a:lnTo>
                  <a:lnTo>
                    <a:pt x="365379" y="148590"/>
                  </a:lnTo>
                  <a:lnTo>
                    <a:pt x="357485" y="158311"/>
                  </a:lnTo>
                  <a:lnTo>
                    <a:pt x="355123" y="1600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708787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0" dirty="0"/>
              <a:t>ОТЧЕТНЫЙ </a:t>
            </a:r>
            <a:r>
              <a:rPr spc="15" dirty="0"/>
              <a:t>ПЕРИОД </a:t>
            </a:r>
            <a:r>
              <a:rPr dirty="0"/>
              <a:t>ПОКАЗАТЕЛЯ</a:t>
            </a:r>
            <a:r>
              <a:rPr spc="-175" dirty="0"/>
              <a:t> </a:t>
            </a:r>
            <a:r>
              <a:rPr spc="5" dirty="0"/>
              <a:t>АП4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7111" y="2769108"/>
            <a:ext cx="4549140" cy="2710180"/>
          </a:xfrm>
          <a:prstGeom prst="rect">
            <a:avLst/>
          </a:prstGeom>
          <a:solidFill>
            <a:srgbClr val="E8EBF4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Times New Roman"/>
              <a:cs typeface="Times New Roman"/>
            </a:endParaRPr>
          </a:p>
          <a:p>
            <a:pPr marL="370205" marR="307975" indent="258445">
              <a:lnSpc>
                <a:spcPct val="108600"/>
              </a:lnSpc>
            </a:pPr>
            <a:r>
              <a:rPr sz="1950" spc="15" dirty="0">
                <a:latin typeface="Arial"/>
                <a:cs typeface="Arial"/>
              </a:rPr>
              <a:t>Информация </a:t>
            </a:r>
            <a:r>
              <a:rPr sz="1950" dirty="0">
                <a:latin typeface="Arial"/>
                <a:cs typeface="Arial"/>
              </a:rPr>
              <a:t>предоставляется  </a:t>
            </a:r>
            <a:r>
              <a:rPr sz="1950" spc="10" dirty="0">
                <a:latin typeface="Arial"/>
                <a:cs typeface="Arial"/>
              </a:rPr>
              <a:t>по </a:t>
            </a:r>
            <a:r>
              <a:rPr sz="1950" spc="15" dirty="0">
                <a:latin typeface="Arial"/>
                <a:cs typeface="Arial"/>
              </a:rPr>
              <a:t>основной </a:t>
            </a:r>
            <a:r>
              <a:rPr sz="1950" dirty="0">
                <a:latin typeface="Arial"/>
                <a:cs typeface="Arial"/>
              </a:rPr>
              <a:t>образовательной  </a:t>
            </a:r>
            <a:r>
              <a:rPr sz="1950" spc="10" dirty="0">
                <a:latin typeface="Arial"/>
                <a:cs typeface="Arial"/>
              </a:rPr>
              <a:t>программе </a:t>
            </a:r>
            <a:r>
              <a:rPr sz="1950" b="1" spc="15" dirty="0">
                <a:latin typeface="Arial"/>
                <a:cs typeface="Arial"/>
              </a:rPr>
              <a:t>в </a:t>
            </a:r>
            <a:r>
              <a:rPr sz="1950" b="1" dirty="0">
                <a:latin typeface="Arial"/>
                <a:cs typeface="Arial"/>
              </a:rPr>
              <a:t>год </a:t>
            </a:r>
            <a:r>
              <a:rPr sz="1950" b="1" spc="15" dirty="0">
                <a:latin typeface="Arial"/>
                <a:cs typeface="Arial"/>
              </a:rPr>
              <a:t>проведения  </a:t>
            </a:r>
            <a:r>
              <a:rPr sz="1950" spc="5" dirty="0">
                <a:latin typeface="Arial"/>
                <a:cs typeface="Arial"/>
              </a:rPr>
              <a:t>аккредитационного</a:t>
            </a:r>
            <a:r>
              <a:rPr sz="1950" dirty="0">
                <a:latin typeface="Arial"/>
                <a:cs typeface="Arial"/>
              </a:rPr>
              <a:t> </a:t>
            </a:r>
            <a:r>
              <a:rPr sz="1950" spc="5" dirty="0">
                <a:latin typeface="Arial"/>
                <a:cs typeface="Arial"/>
              </a:rPr>
              <a:t>мониторинга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3031" y="2769108"/>
            <a:ext cx="3248025" cy="2710180"/>
          </a:xfrm>
          <a:prstGeom prst="rect">
            <a:avLst/>
          </a:prstGeom>
          <a:solidFill>
            <a:srgbClr val="E8EBF4"/>
          </a:solidFill>
          <a:ln w="9144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5700">
              <a:latin typeface="Times New Roman"/>
              <a:cs typeface="Times New Roman"/>
            </a:endParaRPr>
          </a:p>
          <a:p>
            <a:pPr marL="1180465">
              <a:lnSpc>
                <a:spcPct val="100000"/>
              </a:lnSpc>
            </a:pPr>
            <a:r>
              <a:rPr sz="4250" b="1" spc="-5" dirty="0">
                <a:latin typeface="Arial"/>
                <a:cs typeface="Arial"/>
              </a:rPr>
              <a:t>2023</a:t>
            </a:r>
            <a:endParaRPr sz="4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5363" y="6232595"/>
            <a:ext cx="58305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972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Учитываются все </a:t>
            </a:r>
            <a:r>
              <a:rPr sz="1800" b="1" spc="-10" dirty="0">
                <a:latin typeface="Arial"/>
                <a:cs typeface="Arial"/>
              </a:rPr>
              <a:t>педагогические работники,  </a:t>
            </a:r>
            <a:r>
              <a:rPr sz="1800" b="1" spc="-15" dirty="0">
                <a:latin typeface="Arial"/>
                <a:cs typeface="Arial"/>
              </a:rPr>
              <a:t>участвующие </a:t>
            </a:r>
            <a:r>
              <a:rPr sz="1800" b="1" dirty="0">
                <a:latin typeface="Arial"/>
                <a:cs typeface="Arial"/>
              </a:rPr>
              <a:t>в </a:t>
            </a:r>
            <a:r>
              <a:rPr sz="1800" b="1" spc="-10" dirty="0">
                <a:latin typeface="Arial"/>
                <a:cs typeface="Arial"/>
              </a:rPr>
              <a:t>реализации </a:t>
            </a:r>
            <a:r>
              <a:rPr sz="1800" b="1" dirty="0">
                <a:latin typeface="Arial"/>
                <a:cs typeface="Arial"/>
              </a:rPr>
              <a:t>ОП в </a:t>
            </a:r>
            <a:r>
              <a:rPr sz="1800" b="1" spc="-15" dirty="0">
                <a:latin typeface="Arial"/>
                <a:cs typeface="Arial"/>
              </a:rPr>
              <a:t>настоящее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время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328993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ПОКАЗАТЕЛЬ</a:t>
            </a:r>
            <a:r>
              <a:rPr spc="-105" dirty="0"/>
              <a:t> </a:t>
            </a:r>
            <a:r>
              <a:rPr spc="5" dirty="0"/>
              <a:t>АП4</a:t>
            </a:r>
          </a:p>
        </p:txBody>
      </p:sp>
      <p:sp>
        <p:nvSpPr>
          <p:cNvPr id="4" name="object 4"/>
          <p:cNvSpPr/>
          <p:nvPr/>
        </p:nvSpPr>
        <p:spPr>
          <a:xfrm>
            <a:off x="833627" y="1513332"/>
            <a:ext cx="9433560" cy="5344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65025" y="733425"/>
            <a:ext cx="8693785" cy="6542345"/>
            <a:chOff x="688848" y="1961388"/>
            <a:chExt cx="8693785" cy="4942840"/>
          </a:xfrm>
        </p:grpSpPr>
        <p:sp>
          <p:nvSpPr>
            <p:cNvPr id="4" name="object 4"/>
            <p:cNvSpPr/>
            <p:nvPr/>
          </p:nvSpPr>
          <p:spPr>
            <a:xfrm>
              <a:off x="1367027" y="1961388"/>
              <a:ext cx="8015130" cy="49423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3420" y="3448812"/>
              <a:ext cx="2091055" cy="1971039"/>
            </a:xfrm>
            <a:custGeom>
              <a:avLst/>
              <a:gdLst/>
              <a:ahLst/>
              <a:cxnLst/>
              <a:rect l="l" t="t" r="r" b="b"/>
              <a:pathLst>
                <a:path w="2091055" h="1971039">
                  <a:moveTo>
                    <a:pt x="1763268" y="1970532"/>
                  </a:moveTo>
                  <a:lnTo>
                    <a:pt x="329184" y="1970532"/>
                  </a:lnTo>
                  <a:lnTo>
                    <a:pt x="280640" y="1966988"/>
                  </a:lnTo>
                  <a:lnTo>
                    <a:pt x="234274" y="1956691"/>
                  </a:lnTo>
                  <a:lnTo>
                    <a:pt x="190601" y="1940142"/>
                  </a:lnTo>
                  <a:lnTo>
                    <a:pt x="150137" y="1917843"/>
                  </a:lnTo>
                  <a:lnTo>
                    <a:pt x="113396" y="1890295"/>
                  </a:lnTo>
                  <a:lnTo>
                    <a:pt x="80894" y="1858001"/>
                  </a:lnTo>
                  <a:lnTo>
                    <a:pt x="53146" y="1821460"/>
                  </a:lnTo>
                  <a:lnTo>
                    <a:pt x="30667" y="1781175"/>
                  </a:lnTo>
                  <a:lnTo>
                    <a:pt x="13973" y="1737648"/>
                  </a:lnTo>
                  <a:lnTo>
                    <a:pt x="3579" y="1691380"/>
                  </a:lnTo>
                  <a:lnTo>
                    <a:pt x="0" y="1642872"/>
                  </a:lnTo>
                  <a:lnTo>
                    <a:pt x="0" y="329184"/>
                  </a:lnTo>
                  <a:lnTo>
                    <a:pt x="3579" y="280640"/>
                  </a:lnTo>
                  <a:lnTo>
                    <a:pt x="13973" y="234274"/>
                  </a:lnTo>
                  <a:lnTo>
                    <a:pt x="30667" y="190601"/>
                  </a:lnTo>
                  <a:lnTo>
                    <a:pt x="53146" y="150137"/>
                  </a:lnTo>
                  <a:lnTo>
                    <a:pt x="80894" y="113396"/>
                  </a:lnTo>
                  <a:lnTo>
                    <a:pt x="113396" y="80894"/>
                  </a:lnTo>
                  <a:lnTo>
                    <a:pt x="150137" y="53146"/>
                  </a:lnTo>
                  <a:lnTo>
                    <a:pt x="190601" y="30667"/>
                  </a:lnTo>
                  <a:lnTo>
                    <a:pt x="234274" y="13973"/>
                  </a:lnTo>
                  <a:lnTo>
                    <a:pt x="280640" y="3579"/>
                  </a:lnTo>
                  <a:lnTo>
                    <a:pt x="329184" y="0"/>
                  </a:lnTo>
                  <a:lnTo>
                    <a:pt x="1763268" y="0"/>
                  </a:lnTo>
                  <a:lnTo>
                    <a:pt x="1811776" y="3579"/>
                  </a:lnTo>
                  <a:lnTo>
                    <a:pt x="1858044" y="13973"/>
                  </a:lnTo>
                  <a:lnTo>
                    <a:pt x="1901571" y="30667"/>
                  </a:lnTo>
                  <a:lnTo>
                    <a:pt x="1941856" y="53146"/>
                  </a:lnTo>
                  <a:lnTo>
                    <a:pt x="1978397" y="80894"/>
                  </a:lnTo>
                  <a:lnTo>
                    <a:pt x="2010691" y="113396"/>
                  </a:lnTo>
                  <a:lnTo>
                    <a:pt x="2038239" y="150137"/>
                  </a:lnTo>
                  <a:lnTo>
                    <a:pt x="2060538" y="190601"/>
                  </a:lnTo>
                  <a:lnTo>
                    <a:pt x="2077087" y="234274"/>
                  </a:lnTo>
                  <a:lnTo>
                    <a:pt x="2087384" y="280640"/>
                  </a:lnTo>
                  <a:lnTo>
                    <a:pt x="2090928" y="329184"/>
                  </a:lnTo>
                  <a:lnTo>
                    <a:pt x="2090928" y="1642872"/>
                  </a:lnTo>
                  <a:lnTo>
                    <a:pt x="2087384" y="1691380"/>
                  </a:lnTo>
                  <a:lnTo>
                    <a:pt x="2077087" y="1737648"/>
                  </a:lnTo>
                  <a:lnTo>
                    <a:pt x="2060538" y="1781175"/>
                  </a:lnTo>
                  <a:lnTo>
                    <a:pt x="2038239" y="1821460"/>
                  </a:lnTo>
                  <a:lnTo>
                    <a:pt x="2010691" y="1858001"/>
                  </a:lnTo>
                  <a:lnTo>
                    <a:pt x="1978397" y="1890295"/>
                  </a:lnTo>
                  <a:lnTo>
                    <a:pt x="1941856" y="1917843"/>
                  </a:lnTo>
                  <a:lnTo>
                    <a:pt x="1901571" y="1940142"/>
                  </a:lnTo>
                  <a:lnTo>
                    <a:pt x="1858044" y="1956691"/>
                  </a:lnTo>
                  <a:lnTo>
                    <a:pt x="1811776" y="1966988"/>
                  </a:lnTo>
                  <a:lnTo>
                    <a:pt x="1763268" y="1970532"/>
                  </a:lnTo>
                  <a:close/>
                </a:path>
              </a:pathLst>
            </a:custGeom>
            <a:solidFill>
              <a:srgbClr val="445469"/>
            </a:solidFill>
          </p:spPr>
          <p:txBody>
            <a:bodyPr wrap="square" lIns="0" tIns="0" rIns="0" bIns="0" rtlCol="0"/>
            <a:lstStyle/>
            <a:p>
              <a:endParaRPr dirty="0">
                <a:highlight>
                  <a:srgbClr val="008080"/>
                </a:highlight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88848" y="3444240"/>
              <a:ext cx="2100580" cy="1979930"/>
            </a:xfrm>
            <a:custGeom>
              <a:avLst/>
              <a:gdLst/>
              <a:ahLst/>
              <a:cxnLst/>
              <a:rect l="l" t="t" r="r" b="b"/>
              <a:pathLst>
                <a:path w="2100580" h="1979929">
                  <a:moveTo>
                    <a:pt x="1784604" y="1979676"/>
                  </a:moveTo>
                  <a:lnTo>
                    <a:pt x="316992" y="1979676"/>
                  </a:lnTo>
                  <a:lnTo>
                    <a:pt x="298704" y="1978152"/>
                  </a:lnTo>
                  <a:lnTo>
                    <a:pt x="283464" y="1976628"/>
                  </a:lnTo>
                  <a:lnTo>
                    <a:pt x="266700" y="1973580"/>
                  </a:lnTo>
                  <a:lnTo>
                    <a:pt x="249936" y="1969008"/>
                  </a:lnTo>
                  <a:lnTo>
                    <a:pt x="234696" y="1965960"/>
                  </a:lnTo>
                  <a:lnTo>
                    <a:pt x="188976" y="1947672"/>
                  </a:lnTo>
                  <a:lnTo>
                    <a:pt x="161544" y="1932432"/>
                  </a:lnTo>
                  <a:lnTo>
                    <a:pt x="134112" y="1914144"/>
                  </a:lnTo>
                  <a:lnTo>
                    <a:pt x="121920" y="1903476"/>
                  </a:lnTo>
                  <a:lnTo>
                    <a:pt x="109728" y="1894332"/>
                  </a:lnTo>
                  <a:lnTo>
                    <a:pt x="76200" y="1859280"/>
                  </a:lnTo>
                  <a:lnTo>
                    <a:pt x="48768" y="1819656"/>
                  </a:lnTo>
                  <a:lnTo>
                    <a:pt x="25908" y="1776984"/>
                  </a:lnTo>
                  <a:lnTo>
                    <a:pt x="21336" y="1761744"/>
                  </a:lnTo>
                  <a:lnTo>
                    <a:pt x="15240" y="1746504"/>
                  </a:lnTo>
                  <a:lnTo>
                    <a:pt x="10668" y="1729740"/>
                  </a:lnTo>
                  <a:lnTo>
                    <a:pt x="7620" y="1714500"/>
                  </a:lnTo>
                  <a:lnTo>
                    <a:pt x="1524" y="1680972"/>
                  </a:lnTo>
                  <a:lnTo>
                    <a:pt x="1524" y="1664208"/>
                  </a:lnTo>
                  <a:lnTo>
                    <a:pt x="0" y="1647444"/>
                  </a:lnTo>
                  <a:lnTo>
                    <a:pt x="0" y="333756"/>
                  </a:lnTo>
                  <a:lnTo>
                    <a:pt x="1397" y="316992"/>
                  </a:lnTo>
                  <a:lnTo>
                    <a:pt x="1524" y="298704"/>
                  </a:lnTo>
                  <a:lnTo>
                    <a:pt x="4572" y="281940"/>
                  </a:lnTo>
                  <a:lnTo>
                    <a:pt x="7620" y="266700"/>
                  </a:lnTo>
                  <a:lnTo>
                    <a:pt x="10668" y="249936"/>
                  </a:lnTo>
                  <a:lnTo>
                    <a:pt x="15240" y="234696"/>
                  </a:lnTo>
                  <a:lnTo>
                    <a:pt x="21336" y="219456"/>
                  </a:lnTo>
                  <a:lnTo>
                    <a:pt x="25908" y="204216"/>
                  </a:lnTo>
                  <a:lnTo>
                    <a:pt x="48768" y="160020"/>
                  </a:lnTo>
                  <a:lnTo>
                    <a:pt x="76200" y="121920"/>
                  </a:lnTo>
                  <a:lnTo>
                    <a:pt x="134112" y="65532"/>
                  </a:lnTo>
                  <a:lnTo>
                    <a:pt x="161544" y="48768"/>
                  </a:lnTo>
                  <a:lnTo>
                    <a:pt x="175260" y="39624"/>
                  </a:lnTo>
                  <a:lnTo>
                    <a:pt x="188976" y="33528"/>
                  </a:lnTo>
                  <a:lnTo>
                    <a:pt x="204216" y="25908"/>
                  </a:lnTo>
                  <a:lnTo>
                    <a:pt x="219456" y="19812"/>
                  </a:lnTo>
                  <a:lnTo>
                    <a:pt x="249936" y="10668"/>
                  </a:lnTo>
                  <a:lnTo>
                    <a:pt x="283464" y="4572"/>
                  </a:lnTo>
                  <a:lnTo>
                    <a:pt x="298704" y="1524"/>
                  </a:lnTo>
                  <a:lnTo>
                    <a:pt x="316992" y="0"/>
                  </a:lnTo>
                  <a:lnTo>
                    <a:pt x="1784604" y="0"/>
                  </a:lnTo>
                  <a:lnTo>
                    <a:pt x="1801368" y="1524"/>
                  </a:lnTo>
                  <a:lnTo>
                    <a:pt x="1834896" y="7620"/>
                  </a:lnTo>
                  <a:lnTo>
                    <a:pt x="1842516" y="9144"/>
                  </a:lnTo>
                  <a:lnTo>
                    <a:pt x="316992" y="9144"/>
                  </a:lnTo>
                  <a:lnTo>
                    <a:pt x="283464" y="12192"/>
                  </a:lnTo>
                  <a:lnTo>
                    <a:pt x="268224" y="15240"/>
                  </a:lnTo>
                  <a:lnTo>
                    <a:pt x="242824" y="22860"/>
                  </a:lnTo>
                  <a:lnTo>
                    <a:pt x="237744" y="22860"/>
                  </a:lnTo>
                  <a:lnTo>
                    <a:pt x="207264" y="35052"/>
                  </a:lnTo>
                  <a:lnTo>
                    <a:pt x="193548" y="41148"/>
                  </a:lnTo>
                  <a:lnTo>
                    <a:pt x="178308" y="48768"/>
                  </a:lnTo>
                  <a:lnTo>
                    <a:pt x="179832" y="48768"/>
                  </a:lnTo>
                  <a:lnTo>
                    <a:pt x="152400" y="64008"/>
                  </a:lnTo>
                  <a:lnTo>
                    <a:pt x="140208" y="73152"/>
                  </a:lnTo>
                  <a:lnTo>
                    <a:pt x="128016" y="83820"/>
                  </a:lnTo>
                  <a:lnTo>
                    <a:pt x="115824" y="92964"/>
                  </a:lnTo>
                  <a:lnTo>
                    <a:pt x="103632" y="103632"/>
                  </a:lnTo>
                  <a:lnTo>
                    <a:pt x="105156" y="103632"/>
                  </a:lnTo>
                  <a:lnTo>
                    <a:pt x="92964" y="115824"/>
                  </a:lnTo>
                  <a:lnTo>
                    <a:pt x="83820" y="126492"/>
                  </a:lnTo>
                  <a:lnTo>
                    <a:pt x="73152" y="138684"/>
                  </a:lnTo>
                  <a:lnTo>
                    <a:pt x="64008" y="152400"/>
                  </a:lnTo>
                  <a:lnTo>
                    <a:pt x="65532" y="152400"/>
                  </a:lnTo>
                  <a:lnTo>
                    <a:pt x="56388" y="164592"/>
                  </a:lnTo>
                  <a:lnTo>
                    <a:pt x="41148" y="192024"/>
                  </a:lnTo>
                  <a:lnTo>
                    <a:pt x="29565" y="220980"/>
                  </a:lnTo>
                  <a:lnTo>
                    <a:pt x="28956" y="220980"/>
                  </a:lnTo>
                  <a:lnTo>
                    <a:pt x="24384" y="236220"/>
                  </a:lnTo>
                  <a:lnTo>
                    <a:pt x="20227" y="251460"/>
                  </a:lnTo>
                  <a:lnTo>
                    <a:pt x="19812" y="251460"/>
                  </a:lnTo>
                  <a:lnTo>
                    <a:pt x="15240" y="268224"/>
                  </a:lnTo>
                  <a:lnTo>
                    <a:pt x="16764" y="268224"/>
                  </a:lnTo>
                  <a:lnTo>
                    <a:pt x="13716" y="283464"/>
                  </a:lnTo>
                  <a:lnTo>
                    <a:pt x="10668" y="300228"/>
                  </a:lnTo>
                  <a:lnTo>
                    <a:pt x="9144" y="316992"/>
                  </a:lnTo>
                  <a:lnTo>
                    <a:pt x="9144" y="1664208"/>
                  </a:lnTo>
                  <a:lnTo>
                    <a:pt x="10668" y="1680972"/>
                  </a:lnTo>
                  <a:lnTo>
                    <a:pt x="10945" y="1680972"/>
                  </a:lnTo>
                  <a:lnTo>
                    <a:pt x="16764" y="1712976"/>
                  </a:lnTo>
                  <a:lnTo>
                    <a:pt x="15240" y="1712976"/>
                  </a:lnTo>
                  <a:lnTo>
                    <a:pt x="28956" y="1758696"/>
                  </a:lnTo>
                  <a:lnTo>
                    <a:pt x="35052" y="1773936"/>
                  </a:lnTo>
                  <a:lnTo>
                    <a:pt x="35661" y="1773936"/>
                  </a:lnTo>
                  <a:lnTo>
                    <a:pt x="41148" y="1787652"/>
                  </a:lnTo>
                  <a:lnTo>
                    <a:pt x="56388" y="1815084"/>
                  </a:lnTo>
                  <a:lnTo>
                    <a:pt x="65532" y="1828800"/>
                  </a:lnTo>
                  <a:lnTo>
                    <a:pt x="64008" y="1828800"/>
                  </a:lnTo>
                  <a:lnTo>
                    <a:pt x="73152" y="1840992"/>
                  </a:lnTo>
                  <a:lnTo>
                    <a:pt x="83820" y="1853184"/>
                  </a:lnTo>
                  <a:lnTo>
                    <a:pt x="92964" y="1865376"/>
                  </a:lnTo>
                  <a:lnTo>
                    <a:pt x="105156" y="1876044"/>
                  </a:lnTo>
                  <a:lnTo>
                    <a:pt x="103632" y="1876044"/>
                  </a:lnTo>
                  <a:lnTo>
                    <a:pt x="128016" y="1897380"/>
                  </a:lnTo>
                  <a:lnTo>
                    <a:pt x="152400" y="1915668"/>
                  </a:lnTo>
                  <a:lnTo>
                    <a:pt x="166116" y="1924812"/>
                  </a:lnTo>
                  <a:lnTo>
                    <a:pt x="179832" y="1932432"/>
                  </a:lnTo>
                  <a:lnTo>
                    <a:pt x="178308" y="1932432"/>
                  </a:lnTo>
                  <a:lnTo>
                    <a:pt x="193548" y="1940052"/>
                  </a:lnTo>
                  <a:lnTo>
                    <a:pt x="196291" y="1940052"/>
                  </a:lnTo>
                  <a:lnTo>
                    <a:pt x="207264" y="1946148"/>
                  </a:lnTo>
                  <a:lnTo>
                    <a:pt x="222504" y="1952244"/>
                  </a:lnTo>
                  <a:lnTo>
                    <a:pt x="252984" y="1961388"/>
                  </a:lnTo>
                  <a:lnTo>
                    <a:pt x="268224" y="1964436"/>
                  </a:lnTo>
                  <a:lnTo>
                    <a:pt x="284988" y="1967484"/>
                  </a:lnTo>
                  <a:lnTo>
                    <a:pt x="283464" y="1967484"/>
                  </a:lnTo>
                  <a:lnTo>
                    <a:pt x="316992" y="1970532"/>
                  </a:lnTo>
                  <a:lnTo>
                    <a:pt x="1845056" y="1970532"/>
                  </a:lnTo>
                  <a:lnTo>
                    <a:pt x="1834896" y="1973580"/>
                  </a:lnTo>
                  <a:lnTo>
                    <a:pt x="1818132" y="1976628"/>
                  </a:lnTo>
                  <a:lnTo>
                    <a:pt x="1784604" y="1979676"/>
                  </a:lnTo>
                  <a:close/>
                </a:path>
                <a:path w="2100580" h="1979929">
                  <a:moveTo>
                    <a:pt x="1863852" y="24384"/>
                  </a:moveTo>
                  <a:lnTo>
                    <a:pt x="1848612" y="19812"/>
                  </a:lnTo>
                  <a:lnTo>
                    <a:pt x="1831848" y="15240"/>
                  </a:lnTo>
                  <a:lnTo>
                    <a:pt x="1816608" y="12192"/>
                  </a:lnTo>
                  <a:lnTo>
                    <a:pt x="1783080" y="9144"/>
                  </a:lnTo>
                  <a:lnTo>
                    <a:pt x="1842516" y="9144"/>
                  </a:lnTo>
                  <a:lnTo>
                    <a:pt x="1850136" y="10668"/>
                  </a:lnTo>
                  <a:lnTo>
                    <a:pt x="1866900" y="15240"/>
                  </a:lnTo>
                  <a:lnTo>
                    <a:pt x="1882140" y="19812"/>
                  </a:lnTo>
                  <a:lnTo>
                    <a:pt x="1889760" y="22860"/>
                  </a:lnTo>
                  <a:lnTo>
                    <a:pt x="1863852" y="22860"/>
                  </a:lnTo>
                  <a:lnTo>
                    <a:pt x="1863852" y="24384"/>
                  </a:lnTo>
                  <a:close/>
                </a:path>
                <a:path w="2100580" h="1979929">
                  <a:moveTo>
                    <a:pt x="237744" y="24384"/>
                  </a:moveTo>
                  <a:lnTo>
                    <a:pt x="237744" y="22860"/>
                  </a:lnTo>
                  <a:lnTo>
                    <a:pt x="242824" y="22860"/>
                  </a:lnTo>
                  <a:lnTo>
                    <a:pt x="237744" y="24384"/>
                  </a:lnTo>
                  <a:close/>
                </a:path>
                <a:path w="2100580" h="1979929">
                  <a:moveTo>
                    <a:pt x="1973580" y="83820"/>
                  </a:moveTo>
                  <a:lnTo>
                    <a:pt x="1935480" y="56388"/>
                  </a:lnTo>
                  <a:lnTo>
                    <a:pt x="1892808" y="35052"/>
                  </a:lnTo>
                  <a:lnTo>
                    <a:pt x="1879092" y="28956"/>
                  </a:lnTo>
                  <a:lnTo>
                    <a:pt x="1863852" y="22860"/>
                  </a:lnTo>
                  <a:lnTo>
                    <a:pt x="1889760" y="22860"/>
                  </a:lnTo>
                  <a:lnTo>
                    <a:pt x="1897380" y="25908"/>
                  </a:lnTo>
                  <a:lnTo>
                    <a:pt x="1911096" y="33528"/>
                  </a:lnTo>
                  <a:lnTo>
                    <a:pt x="1926336" y="39624"/>
                  </a:lnTo>
                  <a:lnTo>
                    <a:pt x="1940052" y="48768"/>
                  </a:lnTo>
                  <a:lnTo>
                    <a:pt x="1953768" y="56388"/>
                  </a:lnTo>
                  <a:lnTo>
                    <a:pt x="1965960" y="65532"/>
                  </a:lnTo>
                  <a:lnTo>
                    <a:pt x="1979676" y="76200"/>
                  </a:lnTo>
                  <a:lnTo>
                    <a:pt x="1985772" y="82296"/>
                  </a:lnTo>
                  <a:lnTo>
                    <a:pt x="1973580" y="82296"/>
                  </a:lnTo>
                  <a:lnTo>
                    <a:pt x="1973580" y="83820"/>
                  </a:lnTo>
                  <a:close/>
                </a:path>
                <a:path w="2100580" h="1979929">
                  <a:moveTo>
                    <a:pt x="2071116" y="222504"/>
                  </a:moveTo>
                  <a:lnTo>
                    <a:pt x="2058924" y="192024"/>
                  </a:lnTo>
                  <a:lnTo>
                    <a:pt x="2051304" y="178308"/>
                  </a:lnTo>
                  <a:lnTo>
                    <a:pt x="2052828" y="178308"/>
                  </a:lnTo>
                  <a:lnTo>
                    <a:pt x="2043684" y="164592"/>
                  </a:lnTo>
                  <a:lnTo>
                    <a:pt x="2036064" y="152400"/>
                  </a:lnTo>
                  <a:lnTo>
                    <a:pt x="2026920" y="138684"/>
                  </a:lnTo>
                  <a:lnTo>
                    <a:pt x="2017776" y="126492"/>
                  </a:lnTo>
                  <a:lnTo>
                    <a:pt x="2007108" y="115824"/>
                  </a:lnTo>
                  <a:lnTo>
                    <a:pt x="1996440" y="103632"/>
                  </a:lnTo>
                  <a:lnTo>
                    <a:pt x="1984248" y="92964"/>
                  </a:lnTo>
                  <a:lnTo>
                    <a:pt x="1985772" y="92964"/>
                  </a:lnTo>
                  <a:lnTo>
                    <a:pt x="1973580" y="82296"/>
                  </a:lnTo>
                  <a:lnTo>
                    <a:pt x="1985772" y="82296"/>
                  </a:lnTo>
                  <a:lnTo>
                    <a:pt x="1990344" y="86868"/>
                  </a:lnTo>
                  <a:lnTo>
                    <a:pt x="2002536" y="97536"/>
                  </a:lnTo>
                  <a:lnTo>
                    <a:pt x="2034540" y="134112"/>
                  </a:lnTo>
                  <a:lnTo>
                    <a:pt x="2043684" y="146304"/>
                  </a:lnTo>
                  <a:lnTo>
                    <a:pt x="2051304" y="160020"/>
                  </a:lnTo>
                  <a:lnTo>
                    <a:pt x="2060448" y="173736"/>
                  </a:lnTo>
                  <a:lnTo>
                    <a:pt x="2068068" y="188976"/>
                  </a:lnTo>
                  <a:lnTo>
                    <a:pt x="2080260" y="219456"/>
                  </a:lnTo>
                  <a:lnTo>
                    <a:pt x="2080717" y="220980"/>
                  </a:lnTo>
                  <a:lnTo>
                    <a:pt x="2071116" y="220980"/>
                  </a:lnTo>
                  <a:lnTo>
                    <a:pt x="2071116" y="222504"/>
                  </a:lnTo>
                  <a:close/>
                </a:path>
                <a:path w="2100580" h="1979929">
                  <a:moveTo>
                    <a:pt x="28956" y="222504"/>
                  </a:moveTo>
                  <a:lnTo>
                    <a:pt x="28956" y="220980"/>
                  </a:lnTo>
                  <a:lnTo>
                    <a:pt x="29565" y="220980"/>
                  </a:lnTo>
                  <a:lnTo>
                    <a:pt x="28956" y="222504"/>
                  </a:lnTo>
                  <a:close/>
                </a:path>
                <a:path w="2100580" h="1979929">
                  <a:moveTo>
                    <a:pt x="2080260" y="252984"/>
                  </a:moveTo>
                  <a:lnTo>
                    <a:pt x="2077212" y="236220"/>
                  </a:lnTo>
                  <a:lnTo>
                    <a:pt x="2071116" y="220980"/>
                  </a:lnTo>
                  <a:lnTo>
                    <a:pt x="2080717" y="220980"/>
                  </a:lnTo>
                  <a:lnTo>
                    <a:pt x="2089404" y="249936"/>
                  </a:lnTo>
                  <a:lnTo>
                    <a:pt x="2089819" y="251460"/>
                  </a:lnTo>
                  <a:lnTo>
                    <a:pt x="2080260" y="251460"/>
                  </a:lnTo>
                  <a:lnTo>
                    <a:pt x="2080260" y="252984"/>
                  </a:lnTo>
                  <a:close/>
                </a:path>
                <a:path w="2100580" h="1979929">
                  <a:moveTo>
                    <a:pt x="19812" y="252984"/>
                  </a:moveTo>
                  <a:lnTo>
                    <a:pt x="19812" y="251460"/>
                  </a:lnTo>
                  <a:lnTo>
                    <a:pt x="20227" y="251460"/>
                  </a:lnTo>
                  <a:lnTo>
                    <a:pt x="19812" y="252984"/>
                  </a:lnTo>
                  <a:close/>
                </a:path>
                <a:path w="2100580" h="1979929">
                  <a:moveTo>
                    <a:pt x="1926336" y="1940052"/>
                  </a:moveTo>
                  <a:lnTo>
                    <a:pt x="1908048" y="1940052"/>
                  </a:lnTo>
                  <a:lnTo>
                    <a:pt x="1935480" y="1924812"/>
                  </a:lnTo>
                  <a:lnTo>
                    <a:pt x="1947672" y="1915668"/>
                  </a:lnTo>
                  <a:lnTo>
                    <a:pt x="1961388" y="1906524"/>
                  </a:lnTo>
                  <a:lnTo>
                    <a:pt x="1973580" y="1897380"/>
                  </a:lnTo>
                  <a:lnTo>
                    <a:pt x="1985772" y="1886712"/>
                  </a:lnTo>
                  <a:lnTo>
                    <a:pt x="1984248" y="1886712"/>
                  </a:lnTo>
                  <a:lnTo>
                    <a:pt x="1996440" y="1876044"/>
                  </a:lnTo>
                  <a:lnTo>
                    <a:pt x="2007108" y="1865376"/>
                  </a:lnTo>
                  <a:lnTo>
                    <a:pt x="2017776" y="1853184"/>
                  </a:lnTo>
                  <a:lnTo>
                    <a:pt x="2036064" y="1828800"/>
                  </a:lnTo>
                  <a:lnTo>
                    <a:pt x="2043684" y="1815084"/>
                  </a:lnTo>
                  <a:lnTo>
                    <a:pt x="2052828" y="1801368"/>
                  </a:lnTo>
                  <a:lnTo>
                    <a:pt x="2051304" y="1801368"/>
                  </a:lnTo>
                  <a:lnTo>
                    <a:pt x="2058924" y="1787652"/>
                  </a:lnTo>
                  <a:lnTo>
                    <a:pt x="2065020" y="1773936"/>
                  </a:lnTo>
                  <a:lnTo>
                    <a:pt x="2077212" y="1743456"/>
                  </a:lnTo>
                  <a:lnTo>
                    <a:pt x="2080260" y="1728216"/>
                  </a:lnTo>
                  <a:lnTo>
                    <a:pt x="2084832" y="1712976"/>
                  </a:lnTo>
                  <a:lnTo>
                    <a:pt x="2087880" y="1696212"/>
                  </a:lnTo>
                  <a:lnTo>
                    <a:pt x="2089404" y="1680972"/>
                  </a:lnTo>
                  <a:lnTo>
                    <a:pt x="2090928" y="1664208"/>
                  </a:lnTo>
                  <a:lnTo>
                    <a:pt x="2090928" y="316992"/>
                  </a:lnTo>
                  <a:lnTo>
                    <a:pt x="2087880" y="283464"/>
                  </a:lnTo>
                  <a:lnTo>
                    <a:pt x="2084832" y="268224"/>
                  </a:lnTo>
                  <a:lnTo>
                    <a:pt x="2080260" y="251460"/>
                  </a:lnTo>
                  <a:lnTo>
                    <a:pt x="2089819" y="251460"/>
                  </a:lnTo>
                  <a:lnTo>
                    <a:pt x="2093976" y="266700"/>
                  </a:lnTo>
                  <a:lnTo>
                    <a:pt x="2097024" y="281940"/>
                  </a:lnTo>
                  <a:lnTo>
                    <a:pt x="2100072" y="315468"/>
                  </a:lnTo>
                  <a:lnTo>
                    <a:pt x="2100072" y="1664208"/>
                  </a:lnTo>
                  <a:lnTo>
                    <a:pt x="2097024" y="1697736"/>
                  </a:lnTo>
                  <a:lnTo>
                    <a:pt x="2093976" y="1714500"/>
                  </a:lnTo>
                  <a:lnTo>
                    <a:pt x="2089404" y="1729740"/>
                  </a:lnTo>
                  <a:lnTo>
                    <a:pt x="2084832" y="1746504"/>
                  </a:lnTo>
                  <a:lnTo>
                    <a:pt x="2080260" y="1761744"/>
                  </a:lnTo>
                  <a:lnTo>
                    <a:pt x="2068068" y="1792224"/>
                  </a:lnTo>
                  <a:lnTo>
                    <a:pt x="2060448" y="1805940"/>
                  </a:lnTo>
                  <a:lnTo>
                    <a:pt x="2051304" y="1819656"/>
                  </a:lnTo>
                  <a:lnTo>
                    <a:pt x="2043684" y="1833372"/>
                  </a:lnTo>
                  <a:lnTo>
                    <a:pt x="2013204" y="1871472"/>
                  </a:lnTo>
                  <a:lnTo>
                    <a:pt x="1979676" y="1903476"/>
                  </a:lnTo>
                  <a:lnTo>
                    <a:pt x="1940052" y="1932432"/>
                  </a:lnTo>
                  <a:lnTo>
                    <a:pt x="1926336" y="1940052"/>
                  </a:lnTo>
                  <a:close/>
                </a:path>
                <a:path w="2100580" h="1979929">
                  <a:moveTo>
                    <a:pt x="10945" y="1680972"/>
                  </a:moveTo>
                  <a:lnTo>
                    <a:pt x="10668" y="1680972"/>
                  </a:lnTo>
                  <a:lnTo>
                    <a:pt x="10668" y="1679448"/>
                  </a:lnTo>
                  <a:lnTo>
                    <a:pt x="10945" y="1680972"/>
                  </a:lnTo>
                  <a:close/>
                </a:path>
                <a:path w="2100580" h="1979929">
                  <a:moveTo>
                    <a:pt x="35661" y="1773936"/>
                  </a:moveTo>
                  <a:lnTo>
                    <a:pt x="35052" y="1773936"/>
                  </a:lnTo>
                  <a:lnTo>
                    <a:pt x="35052" y="1772412"/>
                  </a:lnTo>
                  <a:lnTo>
                    <a:pt x="35661" y="1773936"/>
                  </a:lnTo>
                  <a:close/>
                </a:path>
                <a:path w="2100580" h="1979929">
                  <a:moveTo>
                    <a:pt x="196291" y="1940052"/>
                  </a:moveTo>
                  <a:lnTo>
                    <a:pt x="193548" y="1940052"/>
                  </a:lnTo>
                  <a:lnTo>
                    <a:pt x="193548" y="1938528"/>
                  </a:lnTo>
                  <a:lnTo>
                    <a:pt x="196291" y="1940052"/>
                  </a:lnTo>
                  <a:close/>
                </a:path>
                <a:path w="2100580" h="1979929">
                  <a:moveTo>
                    <a:pt x="1845056" y="1970532"/>
                  </a:moveTo>
                  <a:lnTo>
                    <a:pt x="1783080" y="1970532"/>
                  </a:lnTo>
                  <a:lnTo>
                    <a:pt x="1816608" y="1967484"/>
                  </a:lnTo>
                  <a:lnTo>
                    <a:pt x="1831848" y="1964436"/>
                  </a:lnTo>
                  <a:lnTo>
                    <a:pt x="1848612" y="1961388"/>
                  </a:lnTo>
                  <a:lnTo>
                    <a:pt x="1879092" y="1952244"/>
                  </a:lnTo>
                  <a:lnTo>
                    <a:pt x="1892808" y="1946148"/>
                  </a:lnTo>
                  <a:lnTo>
                    <a:pt x="1908048" y="1938528"/>
                  </a:lnTo>
                  <a:lnTo>
                    <a:pt x="1908048" y="1940052"/>
                  </a:lnTo>
                  <a:lnTo>
                    <a:pt x="1926336" y="1940052"/>
                  </a:lnTo>
                  <a:lnTo>
                    <a:pt x="1911096" y="1947672"/>
                  </a:lnTo>
                  <a:lnTo>
                    <a:pt x="1897380" y="1953768"/>
                  </a:lnTo>
                  <a:lnTo>
                    <a:pt x="1866900" y="1965960"/>
                  </a:lnTo>
                  <a:lnTo>
                    <a:pt x="1850136" y="1969008"/>
                  </a:lnTo>
                  <a:lnTo>
                    <a:pt x="1845056" y="1970532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30234" y="3171825"/>
            <a:ext cx="1274933" cy="165622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570"/>
              </a:lnSpc>
              <a:spcBef>
                <a:spcPts val="114"/>
              </a:spcBef>
            </a:pPr>
            <a:r>
              <a:rPr sz="1400" b="1" spc="10" dirty="0">
                <a:solidFill>
                  <a:srgbClr val="FFFF00"/>
                </a:solidFill>
                <a:latin typeface="Arial"/>
                <a:cs typeface="Arial"/>
              </a:rPr>
              <a:t>1.09.2023</a:t>
            </a:r>
            <a:r>
              <a:rPr sz="1400" b="1" spc="-1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endParaRPr sz="1400" dirty="0">
              <a:latin typeface="Arial"/>
              <a:cs typeface="Arial"/>
            </a:endParaRPr>
          </a:p>
          <a:p>
            <a:pPr marL="85725">
              <a:lnSpc>
                <a:spcPts val="1570"/>
              </a:lnSpc>
            </a:pPr>
            <a:r>
              <a:rPr sz="1400" b="1" spc="10" dirty="0">
                <a:solidFill>
                  <a:srgbClr val="FFFF00"/>
                </a:solidFill>
                <a:latin typeface="Arial"/>
                <a:cs typeface="Arial"/>
              </a:rPr>
              <a:t>1.12.2023</a:t>
            </a:r>
            <a:r>
              <a:rPr lang="ru-RU" sz="1400" b="1" spc="10" dirty="0">
                <a:solidFill>
                  <a:srgbClr val="FFFF00"/>
                </a:solidFill>
                <a:latin typeface="Arial"/>
                <a:cs typeface="Arial"/>
              </a:rPr>
              <a:t> для всех ОО</a:t>
            </a:r>
            <a:endParaRPr sz="1400" dirty="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380"/>
              </a:spcBef>
            </a:pPr>
            <a:r>
              <a:rPr lang="ru-RU" sz="1200" b="1" spc="-5" dirty="0">
                <a:solidFill>
                  <a:srgbClr val="FFC000"/>
                </a:solidFill>
                <a:latin typeface="Arial"/>
                <a:cs typeface="Arial"/>
              </a:rPr>
              <a:t>Республика Дагестан </a:t>
            </a:r>
          </a:p>
          <a:p>
            <a:pPr marL="19685">
              <a:lnSpc>
                <a:spcPct val="100000"/>
              </a:lnSpc>
              <a:spcBef>
                <a:spcPts val="380"/>
              </a:spcBef>
            </a:pPr>
            <a:r>
              <a:rPr lang="ru-RU" sz="1200" b="1" spc="-5" dirty="0">
                <a:solidFill>
                  <a:srgbClr val="FFC000"/>
                </a:solidFill>
                <a:latin typeface="Arial"/>
                <a:cs typeface="Arial"/>
              </a:rPr>
              <a:t>Сбор</a:t>
            </a:r>
            <a:r>
              <a:rPr lang="ru-RU" sz="1200" b="1" spc="-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ru-RU" sz="1200" b="1" spc="-5" dirty="0">
                <a:solidFill>
                  <a:srgbClr val="FFC000"/>
                </a:solidFill>
                <a:latin typeface="Arial"/>
                <a:cs typeface="Arial"/>
              </a:rPr>
              <a:t>данных с 13.11.2023 по 26.11.2023</a:t>
            </a:r>
            <a:endParaRPr sz="1200" b="1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64214" y="2696126"/>
            <a:ext cx="2165878" cy="2620637"/>
            <a:chOff x="3108960" y="3444240"/>
            <a:chExt cx="2098675" cy="1979930"/>
          </a:xfrm>
        </p:grpSpPr>
        <p:sp>
          <p:nvSpPr>
            <p:cNvPr id="9" name="object 9"/>
            <p:cNvSpPr/>
            <p:nvPr/>
          </p:nvSpPr>
          <p:spPr>
            <a:xfrm>
              <a:off x="3113531" y="3448812"/>
              <a:ext cx="2089785" cy="1971039"/>
            </a:xfrm>
            <a:custGeom>
              <a:avLst/>
              <a:gdLst/>
              <a:ahLst/>
              <a:cxnLst/>
              <a:rect l="l" t="t" r="r" b="b"/>
              <a:pathLst>
                <a:path w="2089785" h="1971039">
                  <a:moveTo>
                    <a:pt x="1761744" y="1970532"/>
                  </a:moveTo>
                  <a:lnTo>
                    <a:pt x="327659" y="1970532"/>
                  </a:lnTo>
                  <a:lnTo>
                    <a:pt x="279151" y="1966988"/>
                  </a:lnTo>
                  <a:lnTo>
                    <a:pt x="232883" y="1956691"/>
                  </a:lnTo>
                  <a:lnTo>
                    <a:pt x="189356" y="1940142"/>
                  </a:lnTo>
                  <a:lnTo>
                    <a:pt x="149071" y="1917843"/>
                  </a:lnTo>
                  <a:lnTo>
                    <a:pt x="112530" y="1890295"/>
                  </a:lnTo>
                  <a:lnTo>
                    <a:pt x="80236" y="1858001"/>
                  </a:lnTo>
                  <a:lnTo>
                    <a:pt x="52688" y="1821460"/>
                  </a:lnTo>
                  <a:lnTo>
                    <a:pt x="30389" y="1781175"/>
                  </a:lnTo>
                  <a:lnTo>
                    <a:pt x="13840" y="1737648"/>
                  </a:lnTo>
                  <a:lnTo>
                    <a:pt x="3543" y="1691380"/>
                  </a:lnTo>
                  <a:lnTo>
                    <a:pt x="0" y="1642872"/>
                  </a:lnTo>
                  <a:lnTo>
                    <a:pt x="0" y="327660"/>
                  </a:lnTo>
                  <a:lnTo>
                    <a:pt x="3543" y="279151"/>
                  </a:lnTo>
                  <a:lnTo>
                    <a:pt x="13840" y="232883"/>
                  </a:lnTo>
                  <a:lnTo>
                    <a:pt x="30389" y="189356"/>
                  </a:lnTo>
                  <a:lnTo>
                    <a:pt x="52688" y="149071"/>
                  </a:lnTo>
                  <a:lnTo>
                    <a:pt x="80236" y="112530"/>
                  </a:lnTo>
                  <a:lnTo>
                    <a:pt x="112530" y="80236"/>
                  </a:lnTo>
                  <a:lnTo>
                    <a:pt x="149071" y="52688"/>
                  </a:lnTo>
                  <a:lnTo>
                    <a:pt x="189356" y="30389"/>
                  </a:lnTo>
                  <a:lnTo>
                    <a:pt x="232883" y="13840"/>
                  </a:lnTo>
                  <a:lnTo>
                    <a:pt x="279151" y="3543"/>
                  </a:lnTo>
                  <a:lnTo>
                    <a:pt x="327659" y="0"/>
                  </a:lnTo>
                  <a:lnTo>
                    <a:pt x="1761744" y="0"/>
                  </a:lnTo>
                  <a:lnTo>
                    <a:pt x="1810252" y="3543"/>
                  </a:lnTo>
                  <a:lnTo>
                    <a:pt x="1856520" y="13840"/>
                  </a:lnTo>
                  <a:lnTo>
                    <a:pt x="1900047" y="30389"/>
                  </a:lnTo>
                  <a:lnTo>
                    <a:pt x="1940332" y="52688"/>
                  </a:lnTo>
                  <a:lnTo>
                    <a:pt x="1976873" y="80236"/>
                  </a:lnTo>
                  <a:lnTo>
                    <a:pt x="2009167" y="112530"/>
                  </a:lnTo>
                  <a:lnTo>
                    <a:pt x="2036715" y="149071"/>
                  </a:lnTo>
                  <a:lnTo>
                    <a:pt x="2059014" y="189356"/>
                  </a:lnTo>
                  <a:lnTo>
                    <a:pt x="2075563" y="232883"/>
                  </a:lnTo>
                  <a:lnTo>
                    <a:pt x="2085860" y="279151"/>
                  </a:lnTo>
                  <a:lnTo>
                    <a:pt x="2089404" y="327660"/>
                  </a:lnTo>
                  <a:lnTo>
                    <a:pt x="2089404" y="1642872"/>
                  </a:lnTo>
                  <a:lnTo>
                    <a:pt x="2085860" y="1691380"/>
                  </a:lnTo>
                  <a:lnTo>
                    <a:pt x="2075563" y="1737648"/>
                  </a:lnTo>
                  <a:lnTo>
                    <a:pt x="2059014" y="1781175"/>
                  </a:lnTo>
                  <a:lnTo>
                    <a:pt x="2036715" y="1821460"/>
                  </a:lnTo>
                  <a:lnTo>
                    <a:pt x="2009167" y="1858001"/>
                  </a:lnTo>
                  <a:lnTo>
                    <a:pt x="1976873" y="1890295"/>
                  </a:lnTo>
                  <a:lnTo>
                    <a:pt x="1940332" y="1917843"/>
                  </a:lnTo>
                  <a:lnTo>
                    <a:pt x="1900047" y="1940142"/>
                  </a:lnTo>
                  <a:lnTo>
                    <a:pt x="1856520" y="1956691"/>
                  </a:lnTo>
                  <a:lnTo>
                    <a:pt x="1810252" y="1966988"/>
                  </a:lnTo>
                  <a:lnTo>
                    <a:pt x="1761744" y="1970532"/>
                  </a:lnTo>
                  <a:close/>
                </a:path>
              </a:pathLst>
            </a:custGeom>
            <a:solidFill>
              <a:srgbClr val="445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08960" y="3444240"/>
              <a:ext cx="2098675" cy="1979930"/>
            </a:xfrm>
            <a:custGeom>
              <a:avLst/>
              <a:gdLst/>
              <a:ahLst/>
              <a:cxnLst/>
              <a:rect l="l" t="t" r="r" b="b"/>
              <a:pathLst>
                <a:path w="2098675" h="1979929">
                  <a:moveTo>
                    <a:pt x="1783080" y="1979676"/>
                  </a:moveTo>
                  <a:lnTo>
                    <a:pt x="315468" y="1979676"/>
                  </a:lnTo>
                  <a:lnTo>
                    <a:pt x="281940" y="1976628"/>
                  </a:lnTo>
                  <a:lnTo>
                    <a:pt x="265176" y="1973580"/>
                  </a:lnTo>
                  <a:lnTo>
                    <a:pt x="249936" y="1969008"/>
                  </a:lnTo>
                  <a:lnTo>
                    <a:pt x="233172" y="1964436"/>
                  </a:lnTo>
                  <a:lnTo>
                    <a:pt x="187452" y="1947672"/>
                  </a:lnTo>
                  <a:lnTo>
                    <a:pt x="132588" y="1914144"/>
                  </a:lnTo>
                  <a:lnTo>
                    <a:pt x="97536" y="1882140"/>
                  </a:lnTo>
                  <a:lnTo>
                    <a:pt x="85344" y="1871472"/>
                  </a:lnTo>
                  <a:lnTo>
                    <a:pt x="76200" y="1859280"/>
                  </a:lnTo>
                  <a:lnTo>
                    <a:pt x="65532" y="1845564"/>
                  </a:lnTo>
                  <a:lnTo>
                    <a:pt x="56388" y="1833372"/>
                  </a:lnTo>
                  <a:lnTo>
                    <a:pt x="32004" y="1790700"/>
                  </a:lnTo>
                  <a:lnTo>
                    <a:pt x="13716" y="1746504"/>
                  </a:lnTo>
                  <a:lnTo>
                    <a:pt x="3048" y="1697736"/>
                  </a:lnTo>
                  <a:lnTo>
                    <a:pt x="0" y="1664208"/>
                  </a:lnTo>
                  <a:lnTo>
                    <a:pt x="0" y="315468"/>
                  </a:lnTo>
                  <a:lnTo>
                    <a:pt x="6096" y="265176"/>
                  </a:lnTo>
                  <a:lnTo>
                    <a:pt x="19812" y="217932"/>
                  </a:lnTo>
                  <a:lnTo>
                    <a:pt x="39624" y="173736"/>
                  </a:lnTo>
                  <a:lnTo>
                    <a:pt x="74676" y="121920"/>
                  </a:lnTo>
                  <a:lnTo>
                    <a:pt x="108204" y="86868"/>
                  </a:lnTo>
                  <a:lnTo>
                    <a:pt x="146304" y="56388"/>
                  </a:lnTo>
                  <a:lnTo>
                    <a:pt x="160020" y="48768"/>
                  </a:lnTo>
                  <a:lnTo>
                    <a:pt x="173736" y="39624"/>
                  </a:lnTo>
                  <a:lnTo>
                    <a:pt x="187452" y="32004"/>
                  </a:lnTo>
                  <a:lnTo>
                    <a:pt x="217932" y="19812"/>
                  </a:lnTo>
                  <a:lnTo>
                    <a:pt x="233172" y="15240"/>
                  </a:lnTo>
                  <a:lnTo>
                    <a:pt x="249936" y="10668"/>
                  </a:lnTo>
                  <a:lnTo>
                    <a:pt x="265176" y="6096"/>
                  </a:lnTo>
                  <a:lnTo>
                    <a:pt x="281940" y="3048"/>
                  </a:lnTo>
                  <a:lnTo>
                    <a:pt x="315468" y="0"/>
                  </a:lnTo>
                  <a:lnTo>
                    <a:pt x="1783080" y="0"/>
                  </a:lnTo>
                  <a:lnTo>
                    <a:pt x="1816608" y="3048"/>
                  </a:lnTo>
                  <a:lnTo>
                    <a:pt x="1833372" y="6096"/>
                  </a:lnTo>
                  <a:lnTo>
                    <a:pt x="1843532" y="9144"/>
                  </a:lnTo>
                  <a:lnTo>
                    <a:pt x="315468" y="9144"/>
                  </a:lnTo>
                  <a:lnTo>
                    <a:pt x="283464" y="12192"/>
                  </a:lnTo>
                  <a:lnTo>
                    <a:pt x="266700" y="15240"/>
                  </a:lnTo>
                  <a:lnTo>
                    <a:pt x="256540" y="18288"/>
                  </a:lnTo>
                  <a:lnTo>
                    <a:pt x="251460" y="18288"/>
                  </a:lnTo>
                  <a:lnTo>
                    <a:pt x="236220" y="22860"/>
                  </a:lnTo>
                  <a:lnTo>
                    <a:pt x="205740" y="35052"/>
                  </a:lnTo>
                  <a:lnTo>
                    <a:pt x="192024" y="41148"/>
                  </a:lnTo>
                  <a:lnTo>
                    <a:pt x="181051" y="47244"/>
                  </a:lnTo>
                  <a:lnTo>
                    <a:pt x="178308" y="47244"/>
                  </a:lnTo>
                  <a:lnTo>
                    <a:pt x="164592" y="56388"/>
                  </a:lnTo>
                  <a:lnTo>
                    <a:pt x="150876" y="64008"/>
                  </a:lnTo>
                  <a:lnTo>
                    <a:pt x="126492" y="82296"/>
                  </a:lnTo>
                  <a:lnTo>
                    <a:pt x="114300" y="92964"/>
                  </a:lnTo>
                  <a:lnTo>
                    <a:pt x="103632" y="103632"/>
                  </a:lnTo>
                  <a:lnTo>
                    <a:pt x="94297" y="114300"/>
                  </a:lnTo>
                  <a:lnTo>
                    <a:pt x="92964" y="114300"/>
                  </a:lnTo>
                  <a:lnTo>
                    <a:pt x="82296" y="126492"/>
                  </a:lnTo>
                  <a:lnTo>
                    <a:pt x="73152" y="138684"/>
                  </a:lnTo>
                  <a:lnTo>
                    <a:pt x="64008" y="152400"/>
                  </a:lnTo>
                  <a:lnTo>
                    <a:pt x="54864" y="164592"/>
                  </a:lnTo>
                  <a:lnTo>
                    <a:pt x="39624" y="192024"/>
                  </a:lnTo>
                  <a:lnTo>
                    <a:pt x="33528" y="207264"/>
                  </a:lnTo>
                  <a:lnTo>
                    <a:pt x="27432" y="220980"/>
                  </a:lnTo>
                  <a:lnTo>
                    <a:pt x="18288" y="251460"/>
                  </a:lnTo>
                  <a:lnTo>
                    <a:pt x="15240" y="268224"/>
                  </a:lnTo>
                  <a:lnTo>
                    <a:pt x="12192" y="283464"/>
                  </a:lnTo>
                  <a:lnTo>
                    <a:pt x="9282" y="315468"/>
                  </a:lnTo>
                  <a:lnTo>
                    <a:pt x="9144" y="315468"/>
                  </a:lnTo>
                  <a:lnTo>
                    <a:pt x="7747" y="332232"/>
                  </a:lnTo>
                  <a:lnTo>
                    <a:pt x="7620" y="1647444"/>
                  </a:lnTo>
                  <a:lnTo>
                    <a:pt x="9144" y="1664208"/>
                  </a:lnTo>
                  <a:lnTo>
                    <a:pt x="10668" y="1679448"/>
                  </a:lnTo>
                  <a:lnTo>
                    <a:pt x="12192" y="1696212"/>
                  </a:lnTo>
                  <a:lnTo>
                    <a:pt x="15240" y="1712976"/>
                  </a:lnTo>
                  <a:lnTo>
                    <a:pt x="15517" y="1712976"/>
                  </a:lnTo>
                  <a:lnTo>
                    <a:pt x="18288" y="1728216"/>
                  </a:lnTo>
                  <a:lnTo>
                    <a:pt x="27432" y="1758696"/>
                  </a:lnTo>
                  <a:lnTo>
                    <a:pt x="33528" y="1773936"/>
                  </a:lnTo>
                  <a:lnTo>
                    <a:pt x="34137" y="1773936"/>
                  </a:lnTo>
                  <a:lnTo>
                    <a:pt x="39624" y="1787652"/>
                  </a:lnTo>
                  <a:lnTo>
                    <a:pt x="64008" y="1828800"/>
                  </a:lnTo>
                  <a:lnTo>
                    <a:pt x="92964" y="1865376"/>
                  </a:lnTo>
                  <a:lnTo>
                    <a:pt x="126492" y="1897380"/>
                  </a:lnTo>
                  <a:lnTo>
                    <a:pt x="164592" y="1924812"/>
                  </a:lnTo>
                  <a:lnTo>
                    <a:pt x="192024" y="1938528"/>
                  </a:lnTo>
                  <a:lnTo>
                    <a:pt x="205740" y="1946148"/>
                  </a:lnTo>
                  <a:lnTo>
                    <a:pt x="220980" y="1950720"/>
                  </a:lnTo>
                  <a:lnTo>
                    <a:pt x="236220" y="1956816"/>
                  </a:lnTo>
                  <a:lnTo>
                    <a:pt x="251460" y="1961388"/>
                  </a:lnTo>
                  <a:lnTo>
                    <a:pt x="266700" y="1964436"/>
                  </a:lnTo>
                  <a:lnTo>
                    <a:pt x="283464" y="1967484"/>
                  </a:lnTo>
                  <a:lnTo>
                    <a:pt x="315468" y="1970532"/>
                  </a:lnTo>
                  <a:lnTo>
                    <a:pt x="1843532" y="1970532"/>
                  </a:lnTo>
                  <a:lnTo>
                    <a:pt x="1833372" y="1973580"/>
                  </a:lnTo>
                  <a:lnTo>
                    <a:pt x="1816608" y="1976628"/>
                  </a:lnTo>
                  <a:lnTo>
                    <a:pt x="1783080" y="1979676"/>
                  </a:lnTo>
                  <a:close/>
                </a:path>
                <a:path w="2098675" h="1979929">
                  <a:moveTo>
                    <a:pt x="1920240" y="48768"/>
                  </a:moveTo>
                  <a:lnTo>
                    <a:pt x="1906524" y="41148"/>
                  </a:lnTo>
                  <a:lnTo>
                    <a:pt x="1892808" y="35052"/>
                  </a:lnTo>
                  <a:lnTo>
                    <a:pt x="1862328" y="22860"/>
                  </a:lnTo>
                  <a:lnTo>
                    <a:pt x="1847088" y="19812"/>
                  </a:lnTo>
                  <a:lnTo>
                    <a:pt x="1831848" y="15240"/>
                  </a:lnTo>
                  <a:lnTo>
                    <a:pt x="1815084" y="12192"/>
                  </a:lnTo>
                  <a:lnTo>
                    <a:pt x="1783080" y="9144"/>
                  </a:lnTo>
                  <a:lnTo>
                    <a:pt x="1843532" y="9144"/>
                  </a:lnTo>
                  <a:lnTo>
                    <a:pt x="1848612" y="10668"/>
                  </a:lnTo>
                  <a:lnTo>
                    <a:pt x="1865376" y="15240"/>
                  </a:lnTo>
                  <a:lnTo>
                    <a:pt x="1880616" y="19812"/>
                  </a:lnTo>
                  <a:lnTo>
                    <a:pt x="1911096" y="32004"/>
                  </a:lnTo>
                  <a:lnTo>
                    <a:pt x="1924812" y="39624"/>
                  </a:lnTo>
                  <a:lnTo>
                    <a:pt x="1936242" y="47244"/>
                  </a:lnTo>
                  <a:lnTo>
                    <a:pt x="1920240" y="47244"/>
                  </a:lnTo>
                  <a:lnTo>
                    <a:pt x="1920240" y="48768"/>
                  </a:lnTo>
                  <a:close/>
                </a:path>
                <a:path w="2098675" h="1979929">
                  <a:moveTo>
                    <a:pt x="251460" y="19812"/>
                  </a:moveTo>
                  <a:lnTo>
                    <a:pt x="251460" y="18288"/>
                  </a:lnTo>
                  <a:lnTo>
                    <a:pt x="256540" y="18288"/>
                  </a:lnTo>
                  <a:lnTo>
                    <a:pt x="251460" y="19812"/>
                  </a:lnTo>
                  <a:close/>
                </a:path>
                <a:path w="2098675" h="1979929">
                  <a:moveTo>
                    <a:pt x="178308" y="48768"/>
                  </a:moveTo>
                  <a:lnTo>
                    <a:pt x="178308" y="47244"/>
                  </a:lnTo>
                  <a:lnTo>
                    <a:pt x="181051" y="47244"/>
                  </a:lnTo>
                  <a:lnTo>
                    <a:pt x="178308" y="48768"/>
                  </a:lnTo>
                  <a:close/>
                </a:path>
                <a:path w="2098675" h="1979929">
                  <a:moveTo>
                    <a:pt x="2005584" y="115824"/>
                  </a:moveTo>
                  <a:lnTo>
                    <a:pt x="1972056" y="82296"/>
                  </a:lnTo>
                  <a:lnTo>
                    <a:pt x="1933956" y="56388"/>
                  </a:lnTo>
                  <a:lnTo>
                    <a:pt x="1920240" y="47244"/>
                  </a:lnTo>
                  <a:lnTo>
                    <a:pt x="1936242" y="47244"/>
                  </a:lnTo>
                  <a:lnTo>
                    <a:pt x="1938528" y="48768"/>
                  </a:lnTo>
                  <a:lnTo>
                    <a:pt x="1952244" y="56388"/>
                  </a:lnTo>
                  <a:lnTo>
                    <a:pt x="1965960" y="65532"/>
                  </a:lnTo>
                  <a:lnTo>
                    <a:pt x="1990344" y="86868"/>
                  </a:lnTo>
                  <a:lnTo>
                    <a:pt x="2013204" y="109728"/>
                  </a:lnTo>
                  <a:lnTo>
                    <a:pt x="2016633" y="114300"/>
                  </a:lnTo>
                  <a:lnTo>
                    <a:pt x="2005584" y="114300"/>
                  </a:lnTo>
                  <a:lnTo>
                    <a:pt x="2005584" y="115824"/>
                  </a:lnTo>
                  <a:close/>
                </a:path>
                <a:path w="2098675" h="1979929">
                  <a:moveTo>
                    <a:pt x="92964" y="115824"/>
                  </a:moveTo>
                  <a:lnTo>
                    <a:pt x="92964" y="114300"/>
                  </a:lnTo>
                  <a:lnTo>
                    <a:pt x="94297" y="114300"/>
                  </a:lnTo>
                  <a:lnTo>
                    <a:pt x="92964" y="115824"/>
                  </a:lnTo>
                  <a:close/>
                </a:path>
                <a:path w="2098675" h="1979929">
                  <a:moveTo>
                    <a:pt x="2089404" y="316992"/>
                  </a:moveTo>
                  <a:lnTo>
                    <a:pt x="2086356" y="283464"/>
                  </a:lnTo>
                  <a:lnTo>
                    <a:pt x="2083308" y="268224"/>
                  </a:lnTo>
                  <a:lnTo>
                    <a:pt x="2080260" y="251460"/>
                  </a:lnTo>
                  <a:lnTo>
                    <a:pt x="2071116" y="220980"/>
                  </a:lnTo>
                  <a:lnTo>
                    <a:pt x="2065020" y="207264"/>
                  </a:lnTo>
                  <a:lnTo>
                    <a:pt x="2057400" y="192024"/>
                  </a:lnTo>
                  <a:lnTo>
                    <a:pt x="2058924" y="192024"/>
                  </a:lnTo>
                  <a:lnTo>
                    <a:pt x="2043684" y="164592"/>
                  </a:lnTo>
                  <a:lnTo>
                    <a:pt x="2034540" y="152400"/>
                  </a:lnTo>
                  <a:lnTo>
                    <a:pt x="2025396" y="138684"/>
                  </a:lnTo>
                  <a:lnTo>
                    <a:pt x="2016252" y="126492"/>
                  </a:lnTo>
                  <a:lnTo>
                    <a:pt x="2005584" y="114300"/>
                  </a:lnTo>
                  <a:lnTo>
                    <a:pt x="2016633" y="114300"/>
                  </a:lnTo>
                  <a:lnTo>
                    <a:pt x="2022348" y="121920"/>
                  </a:lnTo>
                  <a:lnTo>
                    <a:pt x="2033016" y="134112"/>
                  </a:lnTo>
                  <a:lnTo>
                    <a:pt x="2042160" y="146304"/>
                  </a:lnTo>
                  <a:lnTo>
                    <a:pt x="2066544" y="188976"/>
                  </a:lnTo>
                  <a:lnTo>
                    <a:pt x="2084832" y="234696"/>
                  </a:lnTo>
                  <a:lnTo>
                    <a:pt x="2087880" y="249936"/>
                  </a:lnTo>
                  <a:lnTo>
                    <a:pt x="2092452" y="265176"/>
                  </a:lnTo>
                  <a:lnTo>
                    <a:pt x="2095500" y="281940"/>
                  </a:lnTo>
                  <a:lnTo>
                    <a:pt x="2098548" y="315468"/>
                  </a:lnTo>
                  <a:lnTo>
                    <a:pt x="2089404" y="315468"/>
                  </a:lnTo>
                  <a:lnTo>
                    <a:pt x="2089404" y="316992"/>
                  </a:lnTo>
                  <a:close/>
                </a:path>
                <a:path w="2098675" h="1979929">
                  <a:moveTo>
                    <a:pt x="9144" y="316992"/>
                  </a:moveTo>
                  <a:lnTo>
                    <a:pt x="9144" y="315468"/>
                  </a:lnTo>
                  <a:lnTo>
                    <a:pt x="9282" y="315468"/>
                  </a:lnTo>
                  <a:lnTo>
                    <a:pt x="9144" y="316992"/>
                  </a:lnTo>
                  <a:close/>
                </a:path>
                <a:path w="2098675" h="1979929">
                  <a:moveTo>
                    <a:pt x="2097024" y="1680972"/>
                  </a:moveTo>
                  <a:lnTo>
                    <a:pt x="2087880" y="1680972"/>
                  </a:lnTo>
                  <a:lnTo>
                    <a:pt x="2089404" y="1664208"/>
                  </a:lnTo>
                  <a:lnTo>
                    <a:pt x="2089404" y="315468"/>
                  </a:lnTo>
                  <a:lnTo>
                    <a:pt x="2098548" y="315468"/>
                  </a:lnTo>
                  <a:lnTo>
                    <a:pt x="2098548" y="1664208"/>
                  </a:lnTo>
                  <a:lnTo>
                    <a:pt x="2097024" y="1680972"/>
                  </a:lnTo>
                  <a:close/>
                </a:path>
                <a:path w="2098675" h="1979929">
                  <a:moveTo>
                    <a:pt x="2092729" y="1712976"/>
                  </a:moveTo>
                  <a:lnTo>
                    <a:pt x="2083308" y="1712976"/>
                  </a:lnTo>
                  <a:lnTo>
                    <a:pt x="2086356" y="1696212"/>
                  </a:lnTo>
                  <a:lnTo>
                    <a:pt x="2087880" y="1679448"/>
                  </a:lnTo>
                  <a:lnTo>
                    <a:pt x="2087880" y="1680972"/>
                  </a:lnTo>
                  <a:lnTo>
                    <a:pt x="2097024" y="1680972"/>
                  </a:lnTo>
                  <a:lnTo>
                    <a:pt x="2095500" y="1697736"/>
                  </a:lnTo>
                  <a:lnTo>
                    <a:pt x="2092729" y="1712976"/>
                  </a:lnTo>
                  <a:close/>
                </a:path>
                <a:path w="2098675" h="1979929">
                  <a:moveTo>
                    <a:pt x="15517" y="1712976"/>
                  </a:moveTo>
                  <a:lnTo>
                    <a:pt x="15240" y="1712976"/>
                  </a:lnTo>
                  <a:lnTo>
                    <a:pt x="15240" y="1711452"/>
                  </a:lnTo>
                  <a:lnTo>
                    <a:pt x="15517" y="1712976"/>
                  </a:lnTo>
                  <a:close/>
                </a:path>
                <a:path w="2098675" h="1979929">
                  <a:moveTo>
                    <a:pt x="2073859" y="1773936"/>
                  </a:moveTo>
                  <a:lnTo>
                    <a:pt x="2065020" y="1773936"/>
                  </a:lnTo>
                  <a:lnTo>
                    <a:pt x="2071116" y="1758696"/>
                  </a:lnTo>
                  <a:lnTo>
                    <a:pt x="2080260" y="1728216"/>
                  </a:lnTo>
                  <a:lnTo>
                    <a:pt x="2083308" y="1711452"/>
                  </a:lnTo>
                  <a:lnTo>
                    <a:pt x="2083308" y="1712976"/>
                  </a:lnTo>
                  <a:lnTo>
                    <a:pt x="2092729" y="1712976"/>
                  </a:lnTo>
                  <a:lnTo>
                    <a:pt x="2092452" y="1714500"/>
                  </a:lnTo>
                  <a:lnTo>
                    <a:pt x="2087880" y="1729740"/>
                  </a:lnTo>
                  <a:lnTo>
                    <a:pt x="2084832" y="1746504"/>
                  </a:lnTo>
                  <a:lnTo>
                    <a:pt x="2073859" y="1773936"/>
                  </a:lnTo>
                  <a:close/>
                </a:path>
                <a:path w="2098675" h="1979929">
                  <a:moveTo>
                    <a:pt x="34137" y="1773936"/>
                  </a:moveTo>
                  <a:lnTo>
                    <a:pt x="33528" y="1773936"/>
                  </a:lnTo>
                  <a:lnTo>
                    <a:pt x="33528" y="1772412"/>
                  </a:lnTo>
                  <a:lnTo>
                    <a:pt x="34137" y="1773936"/>
                  </a:lnTo>
                  <a:close/>
                </a:path>
                <a:path w="2098675" h="1979929">
                  <a:moveTo>
                    <a:pt x="1843532" y="1970532"/>
                  </a:moveTo>
                  <a:lnTo>
                    <a:pt x="1783080" y="1970532"/>
                  </a:lnTo>
                  <a:lnTo>
                    <a:pt x="1799844" y="1969008"/>
                  </a:lnTo>
                  <a:lnTo>
                    <a:pt x="1798320" y="1969008"/>
                  </a:lnTo>
                  <a:lnTo>
                    <a:pt x="1847088" y="1961388"/>
                  </a:lnTo>
                  <a:lnTo>
                    <a:pt x="1877568" y="1950720"/>
                  </a:lnTo>
                  <a:lnTo>
                    <a:pt x="1892808" y="1946148"/>
                  </a:lnTo>
                  <a:lnTo>
                    <a:pt x="1891284" y="1946148"/>
                  </a:lnTo>
                  <a:lnTo>
                    <a:pt x="1906524" y="1938528"/>
                  </a:lnTo>
                  <a:lnTo>
                    <a:pt x="1920240" y="1932432"/>
                  </a:lnTo>
                  <a:lnTo>
                    <a:pt x="1933956" y="1924812"/>
                  </a:lnTo>
                  <a:lnTo>
                    <a:pt x="1972056" y="1897380"/>
                  </a:lnTo>
                  <a:lnTo>
                    <a:pt x="2005584" y="1865376"/>
                  </a:lnTo>
                  <a:lnTo>
                    <a:pt x="2034540" y="1828800"/>
                  </a:lnTo>
                  <a:lnTo>
                    <a:pt x="2058924" y="1787652"/>
                  </a:lnTo>
                  <a:lnTo>
                    <a:pt x="2057400" y="1787652"/>
                  </a:lnTo>
                  <a:lnTo>
                    <a:pt x="2065020" y="1772412"/>
                  </a:lnTo>
                  <a:lnTo>
                    <a:pt x="2065020" y="1773936"/>
                  </a:lnTo>
                  <a:lnTo>
                    <a:pt x="2073859" y="1773936"/>
                  </a:lnTo>
                  <a:lnTo>
                    <a:pt x="2072640" y="1776984"/>
                  </a:lnTo>
                  <a:lnTo>
                    <a:pt x="2051304" y="1819656"/>
                  </a:lnTo>
                  <a:lnTo>
                    <a:pt x="2022348" y="1859280"/>
                  </a:lnTo>
                  <a:lnTo>
                    <a:pt x="2013204" y="1871472"/>
                  </a:lnTo>
                  <a:lnTo>
                    <a:pt x="2001012" y="1882140"/>
                  </a:lnTo>
                  <a:lnTo>
                    <a:pt x="1990344" y="1892808"/>
                  </a:lnTo>
                  <a:lnTo>
                    <a:pt x="1965960" y="1914144"/>
                  </a:lnTo>
                  <a:lnTo>
                    <a:pt x="1911096" y="1947672"/>
                  </a:lnTo>
                  <a:lnTo>
                    <a:pt x="1865376" y="1964436"/>
                  </a:lnTo>
                  <a:lnTo>
                    <a:pt x="1848612" y="1969008"/>
                  </a:lnTo>
                  <a:lnTo>
                    <a:pt x="1843532" y="1970532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41700" y="3324225"/>
            <a:ext cx="1400786" cy="52322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560"/>
              </a:spcBef>
            </a:pPr>
            <a:r>
              <a:rPr sz="1400" b="1" spc="15" dirty="0">
                <a:solidFill>
                  <a:srgbClr val="FFFF00"/>
                </a:solidFill>
                <a:latin typeface="Arial"/>
                <a:cs typeface="Arial"/>
              </a:rPr>
              <a:t>До</a:t>
            </a:r>
            <a:r>
              <a:rPr sz="14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FFFF00"/>
                </a:solidFill>
                <a:latin typeface="Arial"/>
                <a:cs typeface="Arial"/>
              </a:rPr>
              <a:t>25.01.2024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Обработка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данных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567021" y="2696126"/>
            <a:ext cx="2100580" cy="2614921"/>
            <a:chOff x="5547360" y="3444240"/>
            <a:chExt cx="2100580" cy="1979930"/>
          </a:xfrm>
        </p:grpSpPr>
        <p:sp>
          <p:nvSpPr>
            <p:cNvPr id="13" name="object 13"/>
            <p:cNvSpPr/>
            <p:nvPr/>
          </p:nvSpPr>
          <p:spPr>
            <a:xfrm>
              <a:off x="5551932" y="3448812"/>
              <a:ext cx="2091055" cy="1971039"/>
            </a:xfrm>
            <a:custGeom>
              <a:avLst/>
              <a:gdLst/>
              <a:ahLst/>
              <a:cxnLst/>
              <a:rect l="l" t="t" r="r" b="b"/>
              <a:pathLst>
                <a:path w="2091054" h="1971039">
                  <a:moveTo>
                    <a:pt x="1761744" y="1970532"/>
                  </a:moveTo>
                  <a:lnTo>
                    <a:pt x="329184" y="1970532"/>
                  </a:lnTo>
                  <a:lnTo>
                    <a:pt x="280640" y="1966988"/>
                  </a:lnTo>
                  <a:lnTo>
                    <a:pt x="234274" y="1956691"/>
                  </a:lnTo>
                  <a:lnTo>
                    <a:pt x="190601" y="1940142"/>
                  </a:lnTo>
                  <a:lnTo>
                    <a:pt x="150137" y="1917843"/>
                  </a:lnTo>
                  <a:lnTo>
                    <a:pt x="113396" y="1890295"/>
                  </a:lnTo>
                  <a:lnTo>
                    <a:pt x="80894" y="1858001"/>
                  </a:lnTo>
                  <a:lnTo>
                    <a:pt x="53146" y="1821460"/>
                  </a:lnTo>
                  <a:lnTo>
                    <a:pt x="30667" y="1781175"/>
                  </a:lnTo>
                  <a:lnTo>
                    <a:pt x="13973" y="1737648"/>
                  </a:lnTo>
                  <a:lnTo>
                    <a:pt x="3579" y="1691380"/>
                  </a:lnTo>
                  <a:lnTo>
                    <a:pt x="0" y="1642872"/>
                  </a:lnTo>
                  <a:lnTo>
                    <a:pt x="0" y="327660"/>
                  </a:lnTo>
                  <a:lnTo>
                    <a:pt x="3579" y="279151"/>
                  </a:lnTo>
                  <a:lnTo>
                    <a:pt x="13973" y="232883"/>
                  </a:lnTo>
                  <a:lnTo>
                    <a:pt x="30667" y="189356"/>
                  </a:lnTo>
                  <a:lnTo>
                    <a:pt x="53146" y="149071"/>
                  </a:lnTo>
                  <a:lnTo>
                    <a:pt x="80894" y="112530"/>
                  </a:lnTo>
                  <a:lnTo>
                    <a:pt x="113396" y="80236"/>
                  </a:lnTo>
                  <a:lnTo>
                    <a:pt x="150137" y="52688"/>
                  </a:lnTo>
                  <a:lnTo>
                    <a:pt x="190601" y="30389"/>
                  </a:lnTo>
                  <a:lnTo>
                    <a:pt x="234274" y="13840"/>
                  </a:lnTo>
                  <a:lnTo>
                    <a:pt x="280640" y="3543"/>
                  </a:lnTo>
                  <a:lnTo>
                    <a:pt x="329184" y="0"/>
                  </a:lnTo>
                  <a:lnTo>
                    <a:pt x="1761744" y="0"/>
                  </a:lnTo>
                  <a:lnTo>
                    <a:pt x="1810287" y="3543"/>
                  </a:lnTo>
                  <a:lnTo>
                    <a:pt x="1856653" y="13840"/>
                  </a:lnTo>
                  <a:lnTo>
                    <a:pt x="1900326" y="30389"/>
                  </a:lnTo>
                  <a:lnTo>
                    <a:pt x="1940790" y="52688"/>
                  </a:lnTo>
                  <a:lnTo>
                    <a:pt x="1977531" y="80236"/>
                  </a:lnTo>
                  <a:lnTo>
                    <a:pt x="2010033" y="112530"/>
                  </a:lnTo>
                  <a:lnTo>
                    <a:pt x="2037781" y="149071"/>
                  </a:lnTo>
                  <a:lnTo>
                    <a:pt x="2060260" y="189356"/>
                  </a:lnTo>
                  <a:lnTo>
                    <a:pt x="2076954" y="232883"/>
                  </a:lnTo>
                  <a:lnTo>
                    <a:pt x="2087348" y="279151"/>
                  </a:lnTo>
                  <a:lnTo>
                    <a:pt x="2090928" y="327660"/>
                  </a:lnTo>
                  <a:lnTo>
                    <a:pt x="2090928" y="1642872"/>
                  </a:lnTo>
                  <a:lnTo>
                    <a:pt x="2087348" y="1691380"/>
                  </a:lnTo>
                  <a:lnTo>
                    <a:pt x="2076954" y="1737648"/>
                  </a:lnTo>
                  <a:lnTo>
                    <a:pt x="2060260" y="1781175"/>
                  </a:lnTo>
                  <a:lnTo>
                    <a:pt x="2037781" y="1821460"/>
                  </a:lnTo>
                  <a:lnTo>
                    <a:pt x="2010033" y="1858001"/>
                  </a:lnTo>
                  <a:lnTo>
                    <a:pt x="1977531" y="1890295"/>
                  </a:lnTo>
                  <a:lnTo>
                    <a:pt x="1940790" y="1917843"/>
                  </a:lnTo>
                  <a:lnTo>
                    <a:pt x="1900326" y="1940142"/>
                  </a:lnTo>
                  <a:lnTo>
                    <a:pt x="1856653" y="1956691"/>
                  </a:lnTo>
                  <a:lnTo>
                    <a:pt x="1810287" y="1966988"/>
                  </a:lnTo>
                  <a:lnTo>
                    <a:pt x="1761744" y="1970532"/>
                  </a:lnTo>
                  <a:close/>
                </a:path>
              </a:pathLst>
            </a:custGeom>
            <a:solidFill>
              <a:srgbClr val="445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47360" y="3444240"/>
              <a:ext cx="2100580" cy="1979930"/>
            </a:xfrm>
            <a:custGeom>
              <a:avLst/>
              <a:gdLst/>
              <a:ahLst/>
              <a:cxnLst/>
              <a:rect l="l" t="t" r="r" b="b"/>
              <a:pathLst>
                <a:path w="2100579" h="1979929">
                  <a:moveTo>
                    <a:pt x="1784604" y="1979676"/>
                  </a:moveTo>
                  <a:lnTo>
                    <a:pt x="315468" y="1979676"/>
                  </a:lnTo>
                  <a:lnTo>
                    <a:pt x="281940" y="1976628"/>
                  </a:lnTo>
                  <a:lnTo>
                    <a:pt x="219456" y="1959864"/>
                  </a:lnTo>
                  <a:lnTo>
                    <a:pt x="173736" y="1940052"/>
                  </a:lnTo>
                  <a:lnTo>
                    <a:pt x="134112" y="1914144"/>
                  </a:lnTo>
                  <a:lnTo>
                    <a:pt x="97536" y="1882140"/>
                  </a:lnTo>
                  <a:lnTo>
                    <a:pt x="65532" y="1845564"/>
                  </a:lnTo>
                  <a:lnTo>
                    <a:pt x="48768" y="1819656"/>
                  </a:lnTo>
                  <a:lnTo>
                    <a:pt x="39624" y="1805940"/>
                  </a:lnTo>
                  <a:lnTo>
                    <a:pt x="33528" y="1790700"/>
                  </a:lnTo>
                  <a:lnTo>
                    <a:pt x="25908" y="1776984"/>
                  </a:lnTo>
                  <a:lnTo>
                    <a:pt x="19812" y="1761744"/>
                  </a:lnTo>
                  <a:lnTo>
                    <a:pt x="7620" y="1714500"/>
                  </a:lnTo>
                  <a:lnTo>
                    <a:pt x="0" y="1664208"/>
                  </a:lnTo>
                  <a:lnTo>
                    <a:pt x="0" y="315468"/>
                  </a:lnTo>
                  <a:lnTo>
                    <a:pt x="1524" y="298704"/>
                  </a:lnTo>
                  <a:lnTo>
                    <a:pt x="7620" y="265176"/>
                  </a:lnTo>
                  <a:lnTo>
                    <a:pt x="10668" y="249936"/>
                  </a:lnTo>
                  <a:lnTo>
                    <a:pt x="15240" y="234696"/>
                  </a:lnTo>
                  <a:lnTo>
                    <a:pt x="19812" y="217932"/>
                  </a:lnTo>
                  <a:lnTo>
                    <a:pt x="25908" y="202692"/>
                  </a:lnTo>
                  <a:lnTo>
                    <a:pt x="33528" y="188976"/>
                  </a:lnTo>
                  <a:lnTo>
                    <a:pt x="39624" y="173736"/>
                  </a:lnTo>
                  <a:lnTo>
                    <a:pt x="48768" y="160020"/>
                  </a:lnTo>
                  <a:lnTo>
                    <a:pt x="56388" y="146304"/>
                  </a:lnTo>
                  <a:lnTo>
                    <a:pt x="65532" y="134112"/>
                  </a:lnTo>
                  <a:lnTo>
                    <a:pt x="97536" y="97536"/>
                  </a:lnTo>
                  <a:lnTo>
                    <a:pt x="134112" y="65532"/>
                  </a:lnTo>
                  <a:lnTo>
                    <a:pt x="146304" y="56388"/>
                  </a:lnTo>
                  <a:lnTo>
                    <a:pt x="160020" y="48768"/>
                  </a:lnTo>
                  <a:lnTo>
                    <a:pt x="173736" y="39624"/>
                  </a:lnTo>
                  <a:lnTo>
                    <a:pt x="219456" y="19812"/>
                  </a:lnTo>
                  <a:lnTo>
                    <a:pt x="266700" y="6096"/>
                  </a:lnTo>
                  <a:lnTo>
                    <a:pt x="315468" y="0"/>
                  </a:lnTo>
                  <a:lnTo>
                    <a:pt x="1784604" y="0"/>
                  </a:lnTo>
                  <a:lnTo>
                    <a:pt x="1818132" y="3048"/>
                  </a:lnTo>
                  <a:lnTo>
                    <a:pt x="1833372" y="6096"/>
                  </a:lnTo>
                  <a:lnTo>
                    <a:pt x="1844548" y="9144"/>
                  </a:lnTo>
                  <a:lnTo>
                    <a:pt x="316992" y="9144"/>
                  </a:lnTo>
                  <a:lnTo>
                    <a:pt x="283464" y="12192"/>
                  </a:lnTo>
                  <a:lnTo>
                    <a:pt x="268224" y="15240"/>
                  </a:lnTo>
                  <a:lnTo>
                    <a:pt x="257048" y="18288"/>
                  </a:lnTo>
                  <a:lnTo>
                    <a:pt x="252984" y="18288"/>
                  </a:lnTo>
                  <a:lnTo>
                    <a:pt x="236220" y="22860"/>
                  </a:lnTo>
                  <a:lnTo>
                    <a:pt x="220980" y="28956"/>
                  </a:lnTo>
                  <a:lnTo>
                    <a:pt x="222504" y="28956"/>
                  </a:lnTo>
                  <a:lnTo>
                    <a:pt x="192024" y="41148"/>
                  </a:lnTo>
                  <a:lnTo>
                    <a:pt x="181051" y="47244"/>
                  </a:lnTo>
                  <a:lnTo>
                    <a:pt x="178308" y="47244"/>
                  </a:lnTo>
                  <a:lnTo>
                    <a:pt x="164592" y="56388"/>
                  </a:lnTo>
                  <a:lnTo>
                    <a:pt x="152400" y="64008"/>
                  </a:lnTo>
                  <a:lnTo>
                    <a:pt x="138684" y="73152"/>
                  </a:lnTo>
                  <a:lnTo>
                    <a:pt x="126492" y="82296"/>
                  </a:lnTo>
                  <a:lnTo>
                    <a:pt x="115824" y="92964"/>
                  </a:lnTo>
                  <a:lnTo>
                    <a:pt x="103632" y="103632"/>
                  </a:lnTo>
                  <a:lnTo>
                    <a:pt x="94297" y="114300"/>
                  </a:lnTo>
                  <a:lnTo>
                    <a:pt x="92964" y="114300"/>
                  </a:lnTo>
                  <a:lnTo>
                    <a:pt x="83820" y="126492"/>
                  </a:lnTo>
                  <a:lnTo>
                    <a:pt x="56388" y="164592"/>
                  </a:lnTo>
                  <a:lnTo>
                    <a:pt x="35052" y="207264"/>
                  </a:lnTo>
                  <a:lnTo>
                    <a:pt x="28956" y="220980"/>
                  </a:lnTo>
                  <a:lnTo>
                    <a:pt x="22860" y="236220"/>
                  </a:lnTo>
                  <a:lnTo>
                    <a:pt x="24384" y="236220"/>
                  </a:lnTo>
                  <a:lnTo>
                    <a:pt x="19812" y="251460"/>
                  </a:lnTo>
                  <a:lnTo>
                    <a:pt x="15240" y="268224"/>
                  </a:lnTo>
                  <a:lnTo>
                    <a:pt x="12192" y="283464"/>
                  </a:lnTo>
                  <a:lnTo>
                    <a:pt x="9282" y="315468"/>
                  </a:lnTo>
                  <a:lnTo>
                    <a:pt x="9144" y="315468"/>
                  </a:lnTo>
                  <a:lnTo>
                    <a:pt x="9144" y="1664208"/>
                  </a:lnTo>
                  <a:lnTo>
                    <a:pt x="10668" y="1679448"/>
                  </a:lnTo>
                  <a:lnTo>
                    <a:pt x="12192" y="1696212"/>
                  </a:lnTo>
                  <a:lnTo>
                    <a:pt x="15240" y="1712976"/>
                  </a:lnTo>
                  <a:lnTo>
                    <a:pt x="15655" y="1712976"/>
                  </a:lnTo>
                  <a:lnTo>
                    <a:pt x="19812" y="1728216"/>
                  </a:lnTo>
                  <a:lnTo>
                    <a:pt x="24384" y="1743456"/>
                  </a:lnTo>
                  <a:lnTo>
                    <a:pt x="22860" y="1743456"/>
                  </a:lnTo>
                  <a:lnTo>
                    <a:pt x="35052" y="1773936"/>
                  </a:lnTo>
                  <a:lnTo>
                    <a:pt x="35661" y="1773936"/>
                  </a:lnTo>
                  <a:lnTo>
                    <a:pt x="41148" y="1787652"/>
                  </a:lnTo>
                  <a:lnTo>
                    <a:pt x="64008" y="1828800"/>
                  </a:lnTo>
                  <a:lnTo>
                    <a:pt x="73152" y="1840992"/>
                  </a:lnTo>
                  <a:lnTo>
                    <a:pt x="83820" y="1853184"/>
                  </a:lnTo>
                  <a:lnTo>
                    <a:pt x="82296" y="1853184"/>
                  </a:lnTo>
                  <a:lnTo>
                    <a:pt x="92964" y="1865376"/>
                  </a:lnTo>
                  <a:lnTo>
                    <a:pt x="103632" y="1876044"/>
                  </a:lnTo>
                  <a:lnTo>
                    <a:pt x="115824" y="1886712"/>
                  </a:lnTo>
                  <a:lnTo>
                    <a:pt x="126492" y="1897380"/>
                  </a:lnTo>
                  <a:lnTo>
                    <a:pt x="138684" y="1906524"/>
                  </a:lnTo>
                  <a:lnTo>
                    <a:pt x="152400" y="1915668"/>
                  </a:lnTo>
                  <a:lnTo>
                    <a:pt x="164592" y="1924812"/>
                  </a:lnTo>
                  <a:lnTo>
                    <a:pt x="178308" y="1932432"/>
                  </a:lnTo>
                  <a:lnTo>
                    <a:pt x="192024" y="1938528"/>
                  </a:lnTo>
                  <a:lnTo>
                    <a:pt x="207264" y="1946148"/>
                  </a:lnTo>
                  <a:lnTo>
                    <a:pt x="222504" y="1950720"/>
                  </a:lnTo>
                  <a:lnTo>
                    <a:pt x="220980" y="1950720"/>
                  </a:lnTo>
                  <a:lnTo>
                    <a:pt x="236220" y="1956816"/>
                  </a:lnTo>
                  <a:lnTo>
                    <a:pt x="252984" y="1961388"/>
                  </a:lnTo>
                  <a:lnTo>
                    <a:pt x="251460" y="1961388"/>
                  </a:lnTo>
                  <a:lnTo>
                    <a:pt x="268224" y="1964436"/>
                  </a:lnTo>
                  <a:lnTo>
                    <a:pt x="283464" y="1967484"/>
                  </a:lnTo>
                  <a:lnTo>
                    <a:pt x="316992" y="1970532"/>
                  </a:lnTo>
                  <a:lnTo>
                    <a:pt x="1844548" y="1970532"/>
                  </a:lnTo>
                  <a:lnTo>
                    <a:pt x="1833372" y="1973580"/>
                  </a:lnTo>
                  <a:lnTo>
                    <a:pt x="1818132" y="1976628"/>
                  </a:lnTo>
                  <a:lnTo>
                    <a:pt x="1784604" y="1979676"/>
                  </a:lnTo>
                  <a:close/>
                </a:path>
                <a:path w="2100579" h="1979929">
                  <a:moveTo>
                    <a:pt x="1921764" y="48768"/>
                  </a:moveTo>
                  <a:lnTo>
                    <a:pt x="1906524" y="41148"/>
                  </a:lnTo>
                  <a:lnTo>
                    <a:pt x="1908048" y="41148"/>
                  </a:lnTo>
                  <a:lnTo>
                    <a:pt x="1877568" y="28956"/>
                  </a:lnTo>
                  <a:lnTo>
                    <a:pt x="1879092" y="28956"/>
                  </a:lnTo>
                  <a:lnTo>
                    <a:pt x="1863852" y="22860"/>
                  </a:lnTo>
                  <a:lnTo>
                    <a:pt x="1847088" y="19812"/>
                  </a:lnTo>
                  <a:lnTo>
                    <a:pt x="1848612" y="19812"/>
                  </a:lnTo>
                  <a:lnTo>
                    <a:pt x="1831848" y="15240"/>
                  </a:lnTo>
                  <a:lnTo>
                    <a:pt x="1816608" y="12192"/>
                  </a:lnTo>
                  <a:lnTo>
                    <a:pt x="1783080" y="9144"/>
                  </a:lnTo>
                  <a:lnTo>
                    <a:pt x="1844548" y="9144"/>
                  </a:lnTo>
                  <a:lnTo>
                    <a:pt x="1911096" y="32004"/>
                  </a:lnTo>
                  <a:lnTo>
                    <a:pt x="1937512" y="47244"/>
                  </a:lnTo>
                  <a:lnTo>
                    <a:pt x="1921764" y="47244"/>
                  </a:lnTo>
                  <a:lnTo>
                    <a:pt x="1921764" y="48768"/>
                  </a:lnTo>
                  <a:close/>
                </a:path>
                <a:path w="2100579" h="1979929">
                  <a:moveTo>
                    <a:pt x="251460" y="19812"/>
                  </a:moveTo>
                  <a:lnTo>
                    <a:pt x="252984" y="18288"/>
                  </a:lnTo>
                  <a:lnTo>
                    <a:pt x="257048" y="18288"/>
                  </a:lnTo>
                  <a:lnTo>
                    <a:pt x="251460" y="19812"/>
                  </a:lnTo>
                  <a:close/>
                </a:path>
                <a:path w="2100579" h="1979929">
                  <a:moveTo>
                    <a:pt x="178308" y="48768"/>
                  </a:moveTo>
                  <a:lnTo>
                    <a:pt x="178308" y="47244"/>
                  </a:lnTo>
                  <a:lnTo>
                    <a:pt x="181051" y="47244"/>
                  </a:lnTo>
                  <a:lnTo>
                    <a:pt x="178308" y="48768"/>
                  </a:lnTo>
                  <a:close/>
                </a:path>
                <a:path w="2100579" h="1979929">
                  <a:moveTo>
                    <a:pt x="2007108" y="115824"/>
                  </a:moveTo>
                  <a:lnTo>
                    <a:pt x="1996440" y="103632"/>
                  </a:lnTo>
                  <a:lnTo>
                    <a:pt x="1984248" y="92964"/>
                  </a:lnTo>
                  <a:lnTo>
                    <a:pt x="1973580" y="82296"/>
                  </a:lnTo>
                  <a:lnTo>
                    <a:pt x="1959864" y="73152"/>
                  </a:lnTo>
                  <a:lnTo>
                    <a:pt x="1961388" y="73152"/>
                  </a:lnTo>
                  <a:lnTo>
                    <a:pt x="1947672" y="64008"/>
                  </a:lnTo>
                  <a:lnTo>
                    <a:pt x="1933956" y="56388"/>
                  </a:lnTo>
                  <a:lnTo>
                    <a:pt x="1935480" y="56388"/>
                  </a:lnTo>
                  <a:lnTo>
                    <a:pt x="1921764" y="47244"/>
                  </a:lnTo>
                  <a:lnTo>
                    <a:pt x="1937512" y="47244"/>
                  </a:lnTo>
                  <a:lnTo>
                    <a:pt x="1940052" y="48768"/>
                  </a:lnTo>
                  <a:lnTo>
                    <a:pt x="1952244" y="56388"/>
                  </a:lnTo>
                  <a:lnTo>
                    <a:pt x="1965960" y="65532"/>
                  </a:lnTo>
                  <a:lnTo>
                    <a:pt x="2002536" y="97536"/>
                  </a:lnTo>
                  <a:lnTo>
                    <a:pt x="2017204" y="114300"/>
                  </a:lnTo>
                  <a:lnTo>
                    <a:pt x="2007108" y="114300"/>
                  </a:lnTo>
                  <a:lnTo>
                    <a:pt x="2007108" y="115824"/>
                  </a:lnTo>
                  <a:close/>
                </a:path>
                <a:path w="2100579" h="1979929">
                  <a:moveTo>
                    <a:pt x="92964" y="115824"/>
                  </a:moveTo>
                  <a:lnTo>
                    <a:pt x="92964" y="114300"/>
                  </a:lnTo>
                  <a:lnTo>
                    <a:pt x="94297" y="114300"/>
                  </a:lnTo>
                  <a:lnTo>
                    <a:pt x="92964" y="115824"/>
                  </a:lnTo>
                  <a:close/>
                </a:path>
                <a:path w="2100579" h="1979929">
                  <a:moveTo>
                    <a:pt x="2090928" y="316992"/>
                  </a:moveTo>
                  <a:lnTo>
                    <a:pt x="2089404" y="300228"/>
                  </a:lnTo>
                  <a:lnTo>
                    <a:pt x="2086356" y="283464"/>
                  </a:lnTo>
                  <a:lnTo>
                    <a:pt x="2084832" y="268224"/>
                  </a:lnTo>
                  <a:lnTo>
                    <a:pt x="2080260" y="251460"/>
                  </a:lnTo>
                  <a:lnTo>
                    <a:pt x="2071116" y="220980"/>
                  </a:lnTo>
                  <a:lnTo>
                    <a:pt x="2065020" y="207264"/>
                  </a:lnTo>
                  <a:lnTo>
                    <a:pt x="2058924" y="192024"/>
                  </a:lnTo>
                  <a:lnTo>
                    <a:pt x="2043684" y="164592"/>
                  </a:lnTo>
                  <a:lnTo>
                    <a:pt x="2036064" y="152400"/>
                  </a:lnTo>
                  <a:lnTo>
                    <a:pt x="2026920" y="138684"/>
                  </a:lnTo>
                  <a:lnTo>
                    <a:pt x="2016252" y="126492"/>
                  </a:lnTo>
                  <a:lnTo>
                    <a:pt x="2007108" y="114300"/>
                  </a:lnTo>
                  <a:lnTo>
                    <a:pt x="2017204" y="114300"/>
                  </a:lnTo>
                  <a:lnTo>
                    <a:pt x="2023872" y="121920"/>
                  </a:lnTo>
                  <a:lnTo>
                    <a:pt x="2033016" y="134112"/>
                  </a:lnTo>
                  <a:lnTo>
                    <a:pt x="2043684" y="146304"/>
                  </a:lnTo>
                  <a:lnTo>
                    <a:pt x="2058924" y="173736"/>
                  </a:lnTo>
                  <a:lnTo>
                    <a:pt x="2066544" y="188976"/>
                  </a:lnTo>
                  <a:lnTo>
                    <a:pt x="2074164" y="202692"/>
                  </a:lnTo>
                  <a:lnTo>
                    <a:pt x="2080260" y="217932"/>
                  </a:lnTo>
                  <a:lnTo>
                    <a:pt x="2084832" y="234696"/>
                  </a:lnTo>
                  <a:lnTo>
                    <a:pt x="2089404" y="249936"/>
                  </a:lnTo>
                  <a:lnTo>
                    <a:pt x="2092452" y="265176"/>
                  </a:lnTo>
                  <a:lnTo>
                    <a:pt x="2098548" y="298704"/>
                  </a:lnTo>
                  <a:lnTo>
                    <a:pt x="2100072" y="315468"/>
                  </a:lnTo>
                  <a:lnTo>
                    <a:pt x="2090928" y="315468"/>
                  </a:lnTo>
                  <a:lnTo>
                    <a:pt x="2090928" y="316992"/>
                  </a:lnTo>
                  <a:close/>
                </a:path>
                <a:path w="2100579" h="1979929">
                  <a:moveTo>
                    <a:pt x="9144" y="316992"/>
                  </a:moveTo>
                  <a:lnTo>
                    <a:pt x="9144" y="315468"/>
                  </a:lnTo>
                  <a:lnTo>
                    <a:pt x="9282" y="315468"/>
                  </a:lnTo>
                  <a:lnTo>
                    <a:pt x="9144" y="316992"/>
                  </a:lnTo>
                  <a:close/>
                </a:path>
                <a:path w="2100579" h="1979929">
                  <a:moveTo>
                    <a:pt x="2098548" y="1680972"/>
                  </a:moveTo>
                  <a:lnTo>
                    <a:pt x="2089404" y="1680972"/>
                  </a:lnTo>
                  <a:lnTo>
                    <a:pt x="2090928" y="1664208"/>
                  </a:lnTo>
                  <a:lnTo>
                    <a:pt x="2090928" y="315468"/>
                  </a:lnTo>
                  <a:lnTo>
                    <a:pt x="2100072" y="315468"/>
                  </a:lnTo>
                  <a:lnTo>
                    <a:pt x="2100072" y="1664208"/>
                  </a:lnTo>
                  <a:lnTo>
                    <a:pt x="2098548" y="1680972"/>
                  </a:lnTo>
                  <a:close/>
                </a:path>
                <a:path w="2100579" h="1979929">
                  <a:moveTo>
                    <a:pt x="2092729" y="1712976"/>
                  </a:moveTo>
                  <a:lnTo>
                    <a:pt x="2084832" y="1712976"/>
                  </a:lnTo>
                  <a:lnTo>
                    <a:pt x="2086356" y="1696212"/>
                  </a:lnTo>
                  <a:lnTo>
                    <a:pt x="2089404" y="1679448"/>
                  </a:lnTo>
                  <a:lnTo>
                    <a:pt x="2089404" y="1680972"/>
                  </a:lnTo>
                  <a:lnTo>
                    <a:pt x="2098548" y="1680972"/>
                  </a:lnTo>
                  <a:lnTo>
                    <a:pt x="2092729" y="1712976"/>
                  </a:lnTo>
                  <a:close/>
                </a:path>
                <a:path w="2100579" h="1979929">
                  <a:moveTo>
                    <a:pt x="15655" y="1712976"/>
                  </a:moveTo>
                  <a:lnTo>
                    <a:pt x="15240" y="1712976"/>
                  </a:lnTo>
                  <a:lnTo>
                    <a:pt x="15240" y="1711452"/>
                  </a:lnTo>
                  <a:lnTo>
                    <a:pt x="15655" y="1712976"/>
                  </a:lnTo>
                  <a:close/>
                </a:path>
                <a:path w="2100579" h="1979929">
                  <a:moveTo>
                    <a:pt x="2075383" y="1773936"/>
                  </a:moveTo>
                  <a:lnTo>
                    <a:pt x="2065020" y="1773936"/>
                  </a:lnTo>
                  <a:lnTo>
                    <a:pt x="2071116" y="1758696"/>
                  </a:lnTo>
                  <a:lnTo>
                    <a:pt x="2080260" y="1728216"/>
                  </a:lnTo>
                  <a:lnTo>
                    <a:pt x="2084832" y="1711452"/>
                  </a:lnTo>
                  <a:lnTo>
                    <a:pt x="2084832" y="1712976"/>
                  </a:lnTo>
                  <a:lnTo>
                    <a:pt x="2092729" y="1712976"/>
                  </a:lnTo>
                  <a:lnTo>
                    <a:pt x="2092452" y="1714500"/>
                  </a:lnTo>
                  <a:lnTo>
                    <a:pt x="2089404" y="1729740"/>
                  </a:lnTo>
                  <a:lnTo>
                    <a:pt x="2084832" y="1746504"/>
                  </a:lnTo>
                  <a:lnTo>
                    <a:pt x="2080260" y="1761744"/>
                  </a:lnTo>
                  <a:lnTo>
                    <a:pt x="2075383" y="1773936"/>
                  </a:lnTo>
                  <a:close/>
                </a:path>
                <a:path w="2100579" h="1979929">
                  <a:moveTo>
                    <a:pt x="35661" y="1773936"/>
                  </a:moveTo>
                  <a:lnTo>
                    <a:pt x="35052" y="1773936"/>
                  </a:lnTo>
                  <a:lnTo>
                    <a:pt x="35052" y="1772412"/>
                  </a:lnTo>
                  <a:lnTo>
                    <a:pt x="35661" y="1773936"/>
                  </a:lnTo>
                  <a:close/>
                </a:path>
                <a:path w="2100579" h="1979929">
                  <a:moveTo>
                    <a:pt x="1844548" y="1970532"/>
                  </a:moveTo>
                  <a:lnTo>
                    <a:pt x="1783080" y="1970532"/>
                  </a:lnTo>
                  <a:lnTo>
                    <a:pt x="1816608" y="1967484"/>
                  </a:lnTo>
                  <a:lnTo>
                    <a:pt x="1831848" y="1964436"/>
                  </a:lnTo>
                  <a:lnTo>
                    <a:pt x="1848612" y="1961388"/>
                  </a:lnTo>
                  <a:lnTo>
                    <a:pt x="1847088" y="1961388"/>
                  </a:lnTo>
                  <a:lnTo>
                    <a:pt x="1863852" y="1956816"/>
                  </a:lnTo>
                  <a:lnTo>
                    <a:pt x="1879092" y="1950720"/>
                  </a:lnTo>
                  <a:lnTo>
                    <a:pt x="1877568" y="1950720"/>
                  </a:lnTo>
                  <a:lnTo>
                    <a:pt x="1892808" y="1946148"/>
                  </a:lnTo>
                  <a:lnTo>
                    <a:pt x="1908048" y="1938528"/>
                  </a:lnTo>
                  <a:lnTo>
                    <a:pt x="1906524" y="1938528"/>
                  </a:lnTo>
                  <a:lnTo>
                    <a:pt x="1921764" y="1932432"/>
                  </a:lnTo>
                  <a:lnTo>
                    <a:pt x="1935480" y="1924812"/>
                  </a:lnTo>
                  <a:lnTo>
                    <a:pt x="1933956" y="1924812"/>
                  </a:lnTo>
                  <a:lnTo>
                    <a:pt x="1961388" y="1906524"/>
                  </a:lnTo>
                  <a:lnTo>
                    <a:pt x="1959864" y="1906524"/>
                  </a:lnTo>
                  <a:lnTo>
                    <a:pt x="1973580" y="1897380"/>
                  </a:lnTo>
                  <a:lnTo>
                    <a:pt x="1984248" y="1886712"/>
                  </a:lnTo>
                  <a:lnTo>
                    <a:pt x="1996440" y="1876044"/>
                  </a:lnTo>
                  <a:lnTo>
                    <a:pt x="2007108" y="1865376"/>
                  </a:lnTo>
                  <a:lnTo>
                    <a:pt x="2016252" y="1853184"/>
                  </a:lnTo>
                  <a:lnTo>
                    <a:pt x="2026920" y="1840992"/>
                  </a:lnTo>
                  <a:lnTo>
                    <a:pt x="2036064" y="1828800"/>
                  </a:lnTo>
                  <a:lnTo>
                    <a:pt x="2058924" y="1787652"/>
                  </a:lnTo>
                  <a:lnTo>
                    <a:pt x="2065020" y="1772412"/>
                  </a:lnTo>
                  <a:lnTo>
                    <a:pt x="2065020" y="1773936"/>
                  </a:lnTo>
                  <a:lnTo>
                    <a:pt x="2075383" y="1773936"/>
                  </a:lnTo>
                  <a:lnTo>
                    <a:pt x="2074164" y="1776984"/>
                  </a:lnTo>
                  <a:lnTo>
                    <a:pt x="2066544" y="1790700"/>
                  </a:lnTo>
                  <a:lnTo>
                    <a:pt x="2058924" y="1805940"/>
                  </a:lnTo>
                  <a:lnTo>
                    <a:pt x="2043684" y="1833372"/>
                  </a:lnTo>
                  <a:lnTo>
                    <a:pt x="2033016" y="1845564"/>
                  </a:lnTo>
                  <a:lnTo>
                    <a:pt x="2023872" y="1859280"/>
                  </a:lnTo>
                  <a:lnTo>
                    <a:pt x="2013204" y="1871472"/>
                  </a:lnTo>
                  <a:lnTo>
                    <a:pt x="2002536" y="1882140"/>
                  </a:lnTo>
                  <a:lnTo>
                    <a:pt x="1965960" y="1914144"/>
                  </a:lnTo>
                  <a:lnTo>
                    <a:pt x="1952244" y="1923288"/>
                  </a:lnTo>
                  <a:lnTo>
                    <a:pt x="1940052" y="1932432"/>
                  </a:lnTo>
                  <a:lnTo>
                    <a:pt x="1924812" y="1940052"/>
                  </a:lnTo>
                  <a:lnTo>
                    <a:pt x="1911096" y="1947672"/>
                  </a:lnTo>
                  <a:lnTo>
                    <a:pt x="1880616" y="1959864"/>
                  </a:lnTo>
                  <a:lnTo>
                    <a:pt x="1850136" y="1969008"/>
                  </a:lnTo>
                  <a:lnTo>
                    <a:pt x="1844548" y="1970532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908271" y="3400426"/>
            <a:ext cx="1394200" cy="761106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z="1700" b="1" spc="-5" dirty="0">
                <a:solidFill>
                  <a:srgbClr val="FFFF00"/>
                </a:solidFill>
                <a:latin typeface="Arial"/>
                <a:cs typeface="Arial"/>
              </a:rPr>
              <a:t>До</a:t>
            </a:r>
            <a:r>
              <a:rPr sz="17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FFFF00"/>
                </a:solidFill>
                <a:latin typeface="Arial"/>
                <a:cs typeface="Arial"/>
              </a:rPr>
              <a:t>15.03.2024</a:t>
            </a:r>
            <a:endParaRPr sz="1400" dirty="0">
              <a:latin typeface="Arial"/>
              <a:cs typeface="Arial"/>
            </a:endParaRPr>
          </a:p>
          <a:p>
            <a:pPr marL="12700" marR="5080" algn="ctr">
              <a:lnSpc>
                <a:spcPts val="1240"/>
              </a:lnSpc>
              <a:spcBef>
                <a:spcPts val="71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Подготовка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итогового 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отчета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985909" y="2696126"/>
            <a:ext cx="2098675" cy="2614921"/>
            <a:chOff x="7987284" y="3444240"/>
            <a:chExt cx="2098675" cy="1979930"/>
          </a:xfrm>
        </p:grpSpPr>
        <p:sp>
          <p:nvSpPr>
            <p:cNvPr id="17" name="object 17"/>
            <p:cNvSpPr/>
            <p:nvPr/>
          </p:nvSpPr>
          <p:spPr>
            <a:xfrm>
              <a:off x="7991856" y="3448812"/>
              <a:ext cx="2089785" cy="1971039"/>
            </a:xfrm>
            <a:custGeom>
              <a:avLst/>
              <a:gdLst/>
              <a:ahLst/>
              <a:cxnLst/>
              <a:rect l="l" t="t" r="r" b="b"/>
              <a:pathLst>
                <a:path w="2089784" h="1971039">
                  <a:moveTo>
                    <a:pt x="1761744" y="1970532"/>
                  </a:moveTo>
                  <a:lnTo>
                    <a:pt x="327659" y="1970532"/>
                  </a:lnTo>
                  <a:lnTo>
                    <a:pt x="279151" y="1966988"/>
                  </a:lnTo>
                  <a:lnTo>
                    <a:pt x="232883" y="1956691"/>
                  </a:lnTo>
                  <a:lnTo>
                    <a:pt x="189356" y="1940142"/>
                  </a:lnTo>
                  <a:lnTo>
                    <a:pt x="149071" y="1917843"/>
                  </a:lnTo>
                  <a:lnTo>
                    <a:pt x="112530" y="1890295"/>
                  </a:lnTo>
                  <a:lnTo>
                    <a:pt x="80236" y="1858001"/>
                  </a:lnTo>
                  <a:lnTo>
                    <a:pt x="52688" y="1821460"/>
                  </a:lnTo>
                  <a:lnTo>
                    <a:pt x="30389" y="1781175"/>
                  </a:lnTo>
                  <a:lnTo>
                    <a:pt x="13840" y="1737648"/>
                  </a:lnTo>
                  <a:lnTo>
                    <a:pt x="3543" y="1691380"/>
                  </a:lnTo>
                  <a:lnTo>
                    <a:pt x="0" y="1642872"/>
                  </a:lnTo>
                  <a:lnTo>
                    <a:pt x="0" y="327660"/>
                  </a:lnTo>
                  <a:lnTo>
                    <a:pt x="3543" y="279151"/>
                  </a:lnTo>
                  <a:lnTo>
                    <a:pt x="13840" y="232883"/>
                  </a:lnTo>
                  <a:lnTo>
                    <a:pt x="30389" y="189356"/>
                  </a:lnTo>
                  <a:lnTo>
                    <a:pt x="52688" y="149071"/>
                  </a:lnTo>
                  <a:lnTo>
                    <a:pt x="80236" y="112530"/>
                  </a:lnTo>
                  <a:lnTo>
                    <a:pt x="112530" y="80236"/>
                  </a:lnTo>
                  <a:lnTo>
                    <a:pt x="149071" y="52688"/>
                  </a:lnTo>
                  <a:lnTo>
                    <a:pt x="189356" y="30389"/>
                  </a:lnTo>
                  <a:lnTo>
                    <a:pt x="232883" y="13840"/>
                  </a:lnTo>
                  <a:lnTo>
                    <a:pt x="279151" y="3543"/>
                  </a:lnTo>
                  <a:lnTo>
                    <a:pt x="327659" y="0"/>
                  </a:lnTo>
                  <a:lnTo>
                    <a:pt x="1761744" y="0"/>
                  </a:lnTo>
                  <a:lnTo>
                    <a:pt x="1810252" y="3543"/>
                  </a:lnTo>
                  <a:lnTo>
                    <a:pt x="1856520" y="13840"/>
                  </a:lnTo>
                  <a:lnTo>
                    <a:pt x="1900047" y="30389"/>
                  </a:lnTo>
                  <a:lnTo>
                    <a:pt x="1940332" y="52688"/>
                  </a:lnTo>
                  <a:lnTo>
                    <a:pt x="1976873" y="80236"/>
                  </a:lnTo>
                  <a:lnTo>
                    <a:pt x="2009167" y="112530"/>
                  </a:lnTo>
                  <a:lnTo>
                    <a:pt x="2036715" y="149071"/>
                  </a:lnTo>
                  <a:lnTo>
                    <a:pt x="2059014" y="189356"/>
                  </a:lnTo>
                  <a:lnTo>
                    <a:pt x="2075563" y="232883"/>
                  </a:lnTo>
                  <a:lnTo>
                    <a:pt x="2085860" y="279151"/>
                  </a:lnTo>
                  <a:lnTo>
                    <a:pt x="2089404" y="327660"/>
                  </a:lnTo>
                  <a:lnTo>
                    <a:pt x="2089404" y="1642872"/>
                  </a:lnTo>
                  <a:lnTo>
                    <a:pt x="2085860" y="1691380"/>
                  </a:lnTo>
                  <a:lnTo>
                    <a:pt x="2075563" y="1737648"/>
                  </a:lnTo>
                  <a:lnTo>
                    <a:pt x="2059014" y="1781175"/>
                  </a:lnTo>
                  <a:lnTo>
                    <a:pt x="2036715" y="1821460"/>
                  </a:lnTo>
                  <a:lnTo>
                    <a:pt x="2009167" y="1858001"/>
                  </a:lnTo>
                  <a:lnTo>
                    <a:pt x="1976873" y="1890295"/>
                  </a:lnTo>
                  <a:lnTo>
                    <a:pt x="1940332" y="1917843"/>
                  </a:lnTo>
                  <a:lnTo>
                    <a:pt x="1900047" y="1940142"/>
                  </a:lnTo>
                  <a:lnTo>
                    <a:pt x="1856520" y="1956691"/>
                  </a:lnTo>
                  <a:lnTo>
                    <a:pt x="1810252" y="1966988"/>
                  </a:lnTo>
                  <a:lnTo>
                    <a:pt x="1761744" y="1970532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87284" y="3444240"/>
              <a:ext cx="2098675" cy="1979930"/>
            </a:xfrm>
            <a:custGeom>
              <a:avLst/>
              <a:gdLst/>
              <a:ahLst/>
              <a:cxnLst/>
              <a:rect l="l" t="t" r="r" b="b"/>
              <a:pathLst>
                <a:path w="2098675" h="1979929">
                  <a:moveTo>
                    <a:pt x="1783080" y="1979676"/>
                  </a:moveTo>
                  <a:lnTo>
                    <a:pt x="315468" y="1979676"/>
                  </a:lnTo>
                  <a:lnTo>
                    <a:pt x="281940" y="1976628"/>
                  </a:lnTo>
                  <a:lnTo>
                    <a:pt x="265176" y="1973580"/>
                  </a:lnTo>
                  <a:lnTo>
                    <a:pt x="249936" y="1969008"/>
                  </a:lnTo>
                  <a:lnTo>
                    <a:pt x="233172" y="1964436"/>
                  </a:lnTo>
                  <a:lnTo>
                    <a:pt x="187452" y="1947672"/>
                  </a:lnTo>
                  <a:lnTo>
                    <a:pt x="132588" y="1914144"/>
                  </a:lnTo>
                  <a:lnTo>
                    <a:pt x="97536" y="1882140"/>
                  </a:lnTo>
                  <a:lnTo>
                    <a:pt x="85344" y="1871472"/>
                  </a:lnTo>
                  <a:lnTo>
                    <a:pt x="74676" y="1859280"/>
                  </a:lnTo>
                  <a:lnTo>
                    <a:pt x="65532" y="1845564"/>
                  </a:lnTo>
                  <a:lnTo>
                    <a:pt x="56388" y="1833372"/>
                  </a:lnTo>
                  <a:lnTo>
                    <a:pt x="32004" y="1790700"/>
                  </a:lnTo>
                  <a:lnTo>
                    <a:pt x="13716" y="1746504"/>
                  </a:lnTo>
                  <a:lnTo>
                    <a:pt x="3048" y="1697736"/>
                  </a:lnTo>
                  <a:lnTo>
                    <a:pt x="0" y="1664208"/>
                  </a:lnTo>
                  <a:lnTo>
                    <a:pt x="0" y="315468"/>
                  </a:lnTo>
                  <a:lnTo>
                    <a:pt x="6096" y="265176"/>
                  </a:lnTo>
                  <a:lnTo>
                    <a:pt x="19812" y="217932"/>
                  </a:lnTo>
                  <a:lnTo>
                    <a:pt x="39624" y="173736"/>
                  </a:lnTo>
                  <a:lnTo>
                    <a:pt x="74676" y="121920"/>
                  </a:lnTo>
                  <a:lnTo>
                    <a:pt x="108204" y="86868"/>
                  </a:lnTo>
                  <a:lnTo>
                    <a:pt x="146304" y="56388"/>
                  </a:lnTo>
                  <a:lnTo>
                    <a:pt x="160020" y="48768"/>
                  </a:lnTo>
                  <a:lnTo>
                    <a:pt x="173736" y="39624"/>
                  </a:lnTo>
                  <a:lnTo>
                    <a:pt x="187452" y="32004"/>
                  </a:lnTo>
                  <a:lnTo>
                    <a:pt x="217932" y="19812"/>
                  </a:lnTo>
                  <a:lnTo>
                    <a:pt x="233172" y="15240"/>
                  </a:lnTo>
                  <a:lnTo>
                    <a:pt x="249936" y="10668"/>
                  </a:lnTo>
                  <a:lnTo>
                    <a:pt x="265176" y="6096"/>
                  </a:lnTo>
                  <a:lnTo>
                    <a:pt x="281940" y="3048"/>
                  </a:lnTo>
                  <a:lnTo>
                    <a:pt x="315468" y="0"/>
                  </a:lnTo>
                  <a:lnTo>
                    <a:pt x="1783080" y="0"/>
                  </a:lnTo>
                  <a:lnTo>
                    <a:pt x="1816608" y="3048"/>
                  </a:lnTo>
                  <a:lnTo>
                    <a:pt x="1833372" y="6096"/>
                  </a:lnTo>
                  <a:lnTo>
                    <a:pt x="1843532" y="9144"/>
                  </a:lnTo>
                  <a:lnTo>
                    <a:pt x="315468" y="9144"/>
                  </a:lnTo>
                  <a:lnTo>
                    <a:pt x="283464" y="12192"/>
                  </a:lnTo>
                  <a:lnTo>
                    <a:pt x="266700" y="15240"/>
                  </a:lnTo>
                  <a:lnTo>
                    <a:pt x="256540" y="18288"/>
                  </a:lnTo>
                  <a:lnTo>
                    <a:pt x="251460" y="18288"/>
                  </a:lnTo>
                  <a:lnTo>
                    <a:pt x="236220" y="22860"/>
                  </a:lnTo>
                  <a:lnTo>
                    <a:pt x="205740" y="35052"/>
                  </a:lnTo>
                  <a:lnTo>
                    <a:pt x="192024" y="41148"/>
                  </a:lnTo>
                  <a:lnTo>
                    <a:pt x="181051" y="47244"/>
                  </a:lnTo>
                  <a:lnTo>
                    <a:pt x="178308" y="47244"/>
                  </a:lnTo>
                  <a:lnTo>
                    <a:pt x="164592" y="56388"/>
                  </a:lnTo>
                  <a:lnTo>
                    <a:pt x="150876" y="64008"/>
                  </a:lnTo>
                  <a:lnTo>
                    <a:pt x="126492" y="82296"/>
                  </a:lnTo>
                  <a:lnTo>
                    <a:pt x="114300" y="92964"/>
                  </a:lnTo>
                  <a:lnTo>
                    <a:pt x="103632" y="103632"/>
                  </a:lnTo>
                  <a:lnTo>
                    <a:pt x="94297" y="114300"/>
                  </a:lnTo>
                  <a:lnTo>
                    <a:pt x="92964" y="114300"/>
                  </a:lnTo>
                  <a:lnTo>
                    <a:pt x="82296" y="126492"/>
                  </a:lnTo>
                  <a:lnTo>
                    <a:pt x="73152" y="138684"/>
                  </a:lnTo>
                  <a:lnTo>
                    <a:pt x="64008" y="152400"/>
                  </a:lnTo>
                  <a:lnTo>
                    <a:pt x="54864" y="164592"/>
                  </a:lnTo>
                  <a:lnTo>
                    <a:pt x="39624" y="192024"/>
                  </a:lnTo>
                  <a:lnTo>
                    <a:pt x="33528" y="207264"/>
                  </a:lnTo>
                  <a:lnTo>
                    <a:pt x="27432" y="220980"/>
                  </a:lnTo>
                  <a:lnTo>
                    <a:pt x="18288" y="251460"/>
                  </a:lnTo>
                  <a:lnTo>
                    <a:pt x="15240" y="268224"/>
                  </a:lnTo>
                  <a:lnTo>
                    <a:pt x="12192" y="283464"/>
                  </a:lnTo>
                  <a:lnTo>
                    <a:pt x="9282" y="315468"/>
                  </a:lnTo>
                  <a:lnTo>
                    <a:pt x="9144" y="315468"/>
                  </a:lnTo>
                  <a:lnTo>
                    <a:pt x="7747" y="332232"/>
                  </a:lnTo>
                  <a:lnTo>
                    <a:pt x="7620" y="1647444"/>
                  </a:lnTo>
                  <a:lnTo>
                    <a:pt x="9144" y="1664208"/>
                  </a:lnTo>
                  <a:lnTo>
                    <a:pt x="10668" y="1679448"/>
                  </a:lnTo>
                  <a:lnTo>
                    <a:pt x="12192" y="1696212"/>
                  </a:lnTo>
                  <a:lnTo>
                    <a:pt x="15240" y="1712976"/>
                  </a:lnTo>
                  <a:lnTo>
                    <a:pt x="15517" y="1712976"/>
                  </a:lnTo>
                  <a:lnTo>
                    <a:pt x="18288" y="1728216"/>
                  </a:lnTo>
                  <a:lnTo>
                    <a:pt x="27432" y="1758696"/>
                  </a:lnTo>
                  <a:lnTo>
                    <a:pt x="33528" y="1773936"/>
                  </a:lnTo>
                  <a:lnTo>
                    <a:pt x="34137" y="1773936"/>
                  </a:lnTo>
                  <a:lnTo>
                    <a:pt x="39624" y="1787652"/>
                  </a:lnTo>
                  <a:lnTo>
                    <a:pt x="64008" y="1828800"/>
                  </a:lnTo>
                  <a:lnTo>
                    <a:pt x="92964" y="1865376"/>
                  </a:lnTo>
                  <a:lnTo>
                    <a:pt x="126492" y="1897380"/>
                  </a:lnTo>
                  <a:lnTo>
                    <a:pt x="164592" y="1924812"/>
                  </a:lnTo>
                  <a:lnTo>
                    <a:pt x="192024" y="1938528"/>
                  </a:lnTo>
                  <a:lnTo>
                    <a:pt x="205740" y="1946148"/>
                  </a:lnTo>
                  <a:lnTo>
                    <a:pt x="220980" y="1950720"/>
                  </a:lnTo>
                  <a:lnTo>
                    <a:pt x="236220" y="1956816"/>
                  </a:lnTo>
                  <a:lnTo>
                    <a:pt x="251460" y="1961388"/>
                  </a:lnTo>
                  <a:lnTo>
                    <a:pt x="266700" y="1964436"/>
                  </a:lnTo>
                  <a:lnTo>
                    <a:pt x="283464" y="1967484"/>
                  </a:lnTo>
                  <a:lnTo>
                    <a:pt x="315468" y="1970532"/>
                  </a:lnTo>
                  <a:lnTo>
                    <a:pt x="1843532" y="1970532"/>
                  </a:lnTo>
                  <a:lnTo>
                    <a:pt x="1833372" y="1973580"/>
                  </a:lnTo>
                  <a:lnTo>
                    <a:pt x="1816608" y="1976628"/>
                  </a:lnTo>
                  <a:lnTo>
                    <a:pt x="1783080" y="1979676"/>
                  </a:lnTo>
                  <a:close/>
                </a:path>
                <a:path w="2098675" h="1979929">
                  <a:moveTo>
                    <a:pt x="1920240" y="48768"/>
                  </a:moveTo>
                  <a:lnTo>
                    <a:pt x="1906524" y="41148"/>
                  </a:lnTo>
                  <a:lnTo>
                    <a:pt x="1892808" y="35052"/>
                  </a:lnTo>
                  <a:lnTo>
                    <a:pt x="1862328" y="22860"/>
                  </a:lnTo>
                  <a:lnTo>
                    <a:pt x="1847088" y="19812"/>
                  </a:lnTo>
                  <a:lnTo>
                    <a:pt x="1831848" y="15240"/>
                  </a:lnTo>
                  <a:lnTo>
                    <a:pt x="1815084" y="12192"/>
                  </a:lnTo>
                  <a:lnTo>
                    <a:pt x="1783080" y="9144"/>
                  </a:lnTo>
                  <a:lnTo>
                    <a:pt x="1843532" y="9144"/>
                  </a:lnTo>
                  <a:lnTo>
                    <a:pt x="1848612" y="10668"/>
                  </a:lnTo>
                  <a:lnTo>
                    <a:pt x="1865376" y="15240"/>
                  </a:lnTo>
                  <a:lnTo>
                    <a:pt x="1880616" y="19812"/>
                  </a:lnTo>
                  <a:lnTo>
                    <a:pt x="1911096" y="32004"/>
                  </a:lnTo>
                  <a:lnTo>
                    <a:pt x="1924812" y="39624"/>
                  </a:lnTo>
                  <a:lnTo>
                    <a:pt x="1936242" y="47244"/>
                  </a:lnTo>
                  <a:lnTo>
                    <a:pt x="1920240" y="47244"/>
                  </a:lnTo>
                  <a:lnTo>
                    <a:pt x="1920240" y="48768"/>
                  </a:lnTo>
                  <a:close/>
                </a:path>
                <a:path w="2098675" h="1979929">
                  <a:moveTo>
                    <a:pt x="251460" y="19812"/>
                  </a:moveTo>
                  <a:lnTo>
                    <a:pt x="251460" y="18288"/>
                  </a:lnTo>
                  <a:lnTo>
                    <a:pt x="256540" y="18288"/>
                  </a:lnTo>
                  <a:lnTo>
                    <a:pt x="251460" y="19812"/>
                  </a:lnTo>
                  <a:close/>
                </a:path>
                <a:path w="2098675" h="1979929">
                  <a:moveTo>
                    <a:pt x="178308" y="48768"/>
                  </a:moveTo>
                  <a:lnTo>
                    <a:pt x="178308" y="47244"/>
                  </a:lnTo>
                  <a:lnTo>
                    <a:pt x="181051" y="47244"/>
                  </a:lnTo>
                  <a:lnTo>
                    <a:pt x="178308" y="48768"/>
                  </a:lnTo>
                  <a:close/>
                </a:path>
                <a:path w="2098675" h="1979929">
                  <a:moveTo>
                    <a:pt x="2005584" y="115824"/>
                  </a:moveTo>
                  <a:lnTo>
                    <a:pt x="1972056" y="82296"/>
                  </a:lnTo>
                  <a:lnTo>
                    <a:pt x="1933956" y="56388"/>
                  </a:lnTo>
                  <a:lnTo>
                    <a:pt x="1920240" y="47244"/>
                  </a:lnTo>
                  <a:lnTo>
                    <a:pt x="1936242" y="47244"/>
                  </a:lnTo>
                  <a:lnTo>
                    <a:pt x="1938528" y="48768"/>
                  </a:lnTo>
                  <a:lnTo>
                    <a:pt x="1952244" y="56388"/>
                  </a:lnTo>
                  <a:lnTo>
                    <a:pt x="1965960" y="65532"/>
                  </a:lnTo>
                  <a:lnTo>
                    <a:pt x="1990344" y="86868"/>
                  </a:lnTo>
                  <a:lnTo>
                    <a:pt x="2013204" y="109728"/>
                  </a:lnTo>
                  <a:lnTo>
                    <a:pt x="2016633" y="114300"/>
                  </a:lnTo>
                  <a:lnTo>
                    <a:pt x="2005584" y="114300"/>
                  </a:lnTo>
                  <a:lnTo>
                    <a:pt x="2005584" y="115824"/>
                  </a:lnTo>
                  <a:close/>
                </a:path>
                <a:path w="2098675" h="1979929">
                  <a:moveTo>
                    <a:pt x="92964" y="115824"/>
                  </a:moveTo>
                  <a:lnTo>
                    <a:pt x="92964" y="114300"/>
                  </a:lnTo>
                  <a:lnTo>
                    <a:pt x="94297" y="114300"/>
                  </a:lnTo>
                  <a:lnTo>
                    <a:pt x="92964" y="115824"/>
                  </a:lnTo>
                  <a:close/>
                </a:path>
                <a:path w="2098675" h="1979929">
                  <a:moveTo>
                    <a:pt x="2089404" y="316992"/>
                  </a:moveTo>
                  <a:lnTo>
                    <a:pt x="2086356" y="283464"/>
                  </a:lnTo>
                  <a:lnTo>
                    <a:pt x="2083308" y="268224"/>
                  </a:lnTo>
                  <a:lnTo>
                    <a:pt x="2080260" y="251460"/>
                  </a:lnTo>
                  <a:lnTo>
                    <a:pt x="2071116" y="220980"/>
                  </a:lnTo>
                  <a:lnTo>
                    <a:pt x="2065020" y="207264"/>
                  </a:lnTo>
                  <a:lnTo>
                    <a:pt x="2057400" y="192024"/>
                  </a:lnTo>
                  <a:lnTo>
                    <a:pt x="2058924" y="192024"/>
                  </a:lnTo>
                  <a:lnTo>
                    <a:pt x="2043684" y="164592"/>
                  </a:lnTo>
                  <a:lnTo>
                    <a:pt x="2034540" y="152400"/>
                  </a:lnTo>
                  <a:lnTo>
                    <a:pt x="2025396" y="138684"/>
                  </a:lnTo>
                  <a:lnTo>
                    <a:pt x="2016252" y="126492"/>
                  </a:lnTo>
                  <a:lnTo>
                    <a:pt x="2005584" y="114300"/>
                  </a:lnTo>
                  <a:lnTo>
                    <a:pt x="2016633" y="114300"/>
                  </a:lnTo>
                  <a:lnTo>
                    <a:pt x="2022348" y="121920"/>
                  </a:lnTo>
                  <a:lnTo>
                    <a:pt x="2033016" y="134112"/>
                  </a:lnTo>
                  <a:lnTo>
                    <a:pt x="2042160" y="146304"/>
                  </a:lnTo>
                  <a:lnTo>
                    <a:pt x="2066544" y="188976"/>
                  </a:lnTo>
                  <a:lnTo>
                    <a:pt x="2084832" y="234696"/>
                  </a:lnTo>
                  <a:lnTo>
                    <a:pt x="2087880" y="249936"/>
                  </a:lnTo>
                  <a:lnTo>
                    <a:pt x="2092452" y="265176"/>
                  </a:lnTo>
                  <a:lnTo>
                    <a:pt x="2095500" y="281940"/>
                  </a:lnTo>
                  <a:lnTo>
                    <a:pt x="2098548" y="315468"/>
                  </a:lnTo>
                  <a:lnTo>
                    <a:pt x="2089404" y="315468"/>
                  </a:lnTo>
                  <a:lnTo>
                    <a:pt x="2089404" y="316992"/>
                  </a:lnTo>
                  <a:close/>
                </a:path>
                <a:path w="2098675" h="1979929">
                  <a:moveTo>
                    <a:pt x="9144" y="316992"/>
                  </a:moveTo>
                  <a:lnTo>
                    <a:pt x="9144" y="315468"/>
                  </a:lnTo>
                  <a:lnTo>
                    <a:pt x="9282" y="315468"/>
                  </a:lnTo>
                  <a:lnTo>
                    <a:pt x="9144" y="316992"/>
                  </a:lnTo>
                  <a:close/>
                </a:path>
                <a:path w="2098675" h="1979929">
                  <a:moveTo>
                    <a:pt x="2097024" y="1680972"/>
                  </a:moveTo>
                  <a:lnTo>
                    <a:pt x="2087880" y="1680972"/>
                  </a:lnTo>
                  <a:lnTo>
                    <a:pt x="2089404" y="1664208"/>
                  </a:lnTo>
                  <a:lnTo>
                    <a:pt x="2089404" y="315468"/>
                  </a:lnTo>
                  <a:lnTo>
                    <a:pt x="2098548" y="315468"/>
                  </a:lnTo>
                  <a:lnTo>
                    <a:pt x="2098548" y="1664208"/>
                  </a:lnTo>
                  <a:lnTo>
                    <a:pt x="2097024" y="1680972"/>
                  </a:lnTo>
                  <a:close/>
                </a:path>
                <a:path w="2098675" h="1979929">
                  <a:moveTo>
                    <a:pt x="2092729" y="1712976"/>
                  </a:moveTo>
                  <a:lnTo>
                    <a:pt x="2083308" y="1712976"/>
                  </a:lnTo>
                  <a:lnTo>
                    <a:pt x="2086356" y="1696212"/>
                  </a:lnTo>
                  <a:lnTo>
                    <a:pt x="2087880" y="1679448"/>
                  </a:lnTo>
                  <a:lnTo>
                    <a:pt x="2087880" y="1680972"/>
                  </a:lnTo>
                  <a:lnTo>
                    <a:pt x="2097024" y="1680972"/>
                  </a:lnTo>
                  <a:lnTo>
                    <a:pt x="2095500" y="1697736"/>
                  </a:lnTo>
                  <a:lnTo>
                    <a:pt x="2092729" y="1712976"/>
                  </a:lnTo>
                  <a:close/>
                </a:path>
                <a:path w="2098675" h="1979929">
                  <a:moveTo>
                    <a:pt x="15517" y="1712976"/>
                  </a:moveTo>
                  <a:lnTo>
                    <a:pt x="15240" y="1712976"/>
                  </a:lnTo>
                  <a:lnTo>
                    <a:pt x="15240" y="1711452"/>
                  </a:lnTo>
                  <a:lnTo>
                    <a:pt x="15517" y="1712976"/>
                  </a:lnTo>
                  <a:close/>
                </a:path>
                <a:path w="2098675" h="1979929">
                  <a:moveTo>
                    <a:pt x="2073859" y="1773936"/>
                  </a:moveTo>
                  <a:lnTo>
                    <a:pt x="2065020" y="1773936"/>
                  </a:lnTo>
                  <a:lnTo>
                    <a:pt x="2071116" y="1758696"/>
                  </a:lnTo>
                  <a:lnTo>
                    <a:pt x="2080260" y="1728216"/>
                  </a:lnTo>
                  <a:lnTo>
                    <a:pt x="2083308" y="1711452"/>
                  </a:lnTo>
                  <a:lnTo>
                    <a:pt x="2083308" y="1712976"/>
                  </a:lnTo>
                  <a:lnTo>
                    <a:pt x="2092729" y="1712976"/>
                  </a:lnTo>
                  <a:lnTo>
                    <a:pt x="2092452" y="1714500"/>
                  </a:lnTo>
                  <a:lnTo>
                    <a:pt x="2087880" y="1729740"/>
                  </a:lnTo>
                  <a:lnTo>
                    <a:pt x="2084832" y="1746504"/>
                  </a:lnTo>
                  <a:lnTo>
                    <a:pt x="2073859" y="1773936"/>
                  </a:lnTo>
                  <a:close/>
                </a:path>
                <a:path w="2098675" h="1979929">
                  <a:moveTo>
                    <a:pt x="34137" y="1773936"/>
                  </a:moveTo>
                  <a:lnTo>
                    <a:pt x="33528" y="1773936"/>
                  </a:lnTo>
                  <a:lnTo>
                    <a:pt x="33528" y="1772412"/>
                  </a:lnTo>
                  <a:lnTo>
                    <a:pt x="34137" y="1773936"/>
                  </a:lnTo>
                  <a:close/>
                </a:path>
                <a:path w="2098675" h="1979929">
                  <a:moveTo>
                    <a:pt x="1843532" y="1970532"/>
                  </a:moveTo>
                  <a:lnTo>
                    <a:pt x="1783080" y="1970532"/>
                  </a:lnTo>
                  <a:lnTo>
                    <a:pt x="1799844" y="1969008"/>
                  </a:lnTo>
                  <a:lnTo>
                    <a:pt x="1798320" y="1969008"/>
                  </a:lnTo>
                  <a:lnTo>
                    <a:pt x="1847088" y="1961388"/>
                  </a:lnTo>
                  <a:lnTo>
                    <a:pt x="1877568" y="1950720"/>
                  </a:lnTo>
                  <a:lnTo>
                    <a:pt x="1892808" y="1946148"/>
                  </a:lnTo>
                  <a:lnTo>
                    <a:pt x="1891284" y="1946148"/>
                  </a:lnTo>
                  <a:lnTo>
                    <a:pt x="1906524" y="1938528"/>
                  </a:lnTo>
                  <a:lnTo>
                    <a:pt x="1920240" y="1932432"/>
                  </a:lnTo>
                  <a:lnTo>
                    <a:pt x="1933956" y="1924812"/>
                  </a:lnTo>
                  <a:lnTo>
                    <a:pt x="1972056" y="1897380"/>
                  </a:lnTo>
                  <a:lnTo>
                    <a:pt x="2005584" y="1865376"/>
                  </a:lnTo>
                  <a:lnTo>
                    <a:pt x="2034540" y="1828800"/>
                  </a:lnTo>
                  <a:lnTo>
                    <a:pt x="2058924" y="1787652"/>
                  </a:lnTo>
                  <a:lnTo>
                    <a:pt x="2057400" y="1787652"/>
                  </a:lnTo>
                  <a:lnTo>
                    <a:pt x="2065020" y="1772412"/>
                  </a:lnTo>
                  <a:lnTo>
                    <a:pt x="2065020" y="1773936"/>
                  </a:lnTo>
                  <a:lnTo>
                    <a:pt x="2073859" y="1773936"/>
                  </a:lnTo>
                  <a:lnTo>
                    <a:pt x="2072640" y="1776984"/>
                  </a:lnTo>
                  <a:lnTo>
                    <a:pt x="2051304" y="1819656"/>
                  </a:lnTo>
                  <a:lnTo>
                    <a:pt x="2022348" y="1859280"/>
                  </a:lnTo>
                  <a:lnTo>
                    <a:pt x="2013204" y="1871472"/>
                  </a:lnTo>
                  <a:lnTo>
                    <a:pt x="2001012" y="1882140"/>
                  </a:lnTo>
                  <a:lnTo>
                    <a:pt x="1990344" y="1892808"/>
                  </a:lnTo>
                  <a:lnTo>
                    <a:pt x="1965960" y="1914144"/>
                  </a:lnTo>
                  <a:lnTo>
                    <a:pt x="1911096" y="1947672"/>
                  </a:lnTo>
                  <a:lnTo>
                    <a:pt x="1865376" y="1964436"/>
                  </a:lnTo>
                  <a:lnTo>
                    <a:pt x="1848612" y="1969008"/>
                  </a:lnTo>
                  <a:lnTo>
                    <a:pt x="1843532" y="1970532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166100" y="3171825"/>
            <a:ext cx="1762275" cy="8401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6725" marR="459105" indent="306070">
              <a:lnSpc>
                <a:spcPct val="135000"/>
              </a:lnSpc>
              <a:spcBef>
                <a:spcPts val="95"/>
              </a:spcBef>
            </a:pPr>
            <a:r>
              <a:rPr sz="1400" b="1" spc="15" dirty="0">
                <a:solidFill>
                  <a:srgbClr val="FFFF00"/>
                </a:solidFill>
                <a:latin typeface="Arial"/>
                <a:cs typeface="Arial"/>
              </a:rPr>
              <a:t>До  </a:t>
            </a:r>
            <a:r>
              <a:rPr sz="1400" b="1" spc="10" dirty="0">
                <a:solidFill>
                  <a:srgbClr val="FFFF00"/>
                </a:solidFill>
                <a:latin typeface="Arial"/>
                <a:cs typeface="Arial"/>
              </a:rPr>
              <a:t>1.05.</a:t>
            </a:r>
            <a:r>
              <a:rPr sz="1400" b="1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FFFF00"/>
                </a:solidFill>
                <a:latin typeface="Arial"/>
                <a:cs typeface="Arial"/>
              </a:rPr>
              <a:t>2024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Подготовка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рекомендаций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988490" y="465854"/>
            <a:ext cx="392049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СРОКИ</a:t>
            </a:r>
            <a:r>
              <a:rPr spc="-85" dirty="0"/>
              <a:t> </a:t>
            </a:r>
            <a:r>
              <a:rPr spc="15" dirty="0"/>
              <a:t>ПРОВЕДЕНИЯ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328993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ПОКАЗАТЕЛЬ</a:t>
            </a:r>
            <a:r>
              <a:rPr spc="-105" dirty="0"/>
              <a:t> </a:t>
            </a:r>
            <a:r>
              <a:rPr spc="5" dirty="0"/>
              <a:t>АП5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5172" y="1275588"/>
          <a:ext cx="8878570" cy="53492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4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6464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b="1" spc="10" dirty="0">
                          <a:latin typeface="Arial"/>
                          <a:cs typeface="Arial"/>
                        </a:rPr>
                        <a:t>Наименование показателя</a:t>
                      </a:r>
                      <a:r>
                        <a:rPr sz="195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10" dirty="0">
                          <a:latin typeface="Arial"/>
                          <a:cs typeface="Arial"/>
                        </a:rPr>
                        <a:t>мониторинга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marL="393065" marR="373380" indent="114935">
                        <a:lnSpc>
                          <a:spcPct val="101600"/>
                        </a:lnSpc>
                        <a:spcBef>
                          <a:spcPts val="25"/>
                        </a:spcBef>
                      </a:pPr>
                      <a:r>
                        <a:rPr sz="1950" b="1" spc="10" dirty="0">
                          <a:latin typeface="Arial"/>
                          <a:cs typeface="Arial"/>
                        </a:rPr>
                        <a:t>Значение  п</a:t>
                      </a:r>
                      <a:r>
                        <a:rPr sz="1950" b="1" spc="-5" dirty="0">
                          <a:latin typeface="Arial"/>
                          <a:cs typeface="Arial"/>
                        </a:rPr>
                        <a:t>ок</a:t>
                      </a:r>
                      <a:r>
                        <a:rPr sz="1950" b="1" spc="2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950" b="1" spc="-15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950" b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ел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marL="340995" marR="52069" indent="-273050">
                        <a:lnSpc>
                          <a:spcPct val="101600"/>
                        </a:lnSpc>
                        <a:spcBef>
                          <a:spcPts val="25"/>
                        </a:spcBef>
                      </a:pPr>
                      <a:r>
                        <a:rPr sz="1950" b="1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95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950" b="1" spc="-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950" b="1" spc="-15" dirty="0">
                          <a:latin typeface="Arial"/>
                          <a:cs typeface="Arial"/>
                        </a:rPr>
                        <a:t>ес</a:t>
                      </a:r>
                      <a:r>
                        <a:rPr sz="1950" b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950" b="1" spc="-3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о  </a:t>
                      </a:r>
                      <a:r>
                        <a:rPr sz="1950" b="1" spc="10" dirty="0">
                          <a:latin typeface="Arial"/>
                          <a:cs typeface="Arial"/>
                        </a:rPr>
                        <a:t>баллов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967">
                <a:tc rowSpan="3">
                  <a:txBody>
                    <a:bodyPr/>
                    <a:lstStyle/>
                    <a:p>
                      <a:pPr marL="25400" marR="6350" algn="just">
                        <a:lnSpc>
                          <a:spcPct val="101600"/>
                        </a:lnSpc>
                        <a:spcBef>
                          <a:spcPts val="40"/>
                        </a:spcBef>
                        <a:tabLst>
                          <a:tab pos="2062480" algn="l"/>
                          <a:tab pos="3065780" algn="l"/>
                        </a:tabLst>
                      </a:pPr>
                      <a:r>
                        <a:rPr sz="1950" spc="10" dirty="0">
                          <a:latin typeface="Arial"/>
                          <a:cs typeface="Arial"/>
                        </a:rPr>
                        <a:t>Доля</a:t>
                      </a:r>
                      <a:r>
                        <a:rPr sz="1950" spc="5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выпускников,  не 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набравших  минимальное 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количество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баллов  по </a:t>
                      </a:r>
                      <a:r>
                        <a:rPr sz="1950" dirty="0">
                          <a:latin typeface="Arial"/>
                          <a:cs typeface="Arial"/>
                        </a:rPr>
                        <a:t>обязательным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учебным </a:t>
                      </a:r>
                      <a:r>
                        <a:rPr sz="1950" dirty="0">
                          <a:latin typeface="Arial"/>
                          <a:cs typeface="Arial"/>
                        </a:rPr>
                        <a:t>предметам 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при  прохождении государственной итоговой  </a:t>
                      </a:r>
                      <a:r>
                        <a:rPr sz="1950" spc="-5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95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950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95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950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950" spc="-10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950" dirty="0">
                          <a:latin typeface="Arial"/>
                          <a:cs typeface="Arial"/>
                        </a:rPr>
                        <a:t>ии	</a:t>
                      </a:r>
                      <a:r>
                        <a:rPr sz="1950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950" dirty="0">
                          <a:latin typeface="Arial"/>
                          <a:cs typeface="Arial"/>
                        </a:rPr>
                        <a:t>о	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950" spc="-10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950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950" spc="-2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95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950" spc="-2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950" spc="-5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950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950" spc="-5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950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950" spc="-5" dirty="0">
                          <a:latin typeface="Arial"/>
                          <a:cs typeface="Arial"/>
                        </a:rPr>
                        <a:t>ьн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950" dirty="0">
                          <a:latin typeface="Arial"/>
                          <a:cs typeface="Arial"/>
                        </a:rPr>
                        <a:t>й 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программе, </a:t>
                      </a:r>
                      <a:r>
                        <a:rPr sz="1950" spc="-15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1950" dirty="0">
                          <a:latin typeface="Arial"/>
                          <a:cs typeface="Arial"/>
                        </a:rPr>
                        <a:t>общего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количества  выпускников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950" b="1" spc="15" dirty="0">
                          <a:latin typeface="Arial"/>
                          <a:cs typeface="Arial"/>
                        </a:rPr>
                        <a:t>Менее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20" dirty="0">
                          <a:latin typeface="Arial"/>
                          <a:cs typeface="Arial"/>
                        </a:rPr>
                        <a:t>5%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950" b="1" spc="5" dirty="0">
                          <a:latin typeface="Arial"/>
                          <a:cs typeface="Arial"/>
                        </a:rPr>
                        <a:t>10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9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950" b="1" spc="20" dirty="0">
                          <a:latin typeface="Arial"/>
                          <a:cs typeface="Arial"/>
                        </a:rPr>
                        <a:t>5% </a:t>
                      </a:r>
                      <a:r>
                        <a:rPr sz="1950" b="1" spc="1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9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20" dirty="0">
                          <a:latin typeface="Arial"/>
                          <a:cs typeface="Arial"/>
                        </a:rPr>
                        <a:t>9%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5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8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950" b="1" spc="20" dirty="0">
                          <a:latin typeface="Arial"/>
                          <a:cs typeface="Arial"/>
                        </a:rPr>
                        <a:t>10% </a:t>
                      </a:r>
                      <a:r>
                        <a:rPr sz="1950" b="1" spc="1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95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более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75808" y="2277882"/>
            <a:ext cx="8941783" cy="31501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3855" marR="415925" indent="-323215">
              <a:lnSpc>
                <a:spcPct val="132000"/>
              </a:lnSpc>
              <a:spcBef>
                <a:spcPts val="90"/>
              </a:spcBef>
              <a:buAutoNum type="arabicPeriod"/>
              <a:tabLst>
                <a:tab pos="363855" algn="l"/>
              </a:tabLst>
            </a:pPr>
            <a:r>
              <a:rPr spc="5" dirty="0"/>
              <a:t>Используются сведения </a:t>
            </a:r>
            <a:r>
              <a:rPr spc="15" dirty="0"/>
              <a:t>о выпускниках, </a:t>
            </a:r>
            <a:r>
              <a:rPr spc="10" dirty="0"/>
              <a:t>не </a:t>
            </a:r>
            <a:r>
              <a:rPr spc="15" dirty="0"/>
              <a:t>набравших </a:t>
            </a:r>
            <a:r>
              <a:rPr b="1" spc="10" dirty="0">
                <a:latin typeface="Arial"/>
                <a:cs typeface="Arial"/>
              </a:rPr>
              <a:t>минимальное  </a:t>
            </a:r>
            <a:r>
              <a:rPr b="1" dirty="0">
                <a:latin typeface="Arial"/>
                <a:cs typeface="Arial"/>
              </a:rPr>
              <a:t>количество </a:t>
            </a:r>
            <a:r>
              <a:rPr b="1" spc="10" dirty="0">
                <a:latin typeface="Arial"/>
                <a:cs typeface="Arial"/>
              </a:rPr>
              <a:t>баллов </a:t>
            </a:r>
            <a:r>
              <a:rPr spc="10" dirty="0"/>
              <a:t>по </a:t>
            </a:r>
            <a:r>
              <a:rPr dirty="0"/>
              <a:t>обязательным </a:t>
            </a:r>
            <a:r>
              <a:rPr spc="15" dirty="0"/>
              <a:t>учебным </a:t>
            </a:r>
            <a:r>
              <a:rPr dirty="0" err="1"/>
              <a:t>предметам</a:t>
            </a:r>
            <a:r>
              <a:rPr dirty="0"/>
              <a:t> </a:t>
            </a:r>
            <a:r>
              <a:rPr lang="ru-RU" dirty="0"/>
              <a:t>(</a:t>
            </a:r>
            <a:r>
              <a:rPr lang="ru-RU" b="1" i="1" dirty="0"/>
              <a:t>русский язык и математика</a:t>
            </a:r>
            <a:r>
              <a:rPr lang="ru-RU" dirty="0"/>
              <a:t>) </a:t>
            </a:r>
            <a:r>
              <a:rPr spc="15" dirty="0" err="1"/>
              <a:t>при</a:t>
            </a:r>
            <a:r>
              <a:rPr spc="15" dirty="0"/>
              <a:t>  </a:t>
            </a:r>
            <a:r>
              <a:rPr spc="5" dirty="0"/>
              <a:t>прохождении государственной </a:t>
            </a:r>
            <a:r>
              <a:rPr dirty="0"/>
              <a:t>итоговой</a:t>
            </a:r>
            <a:r>
              <a:rPr spc="50" dirty="0"/>
              <a:t> </a:t>
            </a:r>
            <a:r>
              <a:rPr spc="5" dirty="0"/>
              <a:t>аттестации;</a:t>
            </a:r>
          </a:p>
          <a:p>
            <a:pPr marL="28575">
              <a:lnSpc>
                <a:spcPct val="100000"/>
              </a:lnSpc>
              <a:spcBef>
                <a:spcPts val="30"/>
              </a:spcBef>
              <a:buFont typeface="Arial"/>
              <a:buAutoNum type="arabicPeriod"/>
            </a:pPr>
            <a:endParaRPr sz="2650" dirty="0"/>
          </a:p>
          <a:p>
            <a:pPr marL="363855" marR="5080" indent="-323215">
              <a:lnSpc>
                <a:spcPct val="132000"/>
              </a:lnSpc>
              <a:buAutoNum type="arabicPeriod"/>
              <a:tabLst>
                <a:tab pos="363855" algn="l"/>
              </a:tabLst>
            </a:pPr>
            <a:r>
              <a:rPr spc="5" dirty="0"/>
              <a:t>Учитываются </a:t>
            </a:r>
            <a:r>
              <a:rPr spc="10" dirty="0"/>
              <a:t>выпускники, </a:t>
            </a:r>
            <a:r>
              <a:rPr spc="5" dirty="0"/>
              <a:t>проходившие </a:t>
            </a:r>
            <a:r>
              <a:rPr b="1" dirty="0">
                <a:latin typeface="Arial"/>
                <a:cs typeface="Arial"/>
              </a:rPr>
              <a:t>государственную итоговую  </a:t>
            </a:r>
            <a:r>
              <a:rPr b="1" spc="5" dirty="0">
                <a:latin typeface="Arial"/>
                <a:cs typeface="Arial"/>
              </a:rPr>
              <a:t>аттестацию </a:t>
            </a:r>
            <a:r>
              <a:rPr spc="10" dirty="0"/>
              <a:t>по </a:t>
            </a:r>
            <a:r>
              <a:rPr spc="15" dirty="0"/>
              <a:t>основным </a:t>
            </a:r>
            <a:r>
              <a:rPr dirty="0"/>
              <a:t>образовательным </a:t>
            </a:r>
            <a:r>
              <a:rPr spc="10" dirty="0"/>
              <a:t>программам, </a:t>
            </a:r>
            <a:r>
              <a:rPr spc="15" dirty="0"/>
              <a:t>в </a:t>
            </a:r>
            <a:r>
              <a:rPr spc="10" dirty="0"/>
              <a:t>учебный </a:t>
            </a:r>
            <a:r>
              <a:rPr spc="-20" dirty="0"/>
              <a:t>год,  </a:t>
            </a:r>
            <a:r>
              <a:rPr spc="5" dirty="0"/>
              <a:t>предшествующий </a:t>
            </a:r>
            <a:r>
              <a:rPr spc="-15" dirty="0"/>
              <a:t>году </a:t>
            </a:r>
            <a:r>
              <a:rPr spc="5" dirty="0"/>
              <a:t>проведения аккредитационного мониторинга</a:t>
            </a:r>
            <a:r>
              <a:rPr spc="114" dirty="0"/>
              <a:t> </a:t>
            </a:r>
            <a:r>
              <a:rPr spc="5" dirty="0"/>
              <a:t>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715645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МЕТОДИКА </a:t>
            </a:r>
            <a:r>
              <a:rPr spc="-70" dirty="0"/>
              <a:t>РАСЧЕТА </a:t>
            </a:r>
            <a:r>
              <a:rPr dirty="0"/>
              <a:t>ПОКАЗАТЕЛЯ </a:t>
            </a:r>
            <a:r>
              <a:rPr spc="5" dirty="0"/>
              <a:t>АП5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3940" y="3353826"/>
            <a:ext cx="8957310" cy="2606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318135" algn="just">
              <a:lnSpc>
                <a:spcPct val="108500"/>
              </a:lnSpc>
              <a:spcBef>
                <a:spcPts val="85"/>
              </a:spcBef>
            </a:pPr>
            <a:r>
              <a:rPr sz="1950" b="1" spc="15" dirty="0">
                <a:latin typeface="Arial"/>
                <a:cs typeface="Arial"/>
              </a:rPr>
              <a:t>a </a:t>
            </a:r>
            <a:r>
              <a:rPr sz="1950" spc="15" dirty="0">
                <a:latin typeface="Arial"/>
                <a:cs typeface="Arial"/>
              </a:rPr>
              <a:t>– </a:t>
            </a:r>
            <a:r>
              <a:rPr sz="1950" spc="5" dirty="0">
                <a:latin typeface="Arial"/>
                <a:cs typeface="Arial"/>
              </a:rPr>
              <a:t>количество </a:t>
            </a:r>
            <a:r>
              <a:rPr sz="1950" b="1" spc="5" dirty="0">
                <a:latin typeface="Arial"/>
                <a:cs typeface="Arial"/>
              </a:rPr>
              <a:t>выпускников</a:t>
            </a:r>
            <a:r>
              <a:rPr sz="1950" spc="5" dirty="0">
                <a:latin typeface="Arial"/>
                <a:cs typeface="Arial"/>
              </a:rPr>
              <a:t>, </a:t>
            </a:r>
            <a:r>
              <a:rPr sz="1950" b="1" spc="20" dirty="0">
                <a:latin typeface="Arial"/>
                <a:cs typeface="Arial"/>
              </a:rPr>
              <a:t>не </a:t>
            </a:r>
            <a:r>
              <a:rPr sz="1950" b="1" spc="10" dirty="0">
                <a:latin typeface="Arial"/>
                <a:cs typeface="Arial"/>
              </a:rPr>
              <a:t>набравших минимальное </a:t>
            </a:r>
            <a:r>
              <a:rPr sz="1950" spc="5" dirty="0">
                <a:latin typeface="Arial"/>
                <a:cs typeface="Arial"/>
              </a:rPr>
              <a:t>количество  </a:t>
            </a:r>
            <a:r>
              <a:rPr sz="1950" spc="10" dirty="0">
                <a:latin typeface="Arial"/>
                <a:cs typeface="Arial"/>
              </a:rPr>
              <a:t>баллов по </a:t>
            </a:r>
            <a:r>
              <a:rPr sz="1950" b="1" spc="10" dirty="0">
                <a:latin typeface="Arial"/>
                <a:cs typeface="Arial"/>
              </a:rPr>
              <a:t>обязательным </a:t>
            </a:r>
            <a:r>
              <a:rPr sz="1950" spc="10" dirty="0">
                <a:latin typeface="Arial"/>
                <a:cs typeface="Arial"/>
              </a:rPr>
              <a:t>учебным </a:t>
            </a:r>
            <a:r>
              <a:rPr sz="1950" dirty="0" err="1">
                <a:latin typeface="Arial"/>
                <a:cs typeface="Arial"/>
              </a:rPr>
              <a:t>предметам</a:t>
            </a:r>
            <a:r>
              <a:rPr sz="1950" dirty="0">
                <a:latin typeface="Arial"/>
                <a:cs typeface="Arial"/>
              </a:rPr>
              <a:t> </a:t>
            </a:r>
            <a:r>
              <a:rPr lang="ru-RU" sz="1950" dirty="0">
                <a:latin typeface="Arial"/>
                <a:cs typeface="Arial"/>
              </a:rPr>
              <a:t>(</a:t>
            </a:r>
            <a:r>
              <a:rPr lang="ru-RU" sz="1950" b="1" i="1" dirty="0">
                <a:latin typeface="Arial"/>
                <a:cs typeface="Arial"/>
              </a:rPr>
              <a:t>русский язык и математика</a:t>
            </a:r>
            <a:r>
              <a:rPr lang="ru-RU" sz="1950" dirty="0">
                <a:latin typeface="Arial"/>
                <a:cs typeface="Arial"/>
              </a:rPr>
              <a:t>) </a:t>
            </a:r>
            <a:r>
              <a:rPr sz="1950" spc="15" dirty="0" err="1">
                <a:latin typeface="Arial"/>
                <a:cs typeface="Arial"/>
              </a:rPr>
              <a:t>при</a:t>
            </a:r>
            <a:r>
              <a:rPr sz="1950" spc="15" dirty="0">
                <a:latin typeface="Arial"/>
                <a:cs typeface="Arial"/>
              </a:rPr>
              <a:t> </a:t>
            </a:r>
            <a:r>
              <a:rPr sz="1950" spc="5" dirty="0">
                <a:latin typeface="Arial"/>
                <a:cs typeface="Arial"/>
              </a:rPr>
              <a:t>прохождении  государственной </a:t>
            </a:r>
            <a:r>
              <a:rPr sz="1950" dirty="0">
                <a:latin typeface="Arial"/>
                <a:cs typeface="Arial"/>
              </a:rPr>
              <a:t>итоговой аттестации </a:t>
            </a:r>
            <a:r>
              <a:rPr sz="1950" spc="10" dirty="0">
                <a:latin typeface="Arial"/>
                <a:cs typeface="Arial"/>
              </a:rPr>
              <a:t>по</a:t>
            </a:r>
            <a:r>
              <a:rPr sz="1950" spc="560" dirty="0">
                <a:latin typeface="Arial"/>
                <a:cs typeface="Arial"/>
              </a:rPr>
              <a:t> </a:t>
            </a:r>
            <a:r>
              <a:rPr sz="1950" spc="15" dirty="0">
                <a:latin typeface="Arial"/>
                <a:cs typeface="Arial"/>
              </a:rPr>
              <a:t>основным </a:t>
            </a:r>
            <a:r>
              <a:rPr sz="1950" dirty="0">
                <a:latin typeface="Arial"/>
                <a:cs typeface="Arial"/>
              </a:rPr>
              <a:t>образовательным  </a:t>
            </a:r>
            <a:r>
              <a:rPr sz="1950" spc="10" dirty="0">
                <a:latin typeface="Arial"/>
                <a:cs typeface="Arial"/>
              </a:rPr>
              <a:t>программам;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 dirty="0">
              <a:latin typeface="Arial"/>
              <a:cs typeface="Arial"/>
            </a:endParaRPr>
          </a:p>
          <a:p>
            <a:pPr marL="12700" marR="6985" indent="318135" algn="just">
              <a:lnSpc>
                <a:spcPct val="108700"/>
              </a:lnSpc>
            </a:pPr>
            <a:r>
              <a:rPr sz="1950" b="1" spc="15" dirty="0">
                <a:latin typeface="Arial"/>
                <a:cs typeface="Arial"/>
              </a:rPr>
              <a:t>b </a:t>
            </a:r>
            <a:r>
              <a:rPr sz="1950" spc="15" dirty="0">
                <a:latin typeface="Arial"/>
                <a:cs typeface="Arial"/>
              </a:rPr>
              <a:t>– </a:t>
            </a:r>
            <a:r>
              <a:rPr sz="1950" b="1" spc="15" dirty="0">
                <a:latin typeface="Arial"/>
                <a:cs typeface="Arial"/>
              </a:rPr>
              <a:t>общее </a:t>
            </a:r>
            <a:r>
              <a:rPr sz="1950" b="1" dirty="0">
                <a:latin typeface="Arial"/>
                <a:cs typeface="Arial"/>
              </a:rPr>
              <a:t>количество </a:t>
            </a:r>
            <a:r>
              <a:rPr sz="1950" b="1" spc="5" dirty="0">
                <a:latin typeface="Arial"/>
                <a:cs typeface="Arial"/>
              </a:rPr>
              <a:t>выпускников</a:t>
            </a:r>
            <a:r>
              <a:rPr sz="1950" spc="5" dirty="0">
                <a:latin typeface="Arial"/>
                <a:cs typeface="Arial"/>
              </a:rPr>
              <a:t>, проходивших </a:t>
            </a:r>
            <a:r>
              <a:rPr sz="1950" b="1" spc="5" dirty="0">
                <a:latin typeface="Arial"/>
                <a:cs typeface="Arial"/>
              </a:rPr>
              <a:t>государственную  </a:t>
            </a:r>
            <a:r>
              <a:rPr sz="1950" b="1" dirty="0">
                <a:latin typeface="Arial"/>
                <a:cs typeface="Arial"/>
              </a:rPr>
              <a:t>итоговую </a:t>
            </a:r>
            <a:r>
              <a:rPr sz="1950" b="1" spc="15" dirty="0">
                <a:latin typeface="Arial"/>
                <a:cs typeface="Arial"/>
              </a:rPr>
              <a:t>аттестацию </a:t>
            </a:r>
            <a:r>
              <a:rPr sz="1950" spc="10" dirty="0">
                <a:latin typeface="Arial"/>
                <a:cs typeface="Arial"/>
              </a:rPr>
              <a:t>по </a:t>
            </a:r>
            <a:r>
              <a:rPr sz="1950" spc="15" dirty="0">
                <a:latin typeface="Arial"/>
                <a:cs typeface="Arial"/>
              </a:rPr>
              <a:t>основным </a:t>
            </a:r>
            <a:r>
              <a:rPr sz="1950" dirty="0">
                <a:latin typeface="Arial"/>
                <a:cs typeface="Arial"/>
              </a:rPr>
              <a:t>образовательным </a:t>
            </a:r>
            <a:r>
              <a:rPr sz="1950" spc="10" dirty="0">
                <a:latin typeface="Arial"/>
                <a:cs typeface="Arial"/>
              </a:rPr>
              <a:t>программам по  </a:t>
            </a:r>
            <a:r>
              <a:rPr sz="1950" dirty="0">
                <a:latin typeface="Arial"/>
                <a:cs typeface="Arial"/>
              </a:rPr>
              <a:t>обязательным </a:t>
            </a:r>
            <a:r>
              <a:rPr sz="1950" spc="10" dirty="0">
                <a:latin typeface="Arial"/>
                <a:cs typeface="Arial"/>
              </a:rPr>
              <a:t>учебным</a:t>
            </a:r>
            <a:r>
              <a:rPr sz="1950" spc="5" dirty="0">
                <a:latin typeface="Arial"/>
                <a:cs typeface="Arial"/>
              </a:rPr>
              <a:t> </a:t>
            </a:r>
            <a:r>
              <a:rPr sz="1950" spc="-5" dirty="0">
                <a:latin typeface="Arial"/>
                <a:cs typeface="Arial"/>
              </a:rPr>
              <a:t>предметам.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698373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ФОРМУЛА </a:t>
            </a:r>
            <a:r>
              <a:rPr spc="-65" dirty="0"/>
              <a:t>РАСЧЕТА </a:t>
            </a:r>
            <a:r>
              <a:rPr spc="5" dirty="0"/>
              <a:t>ПОКАЗАТЕЛЯ</a:t>
            </a:r>
            <a:r>
              <a:rPr spc="-70" dirty="0"/>
              <a:t> </a:t>
            </a:r>
            <a:r>
              <a:rPr spc="5" dirty="0"/>
              <a:t>АП5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936491" y="1653540"/>
            <a:ext cx="2394585" cy="868680"/>
            <a:chOff x="3936491" y="1653540"/>
            <a:chExt cx="2394585" cy="868680"/>
          </a:xfrm>
        </p:grpSpPr>
        <p:sp>
          <p:nvSpPr>
            <p:cNvPr id="6" name="object 6"/>
            <p:cNvSpPr/>
            <p:nvPr/>
          </p:nvSpPr>
          <p:spPr>
            <a:xfrm>
              <a:off x="3936491" y="1653540"/>
              <a:ext cx="2394585" cy="868680"/>
            </a:xfrm>
            <a:custGeom>
              <a:avLst/>
              <a:gdLst/>
              <a:ahLst/>
              <a:cxnLst/>
              <a:rect l="l" t="t" r="r" b="b"/>
              <a:pathLst>
                <a:path w="2394585" h="868680">
                  <a:moveTo>
                    <a:pt x="2394204" y="868680"/>
                  </a:moveTo>
                  <a:lnTo>
                    <a:pt x="0" y="868680"/>
                  </a:lnTo>
                  <a:lnTo>
                    <a:pt x="0" y="0"/>
                  </a:lnTo>
                  <a:lnTo>
                    <a:pt x="2394204" y="0"/>
                  </a:lnTo>
                  <a:lnTo>
                    <a:pt x="2394204" y="10668"/>
                  </a:lnTo>
                  <a:lnTo>
                    <a:pt x="19812" y="10668"/>
                  </a:lnTo>
                  <a:lnTo>
                    <a:pt x="9144" y="21336"/>
                  </a:lnTo>
                  <a:lnTo>
                    <a:pt x="19812" y="21336"/>
                  </a:lnTo>
                  <a:lnTo>
                    <a:pt x="19812" y="848868"/>
                  </a:lnTo>
                  <a:lnTo>
                    <a:pt x="9144" y="848868"/>
                  </a:lnTo>
                  <a:lnTo>
                    <a:pt x="19812" y="859536"/>
                  </a:lnTo>
                  <a:lnTo>
                    <a:pt x="2394204" y="859536"/>
                  </a:lnTo>
                  <a:lnTo>
                    <a:pt x="2394204" y="868680"/>
                  </a:lnTo>
                  <a:close/>
                </a:path>
                <a:path w="2394585" h="868680">
                  <a:moveTo>
                    <a:pt x="19812" y="21336"/>
                  </a:moveTo>
                  <a:lnTo>
                    <a:pt x="9144" y="21336"/>
                  </a:lnTo>
                  <a:lnTo>
                    <a:pt x="19812" y="10668"/>
                  </a:lnTo>
                  <a:lnTo>
                    <a:pt x="19812" y="21336"/>
                  </a:lnTo>
                  <a:close/>
                </a:path>
                <a:path w="2394585" h="868680">
                  <a:moveTo>
                    <a:pt x="2372868" y="21336"/>
                  </a:moveTo>
                  <a:lnTo>
                    <a:pt x="19812" y="21336"/>
                  </a:lnTo>
                  <a:lnTo>
                    <a:pt x="19812" y="10668"/>
                  </a:lnTo>
                  <a:lnTo>
                    <a:pt x="2372868" y="10668"/>
                  </a:lnTo>
                  <a:lnTo>
                    <a:pt x="2372868" y="21336"/>
                  </a:lnTo>
                  <a:close/>
                </a:path>
                <a:path w="2394585" h="868680">
                  <a:moveTo>
                    <a:pt x="2372868" y="859536"/>
                  </a:moveTo>
                  <a:lnTo>
                    <a:pt x="2372868" y="10668"/>
                  </a:lnTo>
                  <a:lnTo>
                    <a:pt x="2383536" y="21336"/>
                  </a:lnTo>
                  <a:lnTo>
                    <a:pt x="2394204" y="21336"/>
                  </a:lnTo>
                  <a:lnTo>
                    <a:pt x="2394204" y="848868"/>
                  </a:lnTo>
                  <a:lnTo>
                    <a:pt x="2383536" y="848868"/>
                  </a:lnTo>
                  <a:lnTo>
                    <a:pt x="2372868" y="859536"/>
                  </a:lnTo>
                  <a:close/>
                </a:path>
                <a:path w="2394585" h="868680">
                  <a:moveTo>
                    <a:pt x="2394204" y="21336"/>
                  </a:moveTo>
                  <a:lnTo>
                    <a:pt x="2383536" y="21336"/>
                  </a:lnTo>
                  <a:lnTo>
                    <a:pt x="2372868" y="10668"/>
                  </a:lnTo>
                  <a:lnTo>
                    <a:pt x="2394204" y="10668"/>
                  </a:lnTo>
                  <a:lnTo>
                    <a:pt x="2394204" y="21336"/>
                  </a:lnTo>
                  <a:close/>
                </a:path>
                <a:path w="2394585" h="868680">
                  <a:moveTo>
                    <a:pt x="19812" y="859536"/>
                  </a:moveTo>
                  <a:lnTo>
                    <a:pt x="9144" y="848868"/>
                  </a:lnTo>
                  <a:lnTo>
                    <a:pt x="19812" y="848868"/>
                  </a:lnTo>
                  <a:lnTo>
                    <a:pt x="19812" y="859536"/>
                  </a:lnTo>
                  <a:close/>
                </a:path>
                <a:path w="2394585" h="868680">
                  <a:moveTo>
                    <a:pt x="2372868" y="859536"/>
                  </a:moveTo>
                  <a:lnTo>
                    <a:pt x="19812" y="859536"/>
                  </a:lnTo>
                  <a:lnTo>
                    <a:pt x="19812" y="848868"/>
                  </a:lnTo>
                  <a:lnTo>
                    <a:pt x="2372868" y="848868"/>
                  </a:lnTo>
                  <a:lnTo>
                    <a:pt x="2372868" y="859536"/>
                  </a:lnTo>
                  <a:close/>
                </a:path>
                <a:path w="2394585" h="868680">
                  <a:moveTo>
                    <a:pt x="2394204" y="859536"/>
                  </a:moveTo>
                  <a:lnTo>
                    <a:pt x="2372868" y="859536"/>
                  </a:lnTo>
                  <a:lnTo>
                    <a:pt x="2383536" y="848868"/>
                  </a:lnTo>
                  <a:lnTo>
                    <a:pt x="2394204" y="848868"/>
                  </a:lnTo>
                  <a:lnTo>
                    <a:pt x="2394204" y="859536"/>
                  </a:lnTo>
                  <a:close/>
                </a:path>
              </a:pathLst>
            </a:custGeom>
            <a:solidFill>
              <a:srgbClr val="162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28159" y="2040636"/>
              <a:ext cx="311785" cy="169545"/>
            </a:xfrm>
            <a:custGeom>
              <a:avLst/>
              <a:gdLst/>
              <a:ahLst/>
              <a:cxnLst/>
              <a:rect l="l" t="t" r="r" b="b"/>
              <a:pathLst>
                <a:path w="311785" h="169544">
                  <a:moveTo>
                    <a:pt x="52387" y="169164"/>
                  </a:moveTo>
                  <a:lnTo>
                    <a:pt x="0" y="169164"/>
                  </a:lnTo>
                  <a:lnTo>
                    <a:pt x="0" y="163068"/>
                  </a:lnTo>
                  <a:lnTo>
                    <a:pt x="4572" y="162496"/>
                  </a:lnTo>
                  <a:lnTo>
                    <a:pt x="8572" y="159829"/>
                  </a:lnTo>
                  <a:lnTo>
                    <a:pt x="15430" y="150685"/>
                  </a:lnTo>
                  <a:lnTo>
                    <a:pt x="18669" y="144113"/>
                  </a:lnTo>
                  <a:lnTo>
                    <a:pt x="21812" y="135540"/>
                  </a:lnTo>
                  <a:lnTo>
                    <a:pt x="73247" y="0"/>
                  </a:lnTo>
                  <a:lnTo>
                    <a:pt x="92583" y="0"/>
                  </a:lnTo>
                  <a:lnTo>
                    <a:pt x="99979" y="24098"/>
                  </a:lnTo>
                  <a:lnTo>
                    <a:pt x="78009" y="24098"/>
                  </a:lnTo>
                  <a:lnTo>
                    <a:pt x="49625" y="103632"/>
                  </a:lnTo>
                  <a:lnTo>
                    <a:pt x="124390" y="103632"/>
                  </a:lnTo>
                  <a:lnTo>
                    <a:pt x="127664" y="114300"/>
                  </a:lnTo>
                  <a:lnTo>
                    <a:pt x="46386" y="114300"/>
                  </a:lnTo>
                  <a:lnTo>
                    <a:pt x="42291" y="125634"/>
                  </a:lnTo>
                  <a:lnTo>
                    <a:pt x="40195" y="131826"/>
                  </a:lnTo>
                  <a:lnTo>
                    <a:pt x="38862" y="136398"/>
                  </a:lnTo>
                  <a:lnTo>
                    <a:pt x="37528" y="142589"/>
                  </a:lnTo>
                  <a:lnTo>
                    <a:pt x="37147" y="145351"/>
                  </a:lnTo>
                  <a:lnTo>
                    <a:pt x="37147" y="152781"/>
                  </a:lnTo>
                  <a:lnTo>
                    <a:pt x="38481" y="156400"/>
                  </a:lnTo>
                  <a:lnTo>
                    <a:pt x="43434" y="160972"/>
                  </a:lnTo>
                  <a:lnTo>
                    <a:pt x="47244" y="162496"/>
                  </a:lnTo>
                  <a:lnTo>
                    <a:pt x="52387" y="163068"/>
                  </a:lnTo>
                  <a:lnTo>
                    <a:pt x="52387" y="169164"/>
                  </a:lnTo>
                  <a:close/>
                </a:path>
                <a:path w="311785" h="169544">
                  <a:moveTo>
                    <a:pt x="124390" y="103632"/>
                  </a:moveTo>
                  <a:lnTo>
                    <a:pt x="101536" y="103632"/>
                  </a:lnTo>
                  <a:lnTo>
                    <a:pt x="78009" y="24098"/>
                  </a:lnTo>
                  <a:lnTo>
                    <a:pt x="99979" y="24098"/>
                  </a:lnTo>
                  <a:lnTo>
                    <a:pt x="124390" y="103632"/>
                  </a:lnTo>
                  <a:close/>
                </a:path>
                <a:path w="311785" h="169544">
                  <a:moveTo>
                    <a:pt x="153924" y="169164"/>
                  </a:moveTo>
                  <a:lnTo>
                    <a:pt x="97250" y="169164"/>
                  </a:lnTo>
                  <a:lnTo>
                    <a:pt x="97250" y="163068"/>
                  </a:lnTo>
                  <a:lnTo>
                    <a:pt x="101441" y="162401"/>
                  </a:lnTo>
                  <a:lnTo>
                    <a:pt x="104489" y="161544"/>
                  </a:lnTo>
                  <a:lnTo>
                    <a:pt x="106489" y="160496"/>
                  </a:lnTo>
                  <a:lnTo>
                    <a:pt x="108489" y="159543"/>
                  </a:lnTo>
                  <a:lnTo>
                    <a:pt x="110013" y="158210"/>
                  </a:lnTo>
                  <a:lnTo>
                    <a:pt x="110966" y="156400"/>
                  </a:lnTo>
                  <a:lnTo>
                    <a:pt x="111918" y="154686"/>
                  </a:lnTo>
                  <a:lnTo>
                    <a:pt x="112299" y="152781"/>
                  </a:lnTo>
                  <a:lnTo>
                    <a:pt x="108489" y="129444"/>
                  </a:lnTo>
                  <a:lnTo>
                    <a:pt x="104203" y="114300"/>
                  </a:lnTo>
                  <a:lnTo>
                    <a:pt x="127664" y="114300"/>
                  </a:lnTo>
                  <a:lnTo>
                    <a:pt x="136493" y="143065"/>
                  </a:lnTo>
                  <a:lnTo>
                    <a:pt x="138207" y="147923"/>
                  </a:lnTo>
                  <a:lnTo>
                    <a:pt x="139731" y="151161"/>
                  </a:lnTo>
                  <a:lnTo>
                    <a:pt x="141255" y="154590"/>
                  </a:lnTo>
                  <a:lnTo>
                    <a:pt x="143160" y="157162"/>
                  </a:lnTo>
                  <a:lnTo>
                    <a:pt x="145256" y="158972"/>
                  </a:lnTo>
                  <a:lnTo>
                    <a:pt x="147351" y="160877"/>
                  </a:lnTo>
                  <a:lnTo>
                    <a:pt x="150304" y="162306"/>
                  </a:lnTo>
                  <a:lnTo>
                    <a:pt x="153924" y="163068"/>
                  </a:lnTo>
                  <a:lnTo>
                    <a:pt x="153924" y="169164"/>
                  </a:lnTo>
                  <a:close/>
                </a:path>
                <a:path w="311785" h="169544">
                  <a:moveTo>
                    <a:pt x="223170" y="169164"/>
                  </a:moveTo>
                  <a:lnTo>
                    <a:pt x="171545" y="169164"/>
                  </a:lnTo>
                  <a:lnTo>
                    <a:pt x="171545" y="163068"/>
                  </a:lnTo>
                  <a:lnTo>
                    <a:pt x="176688" y="161925"/>
                  </a:lnTo>
                  <a:lnTo>
                    <a:pt x="180022" y="160496"/>
                  </a:lnTo>
                  <a:lnTo>
                    <a:pt x="181737" y="158877"/>
                  </a:lnTo>
                  <a:lnTo>
                    <a:pt x="183451" y="157353"/>
                  </a:lnTo>
                  <a:lnTo>
                    <a:pt x="184594" y="155067"/>
                  </a:lnTo>
                  <a:lnTo>
                    <a:pt x="185242" y="151638"/>
                  </a:lnTo>
                  <a:lnTo>
                    <a:pt x="185737" y="149161"/>
                  </a:lnTo>
                  <a:lnTo>
                    <a:pt x="185785" y="148018"/>
                  </a:lnTo>
                  <a:lnTo>
                    <a:pt x="185879" y="25717"/>
                  </a:lnTo>
                  <a:lnTo>
                    <a:pt x="171545" y="7620"/>
                  </a:lnTo>
                  <a:lnTo>
                    <a:pt x="171545" y="1524"/>
                  </a:lnTo>
                  <a:lnTo>
                    <a:pt x="311372" y="1524"/>
                  </a:lnTo>
                  <a:lnTo>
                    <a:pt x="311372" y="7620"/>
                  </a:lnTo>
                  <a:lnTo>
                    <a:pt x="306800" y="8858"/>
                  </a:lnTo>
                  <a:lnTo>
                    <a:pt x="303657" y="10191"/>
                  </a:lnTo>
                  <a:lnTo>
                    <a:pt x="301847" y="11525"/>
                  </a:lnTo>
                  <a:lnTo>
                    <a:pt x="301055" y="12192"/>
                  </a:lnTo>
                  <a:lnTo>
                    <a:pt x="208788" y="12192"/>
                  </a:lnTo>
                  <a:lnTo>
                    <a:pt x="208850" y="145256"/>
                  </a:lnTo>
                  <a:lnTo>
                    <a:pt x="211169" y="156495"/>
                  </a:lnTo>
                  <a:lnTo>
                    <a:pt x="212026" y="158019"/>
                  </a:lnTo>
                  <a:lnTo>
                    <a:pt x="213264" y="159258"/>
                  </a:lnTo>
                  <a:lnTo>
                    <a:pt x="214979" y="160210"/>
                  </a:lnTo>
                  <a:lnTo>
                    <a:pt x="216693" y="161258"/>
                  </a:lnTo>
                  <a:lnTo>
                    <a:pt x="219360" y="162210"/>
                  </a:lnTo>
                  <a:lnTo>
                    <a:pt x="223170" y="163068"/>
                  </a:lnTo>
                  <a:lnTo>
                    <a:pt x="223170" y="169164"/>
                  </a:lnTo>
                  <a:close/>
                </a:path>
                <a:path w="311785" h="169544">
                  <a:moveTo>
                    <a:pt x="311372" y="169164"/>
                  </a:moveTo>
                  <a:lnTo>
                    <a:pt x="260032" y="169164"/>
                  </a:lnTo>
                  <a:lnTo>
                    <a:pt x="260032" y="163068"/>
                  </a:lnTo>
                  <a:lnTo>
                    <a:pt x="264604" y="162020"/>
                  </a:lnTo>
                  <a:lnTo>
                    <a:pt x="267747" y="160782"/>
                  </a:lnTo>
                  <a:lnTo>
                    <a:pt x="269557" y="159353"/>
                  </a:lnTo>
                  <a:lnTo>
                    <a:pt x="271367" y="158019"/>
                  </a:lnTo>
                  <a:lnTo>
                    <a:pt x="272605" y="155829"/>
                  </a:lnTo>
                  <a:lnTo>
                    <a:pt x="273272" y="152971"/>
                  </a:lnTo>
                  <a:lnTo>
                    <a:pt x="274034" y="150114"/>
                  </a:lnTo>
                  <a:lnTo>
                    <a:pt x="274224" y="146875"/>
                  </a:lnTo>
                  <a:lnTo>
                    <a:pt x="274320" y="12192"/>
                  </a:lnTo>
                  <a:lnTo>
                    <a:pt x="301055" y="12192"/>
                  </a:lnTo>
                  <a:lnTo>
                    <a:pt x="300037" y="13049"/>
                  </a:lnTo>
                  <a:lnTo>
                    <a:pt x="298799" y="15144"/>
                  </a:lnTo>
                  <a:lnTo>
                    <a:pt x="298132" y="18002"/>
                  </a:lnTo>
                  <a:lnTo>
                    <a:pt x="297561" y="20955"/>
                  </a:lnTo>
                  <a:lnTo>
                    <a:pt x="297180" y="25717"/>
                  </a:lnTo>
                  <a:lnTo>
                    <a:pt x="297285" y="145256"/>
                  </a:lnTo>
                  <a:lnTo>
                    <a:pt x="297370" y="146875"/>
                  </a:lnTo>
                  <a:lnTo>
                    <a:pt x="297751" y="151638"/>
                  </a:lnTo>
                  <a:lnTo>
                    <a:pt x="298132" y="153543"/>
                  </a:lnTo>
                  <a:lnTo>
                    <a:pt x="298775" y="155067"/>
                  </a:lnTo>
                  <a:lnTo>
                    <a:pt x="299275" y="156400"/>
                  </a:lnTo>
                  <a:lnTo>
                    <a:pt x="300037" y="157543"/>
                  </a:lnTo>
                  <a:lnTo>
                    <a:pt x="301656" y="159353"/>
                  </a:lnTo>
                  <a:lnTo>
                    <a:pt x="302799" y="160115"/>
                  </a:lnTo>
                  <a:lnTo>
                    <a:pt x="304323" y="160782"/>
                  </a:lnTo>
                  <a:lnTo>
                    <a:pt x="305847" y="161544"/>
                  </a:lnTo>
                  <a:lnTo>
                    <a:pt x="308229" y="162306"/>
                  </a:lnTo>
                  <a:lnTo>
                    <a:pt x="311372" y="163068"/>
                  </a:lnTo>
                  <a:lnTo>
                    <a:pt x="311372" y="1691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641651" y="2066051"/>
            <a:ext cx="13144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05" dirty="0">
                <a:latin typeface="Times New Roman"/>
                <a:cs typeface="Times New Roman"/>
              </a:rPr>
              <a:t>5</a:t>
            </a:r>
            <a:endParaRPr sz="14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99659" y="1900428"/>
            <a:ext cx="1123315" cy="478790"/>
            <a:chOff x="4899659" y="1900428"/>
            <a:chExt cx="1123315" cy="478790"/>
          </a:xfrm>
        </p:grpSpPr>
        <p:sp>
          <p:nvSpPr>
            <p:cNvPr id="10" name="object 10"/>
            <p:cNvSpPr/>
            <p:nvPr/>
          </p:nvSpPr>
          <p:spPr>
            <a:xfrm>
              <a:off x="4899647" y="2103119"/>
              <a:ext cx="151765" cy="70485"/>
            </a:xfrm>
            <a:custGeom>
              <a:avLst/>
              <a:gdLst/>
              <a:ahLst/>
              <a:cxnLst/>
              <a:rect l="l" t="t" r="r" b="b"/>
              <a:pathLst>
                <a:path w="151764" h="70485">
                  <a:moveTo>
                    <a:pt x="151269" y="53352"/>
                  </a:moveTo>
                  <a:lnTo>
                    <a:pt x="0" y="53352"/>
                  </a:lnTo>
                  <a:lnTo>
                    <a:pt x="0" y="70116"/>
                  </a:lnTo>
                  <a:lnTo>
                    <a:pt x="151269" y="70116"/>
                  </a:lnTo>
                  <a:lnTo>
                    <a:pt x="151269" y="53352"/>
                  </a:lnTo>
                  <a:close/>
                </a:path>
                <a:path w="151764" h="70485">
                  <a:moveTo>
                    <a:pt x="151269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151269" y="16764"/>
                  </a:lnTo>
                  <a:lnTo>
                    <a:pt x="1512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83123" y="1900428"/>
              <a:ext cx="107061" cy="1203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99221" y="2202180"/>
              <a:ext cx="118014" cy="1767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40451" y="2132076"/>
              <a:ext cx="193675" cy="17145"/>
            </a:xfrm>
            <a:custGeom>
              <a:avLst/>
              <a:gdLst/>
              <a:ahLst/>
              <a:cxnLst/>
              <a:rect l="l" t="t" r="r" b="b"/>
              <a:pathLst>
                <a:path w="193675" h="17144">
                  <a:moveTo>
                    <a:pt x="193548" y="16763"/>
                  </a:moveTo>
                  <a:lnTo>
                    <a:pt x="0" y="16763"/>
                  </a:lnTo>
                  <a:lnTo>
                    <a:pt x="0" y="0"/>
                  </a:lnTo>
                  <a:lnTo>
                    <a:pt x="193548" y="0"/>
                  </a:lnTo>
                  <a:lnTo>
                    <a:pt x="193548" y="167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09437" y="2071116"/>
              <a:ext cx="135350" cy="1356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43371" y="2040636"/>
              <a:ext cx="379730" cy="170815"/>
            </a:xfrm>
            <a:custGeom>
              <a:avLst/>
              <a:gdLst/>
              <a:ahLst/>
              <a:cxnLst/>
              <a:rect l="l" t="t" r="r" b="b"/>
              <a:pathLst>
                <a:path w="379729" h="170814">
                  <a:moveTo>
                    <a:pt x="5334" y="44196"/>
                  </a:moveTo>
                  <a:lnTo>
                    <a:pt x="0" y="34766"/>
                  </a:lnTo>
                  <a:lnTo>
                    <a:pt x="57816" y="0"/>
                  </a:lnTo>
                  <a:lnTo>
                    <a:pt x="64674" y="0"/>
                  </a:lnTo>
                  <a:lnTo>
                    <a:pt x="64409" y="6536"/>
                  </a:lnTo>
                  <a:lnTo>
                    <a:pt x="64198" y="14144"/>
                  </a:lnTo>
                  <a:lnTo>
                    <a:pt x="64058" y="22824"/>
                  </a:lnTo>
                  <a:lnTo>
                    <a:pt x="64027" y="28860"/>
                  </a:lnTo>
                  <a:lnTo>
                    <a:pt x="34385" y="28860"/>
                  </a:lnTo>
                  <a:lnTo>
                    <a:pt x="12477" y="39528"/>
                  </a:lnTo>
                  <a:lnTo>
                    <a:pt x="5334" y="44196"/>
                  </a:lnTo>
                  <a:close/>
                </a:path>
                <a:path w="379729" h="170814">
                  <a:moveTo>
                    <a:pt x="97536" y="169164"/>
                  </a:moveTo>
                  <a:lnTo>
                    <a:pt x="7620" y="169164"/>
                  </a:lnTo>
                  <a:lnTo>
                    <a:pt x="7620" y="160020"/>
                  </a:lnTo>
                  <a:lnTo>
                    <a:pt x="16573" y="159734"/>
                  </a:lnTo>
                  <a:lnTo>
                    <a:pt x="22860" y="159258"/>
                  </a:lnTo>
                  <a:lnTo>
                    <a:pt x="26670" y="158496"/>
                  </a:lnTo>
                  <a:lnTo>
                    <a:pt x="30480" y="157829"/>
                  </a:lnTo>
                  <a:lnTo>
                    <a:pt x="33432" y="156781"/>
                  </a:lnTo>
                  <a:lnTo>
                    <a:pt x="35433" y="155352"/>
                  </a:lnTo>
                  <a:lnTo>
                    <a:pt x="37433" y="154019"/>
                  </a:lnTo>
                  <a:lnTo>
                    <a:pt x="38862" y="152114"/>
                  </a:lnTo>
                  <a:lnTo>
                    <a:pt x="39814" y="149542"/>
                  </a:lnTo>
                  <a:lnTo>
                    <a:pt x="40767" y="147066"/>
                  </a:lnTo>
                  <a:lnTo>
                    <a:pt x="41148" y="142875"/>
                  </a:lnTo>
                  <a:lnTo>
                    <a:pt x="41079" y="34766"/>
                  </a:lnTo>
                  <a:lnTo>
                    <a:pt x="34385" y="28860"/>
                  </a:lnTo>
                  <a:lnTo>
                    <a:pt x="64027" y="28860"/>
                  </a:lnTo>
                  <a:lnTo>
                    <a:pt x="64090" y="142875"/>
                  </a:lnTo>
                  <a:lnTo>
                    <a:pt x="73247" y="157257"/>
                  </a:lnTo>
                  <a:lnTo>
                    <a:pt x="75723" y="158210"/>
                  </a:lnTo>
                  <a:lnTo>
                    <a:pt x="78867" y="158877"/>
                  </a:lnTo>
                  <a:lnTo>
                    <a:pt x="82581" y="159258"/>
                  </a:lnTo>
                  <a:lnTo>
                    <a:pt x="86391" y="159734"/>
                  </a:lnTo>
                  <a:lnTo>
                    <a:pt x="91344" y="160020"/>
                  </a:lnTo>
                  <a:lnTo>
                    <a:pt x="97536" y="160020"/>
                  </a:lnTo>
                  <a:lnTo>
                    <a:pt x="97536" y="169164"/>
                  </a:lnTo>
                  <a:close/>
                </a:path>
                <a:path w="379729" h="170814">
                  <a:moveTo>
                    <a:pt x="185261" y="170688"/>
                  </a:moveTo>
                  <a:lnTo>
                    <a:pt x="145637" y="150018"/>
                  </a:lnTo>
                  <a:lnTo>
                    <a:pt x="133408" y="106727"/>
                  </a:lnTo>
                  <a:lnTo>
                    <a:pt x="132654" y="88487"/>
                  </a:lnTo>
                  <a:lnTo>
                    <a:pt x="132674" y="83153"/>
                  </a:lnTo>
                  <a:lnTo>
                    <a:pt x="138800" y="40311"/>
                  </a:lnTo>
                  <a:lnTo>
                    <a:pt x="165163" y="5238"/>
                  </a:lnTo>
                  <a:lnTo>
                    <a:pt x="187261" y="0"/>
                  </a:lnTo>
                  <a:lnTo>
                    <a:pt x="199959" y="1355"/>
                  </a:lnTo>
                  <a:lnTo>
                    <a:pt x="210907" y="5274"/>
                  </a:lnTo>
                  <a:lnTo>
                    <a:pt x="218571" y="10668"/>
                  </a:lnTo>
                  <a:lnTo>
                    <a:pt x="186690" y="10668"/>
                  </a:lnTo>
                  <a:lnTo>
                    <a:pt x="181070" y="10763"/>
                  </a:lnTo>
                  <a:lnTo>
                    <a:pt x="159353" y="44005"/>
                  </a:lnTo>
                  <a:lnTo>
                    <a:pt x="157061" y="75033"/>
                  </a:lnTo>
                  <a:lnTo>
                    <a:pt x="157102" y="88487"/>
                  </a:lnTo>
                  <a:lnTo>
                    <a:pt x="161151" y="130986"/>
                  </a:lnTo>
                  <a:lnTo>
                    <a:pt x="187261" y="160020"/>
                  </a:lnTo>
                  <a:lnTo>
                    <a:pt x="216439" y="160020"/>
                  </a:lnTo>
                  <a:lnTo>
                    <a:pt x="209264" y="165211"/>
                  </a:lnTo>
                  <a:lnTo>
                    <a:pt x="198084" y="169324"/>
                  </a:lnTo>
                  <a:lnTo>
                    <a:pt x="185261" y="170688"/>
                  </a:lnTo>
                  <a:close/>
                </a:path>
                <a:path w="379729" h="170814">
                  <a:moveTo>
                    <a:pt x="216439" y="160020"/>
                  </a:moveTo>
                  <a:lnTo>
                    <a:pt x="187261" y="160020"/>
                  </a:lnTo>
                  <a:lnTo>
                    <a:pt x="194208" y="158985"/>
                  </a:lnTo>
                  <a:lnTo>
                    <a:pt x="200191" y="155745"/>
                  </a:lnTo>
                  <a:lnTo>
                    <a:pt x="214622" y="120443"/>
                  </a:lnTo>
                  <a:lnTo>
                    <a:pt x="216408" y="88487"/>
                  </a:lnTo>
                  <a:lnTo>
                    <a:pt x="216180" y="75033"/>
                  </a:lnTo>
                  <a:lnTo>
                    <a:pt x="210752" y="35205"/>
                  </a:lnTo>
                  <a:lnTo>
                    <a:pt x="186690" y="10668"/>
                  </a:lnTo>
                  <a:lnTo>
                    <a:pt x="218571" y="10668"/>
                  </a:lnTo>
                  <a:lnTo>
                    <a:pt x="237493" y="46708"/>
                  </a:lnTo>
                  <a:lnTo>
                    <a:pt x="240787" y="83248"/>
                  </a:lnTo>
                  <a:lnTo>
                    <a:pt x="239915" y="103530"/>
                  </a:lnTo>
                  <a:lnTo>
                    <a:pt x="237279" y="121229"/>
                  </a:lnTo>
                  <a:lnTo>
                    <a:pt x="232875" y="136249"/>
                  </a:lnTo>
                  <a:lnTo>
                    <a:pt x="226695" y="148590"/>
                  </a:lnTo>
                  <a:lnTo>
                    <a:pt x="218801" y="158311"/>
                  </a:lnTo>
                  <a:lnTo>
                    <a:pt x="216439" y="160020"/>
                  </a:lnTo>
                  <a:close/>
                </a:path>
                <a:path w="379729" h="170814">
                  <a:moveTo>
                    <a:pt x="323945" y="170688"/>
                  </a:moveTo>
                  <a:lnTo>
                    <a:pt x="284321" y="150018"/>
                  </a:lnTo>
                  <a:lnTo>
                    <a:pt x="272092" y="106727"/>
                  </a:lnTo>
                  <a:lnTo>
                    <a:pt x="271338" y="88487"/>
                  </a:lnTo>
                  <a:lnTo>
                    <a:pt x="271358" y="83153"/>
                  </a:lnTo>
                  <a:lnTo>
                    <a:pt x="277484" y="40311"/>
                  </a:lnTo>
                  <a:lnTo>
                    <a:pt x="303847" y="5238"/>
                  </a:lnTo>
                  <a:lnTo>
                    <a:pt x="325945" y="0"/>
                  </a:lnTo>
                  <a:lnTo>
                    <a:pt x="338643" y="1355"/>
                  </a:lnTo>
                  <a:lnTo>
                    <a:pt x="349591" y="5274"/>
                  </a:lnTo>
                  <a:lnTo>
                    <a:pt x="357255" y="10668"/>
                  </a:lnTo>
                  <a:lnTo>
                    <a:pt x="325374" y="10668"/>
                  </a:lnTo>
                  <a:lnTo>
                    <a:pt x="319754" y="10763"/>
                  </a:lnTo>
                  <a:lnTo>
                    <a:pt x="298037" y="44005"/>
                  </a:lnTo>
                  <a:lnTo>
                    <a:pt x="295745" y="75033"/>
                  </a:lnTo>
                  <a:lnTo>
                    <a:pt x="295786" y="88487"/>
                  </a:lnTo>
                  <a:lnTo>
                    <a:pt x="299835" y="130986"/>
                  </a:lnTo>
                  <a:lnTo>
                    <a:pt x="325945" y="160020"/>
                  </a:lnTo>
                  <a:lnTo>
                    <a:pt x="355123" y="160020"/>
                  </a:lnTo>
                  <a:lnTo>
                    <a:pt x="347948" y="165211"/>
                  </a:lnTo>
                  <a:lnTo>
                    <a:pt x="336768" y="169324"/>
                  </a:lnTo>
                  <a:lnTo>
                    <a:pt x="323945" y="170688"/>
                  </a:lnTo>
                  <a:close/>
                </a:path>
                <a:path w="379729" h="170814">
                  <a:moveTo>
                    <a:pt x="355123" y="160020"/>
                  </a:moveTo>
                  <a:lnTo>
                    <a:pt x="325945" y="160020"/>
                  </a:lnTo>
                  <a:lnTo>
                    <a:pt x="332892" y="158985"/>
                  </a:lnTo>
                  <a:lnTo>
                    <a:pt x="338875" y="155745"/>
                  </a:lnTo>
                  <a:lnTo>
                    <a:pt x="353306" y="120443"/>
                  </a:lnTo>
                  <a:lnTo>
                    <a:pt x="355092" y="88487"/>
                  </a:lnTo>
                  <a:lnTo>
                    <a:pt x="354864" y="75033"/>
                  </a:lnTo>
                  <a:lnTo>
                    <a:pt x="349436" y="35205"/>
                  </a:lnTo>
                  <a:lnTo>
                    <a:pt x="325374" y="10668"/>
                  </a:lnTo>
                  <a:lnTo>
                    <a:pt x="357255" y="10668"/>
                  </a:lnTo>
                  <a:lnTo>
                    <a:pt x="376177" y="46708"/>
                  </a:lnTo>
                  <a:lnTo>
                    <a:pt x="379471" y="83248"/>
                  </a:lnTo>
                  <a:lnTo>
                    <a:pt x="378599" y="103530"/>
                  </a:lnTo>
                  <a:lnTo>
                    <a:pt x="375963" y="121229"/>
                  </a:lnTo>
                  <a:lnTo>
                    <a:pt x="371559" y="136249"/>
                  </a:lnTo>
                  <a:lnTo>
                    <a:pt x="365379" y="148590"/>
                  </a:lnTo>
                  <a:lnTo>
                    <a:pt x="357485" y="158311"/>
                  </a:lnTo>
                  <a:lnTo>
                    <a:pt x="355123" y="1600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708787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0" dirty="0"/>
              <a:t>ОТЧЕТНЫЙ </a:t>
            </a:r>
            <a:r>
              <a:rPr spc="15" dirty="0"/>
              <a:t>ПЕРИОД </a:t>
            </a:r>
            <a:r>
              <a:rPr dirty="0"/>
              <a:t>ПОКАЗАТЕЛЯ</a:t>
            </a:r>
            <a:r>
              <a:rPr spc="-175" dirty="0"/>
              <a:t> </a:t>
            </a:r>
            <a:r>
              <a:rPr spc="5" dirty="0"/>
              <a:t>АП5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2900" y="2714625"/>
            <a:ext cx="6272870" cy="2484013"/>
          </a:xfrm>
          <a:prstGeom prst="rect">
            <a:avLst/>
          </a:prstGeom>
          <a:solidFill>
            <a:srgbClr val="E8EBF4"/>
          </a:solidFill>
          <a:ln w="9144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650" dirty="0">
              <a:latin typeface="Times New Roman"/>
              <a:cs typeface="Times New Roman"/>
            </a:endParaRPr>
          </a:p>
          <a:p>
            <a:pPr marL="368300">
              <a:lnSpc>
                <a:spcPct val="100000"/>
              </a:lnSpc>
            </a:pPr>
            <a:r>
              <a:rPr sz="4250" b="1" spc="-5" dirty="0">
                <a:latin typeface="Arial"/>
                <a:cs typeface="Arial"/>
              </a:rPr>
              <a:t>202</a:t>
            </a:r>
            <a:r>
              <a:rPr lang="ru-RU" sz="4250" b="1" spc="-5" dirty="0">
                <a:latin typeface="Arial"/>
                <a:cs typeface="Arial"/>
              </a:rPr>
              <a:t>2</a:t>
            </a:r>
            <a:r>
              <a:rPr sz="4250" b="1" spc="-5" dirty="0">
                <a:latin typeface="Arial"/>
                <a:cs typeface="Arial"/>
              </a:rPr>
              <a:t>-202</a:t>
            </a:r>
            <a:r>
              <a:rPr lang="ru-RU" sz="4250" b="1" spc="-5" dirty="0">
                <a:latin typeface="Arial"/>
                <a:cs typeface="Arial"/>
              </a:rPr>
              <a:t>3</a:t>
            </a:r>
            <a:r>
              <a:rPr sz="4250" b="1" spc="-5" dirty="0">
                <a:latin typeface="Arial"/>
                <a:cs typeface="Arial"/>
              </a:rPr>
              <a:t> </a:t>
            </a:r>
            <a:r>
              <a:rPr sz="3100" b="1" spc="-10" dirty="0" err="1">
                <a:latin typeface="Arial"/>
                <a:cs typeface="Arial"/>
              </a:rPr>
              <a:t>учебный</a:t>
            </a:r>
            <a:r>
              <a:rPr sz="3100" b="1" spc="-40" dirty="0">
                <a:latin typeface="Arial"/>
                <a:cs typeface="Arial"/>
              </a:rPr>
              <a:t> </a:t>
            </a:r>
            <a:r>
              <a:rPr sz="3100" b="1" spc="-20" dirty="0" err="1">
                <a:latin typeface="Arial"/>
                <a:cs typeface="Arial"/>
              </a:rPr>
              <a:t>год</a:t>
            </a:r>
            <a:endParaRPr lang="ru-RU" sz="3100" b="1" spc="-20" dirty="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</a:pPr>
            <a:endParaRPr lang="ru-RU" sz="3100" b="1" spc="-20" dirty="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</a:pPr>
            <a:endParaRPr sz="3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328993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ПОКАЗАТЕЛЬ</a:t>
            </a:r>
            <a:r>
              <a:rPr spc="-105" dirty="0"/>
              <a:t> </a:t>
            </a:r>
            <a:r>
              <a:rPr spc="5" dirty="0"/>
              <a:t>АП5</a:t>
            </a:r>
          </a:p>
        </p:txBody>
      </p:sp>
      <p:sp>
        <p:nvSpPr>
          <p:cNvPr id="4" name="object 4"/>
          <p:cNvSpPr/>
          <p:nvPr/>
        </p:nvSpPr>
        <p:spPr>
          <a:xfrm>
            <a:off x="659891" y="1770888"/>
            <a:ext cx="9518904" cy="5335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328993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ПОКАЗАТЕЛЬ</a:t>
            </a:r>
            <a:r>
              <a:rPr spc="-105" dirty="0"/>
              <a:t> </a:t>
            </a:r>
            <a:r>
              <a:rPr spc="5" dirty="0"/>
              <a:t>АП6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445230"/>
              </p:ext>
            </p:extLst>
          </p:nvPr>
        </p:nvGraphicFramePr>
        <p:xfrm>
          <a:off x="995172" y="1542288"/>
          <a:ext cx="8109584" cy="5532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7988">
                <a:tc>
                  <a:txBody>
                    <a:bodyPr/>
                    <a:lstStyle/>
                    <a:p>
                      <a:pPr marL="1407795" marR="542925" indent="-850900">
                        <a:lnSpc>
                          <a:spcPct val="101499"/>
                        </a:lnSpc>
                        <a:spcBef>
                          <a:spcPts val="30"/>
                        </a:spcBef>
                      </a:pPr>
                      <a:r>
                        <a:rPr sz="1950" b="1" spc="10" dirty="0">
                          <a:latin typeface="Arial"/>
                          <a:cs typeface="Arial"/>
                        </a:rPr>
                        <a:t>Наименование показателя  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мониторинга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marL="306070" marR="289560" indent="114300">
                        <a:lnSpc>
                          <a:spcPct val="101499"/>
                        </a:lnSpc>
                        <a:spcBef>
                          <a:spcPts val="30"/>
                        </a:spcBef>
                      </a:pPr>
                      <a:r>
                        <a:rPr sz="1950" b="1" spc="10" dirty="0">
                          <a:latin typeface="Arial"/>
                          <a:cs typeface="Arial"/>
                        </a:rPr>
                        <a:t>Значение  п</a:t>
                      </a:r>
                      <a:r>
                        <a:rPr sz="1950" b="1" spc="-5" dirty="0">
                          <a:latin typeface="Arial"/>
                          <a:cs typeface="Arial"/>
                        </a:rPr>
                        <a:t>ок</a:t>
                      </a:r>
                      <a:r>
                        <a:rPr sz="1950" b="1" spc="2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950" b="1" spc="-15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950" b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ел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marL="380365" marR="92075" indent="-273050">
                        <a:lnSpc>
                          <a:spcPct val="101499"/>
                        </a:lnSpc>
                        <a:spcBef>
                          <a:spcPts val="30"/>
                        </a:spcBef>
                      </a:pPr>
                      <a:r>
                        <a:rPr sz="1950" b="1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95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950" b="1" spc="-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950" b="1" spc="-15" dirty="0">
                          <a:latin typeface="Arial"/>
                          <a:cs typeface="Arial"/>
                        </a:rPr>
                        <a:t>ес</a:t>
                      </a:r>
                      <a:r>
                        <a:rPr sz="1950" b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950" b="1" spc="-3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о  </a:t>
                      </a:r>
                      <a:r>
                        <a:rPr sz="1950" b="1" spc="10" dirty="0">
                          <a:latin typeface="Arial"/>
                          <a:cs typeface="Arial"/>
                        </a:rPr>
                        <a:t>баллов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0">
                <a:tc rowSpan="3">
                  <a:txBody>
                    <a:bodyPr/>
                    <a:lstStyle/>
                    <a:p>
                      <a:pPr marL="25400" marR="294005">
                        <a:lnSpc>
                          <a:spcPct val="101600"/>
                        </a:lnSpc>
                        <a:spcBef>
                          <a:spcPts val="40"/>
                        </a:spcBef>
                      </a:pPr>
                      <a:r>
                        <a:rPr sz="1950" spc="10" dirty="0">
                          <a:latin typeface="Arial"/>
                          <a:cs typeface="Arial"/>
                        </a:rPr>
                        <a:t>Доля выпускников, 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получивших  допуск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к 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государственной </a:t>
                      </a:r>
                      <a:r>
                        <a:rPr sz="1950" dirty="0">
                          <a:latin typeface="Arial"/>
                          <a:cs typeface="Arial"/>
                        </a:rPr>
                        <a:t>итоговой  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аттестации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950" dirty="0">
                          <a:latin typeface="Arial"/>
                          <a:cs typeface="Arial"/>
                        </a:rPr>
                        <a:t>образовательной 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программе </a:t>
                      </a:r>
                      <a:r>
                        <a:rPr sz="1950" spc="-5" dirty="0">
                          <a:latin typeface="Arial"/>
                          <a:cs typeface="Arial"/>
                        </a:rPr>
                        <a:t>(без учета </a:t>
                      </a:r>
                      <a:r>
                        <a:rPr sz="1950" dirty="0">
                          <a:latin typeface="Arial"/>
                          <a:cs typeface="Arial"/>
                        </a:rPr>
                        <a:t>повторного  </a:t>
                      </a:r>
                      <a:r>
                        <a:rPr sz="195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прохождения </a:t>
                      </a:r>
                      <a:r>
                        <a:rPr sz="195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итогового  </a:t>
                      </a:r>
                      <a:r>
                        <a:rPr sz="195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собеседования по русскому </a:t>
                      </a:r>
                      <a:r>
                        <a:rPr sz="1950" spc="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языку  </a:t>
                      </a:r>
                      <a:r>
                        <a:rPr sz="195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(ООО)</a:t>
                      </a:r>
                      <a:r>
                        <a:rPr lang="ru-RU" sz="195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950" b="1" spc="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ОГЭ</a:t>
                      </a:r>
                      <a:endParaRPr sz="1950" b="1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  <a:p>
                      <a:pPr marL="25400" marR="670560">
                        <a:lnSpc>
                          <a:spcPct val="101600"/>
                        </a:lnSpc>
                        <a:spcBef>
                          <a:spcPts val="10"/>
                        </a:spcBef>
                      </a:pPr>
                      <a:r>
                        <a:rPr sz="1950" spc="1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написания </a:t>
                      </a:r>
                      <a:r>
                        <a:rPr sz="1950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итогового </a:t>
                      </a:r>
                      <a:r>
                        <a:rPr sz="1950" spc="1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сочинения  (изложения) </a:t>
                      </a:r>
                      <a:r>
                        <a:rPr sz="195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(СОО</a:t>
                      </a:r>
                      <a:r>
                        <a:rPr sz="1950" spc="6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1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)</a:t>
                      </a:r>
                      <a:r>
                        <a:rPr lang="ru-RU" sz="1950" spc="1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950" b="1" spc="1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ЕГЭ</a:t>
                      </a:r>
                      <a:endParaRPr sz="1950" b="1" dirty="0">
                        <a:latin typeface="Arial"/>
                        <a:cs typeface="Arial"/>
                      </a:endParaRPr>
                    </a:p>
                    <a:p>
                      <a:pPr marL="25400" marR="281305">
                        <a:lnSpc>
                          <a:spcPts val="2380"/>
                        </a:lnSpc>
                        <a:spcBef>
                          <a:spcPts val="80"/>
                        </a:spcBef>
                      </a:pPr>
                      <a:r>
                        <a:rPr sz="1950" spc="1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(или) ликвидации </a:t>
                      </a:r>
                      <a:r>
                        <a:rPr sz="1950" spc="20" dirty="0">
                          <a:latin typeface="Arial"/>
                          <a:cs typeface="Arial"/>
                        </a:rPr>
                        <a:t>академической 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задолженности), </a:t>
                      </a:r>
                      <a:r>
                        <a:rPr sz="1950" spc="-1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9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latin typeface="Arial"/>
                          <a:cs typeface="Arial"/>
                        </a:rPr>
                        <a:t>общего</a:t>
                      </a:r>
                    </a:p>
                    <a:p>
                      <a:pPr marL="25400">
                        <a:lnSpc>
                          <a:spcPts val="2300"/>
                        </a:lnSpc>
                      </a:pPr>
                      <a:r>
                        <a:rPr sz="1950" spc="10" dirty="0">
                          <a:latin typeface="Arial"/>
                          <a:cs typeface="Arial"/>
                        </a:rPr>
                        <a:t>количества</a:t>
                      </a:r>
                      <a:r>
                        <a:rPr sz="19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выпускников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950" b="1" spc="20" dirty="0">
                          <a:latin typeface="Arial"/>
                          <a:cs typeface="Arial"/>
                        </a:rPr>
                        <a:t>90% </a:t>
                      </a:r>
                      <a:r>
                        <a:rPr sz="1950" b="1" spc="1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95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более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950" b="1" spc="15" dirty="0">
                          <a:latin typeface="Arial"/>
                          <a:cs typeface="Arial"/>
                        </a:rPr>
                        <a:t>10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90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950" b="1" spc="20" dirty="0">
                          <a:latin typeface="Arial"/>
                          <a:cs typeface="Arial"/>
                        </a:rPr>
                        <a:t>80% </a:t>
                      </a:r>
                      <a:r>
                        <a:rPr sz="1950" b="1" spc="1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9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15" dirty="0">
                          <a:latin typeface="Arial"/>
                          <a:cs typeface="Arial"/>
                        </a:rPr>
                        <a:t>89%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5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2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15" dirty="0">
                          <a:latin typeface="Arial"/>
                          <a:cs typeface="Arial"/>
                        </a:rPr>
                        <a:t>Менее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15" dirty="0">
                          <a:latin typeface="Arial"/>
                          <a:cs typeface="Arial"/>
                        </a:rPr>
                        <a:t>80%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0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4731" y="2277882"/>
            <a:ext cx="8069580" cy="2377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5280" marR="356870" indent="-323215">
              <a:lnSpc>
                <a:spcPct val="131800"/>
              </a:lnSpc>
              <a:spcBef>
                <a:spcPts val="90"/>
              </a:spcBef>
              <a:buAutoNum type="arabicPeriod"/>
              <a:tabLst>
                <a:tab pos="334645" algn="l"/>
              </a:tabLst>
            </a:pPr>
            <a:r>
              <a:rPr sz="1950" spc="5" dirty="0">
                <a:latin typeface="Arial"/>
                <a:cs typeface="Arial"/>
              </a:rPr>
              <a:t>Используются сведения </a:t>
            </a:r>
            <a:r>
              <a:rPr sz="1950" spc="15" dirty="0">
                <a:latin typeface="Arial"/>
                <a:cs typeface="Arial"/>
              </a:rPr>
              <a:t>о выпускниках, </a:t>
            </a:r>
            <a:r>
              <a:rPr sz="1950" b="1" spc="5" dirty="0">
                <a:latin typeface="Arial"/>
                <a:cs typeface="Arial"/>
              </a:rPr>
              <a:t>получивших </a:t>
            </a:r>
            <a:r>
              <a:rPr sz="1950" b="1" dirty="0">
                <a:latin typeface="Arial"/>
                <a:cs typeface="Arial"/>
              </a:rPr>
              <a:t>допуск </a:t>
            </a:r>
            <a:r>
              <a:rPr sz="1950" spc="10" dirty="0">
                <a:latin typeface="Arial"/>
                <a:cs typeface="Arial"/>
              </a:rPr>
              <a:t>к  </a:t>
            </a:r>
            <a:r>
              <a:rPr sz="1950" spc="5" dirty="0">
                <a:latin typeface="Arial"/>
                <a:cs typeface="Arial"/>
              </a:rPr>
              <a:t>государственной </a:t>
            </a:r>
            <a:r>
              <a:rPr sz="1950" dirty="0">
                <a:latin typeface="Arial"/>
                <a:cs typeface="Arial"/>
              </a:rPr>
              <a:t>итоговой </a:t>
            </a:r>
            <a:r>
              <a:rPr sz="1950" spc="5" dirty="0">
                <a:latin typeface="Arial"/>
                <a:cs typeface="Arial"/>
              </a:rPr>
              <a:t>аттестации;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AutoNum type="arabicPeriod"/>
            </a:pPr>
            <a:endParaRPr sz="2650">
              <a:latin typeface="Arial"/>
              <a:cs typeface="Arial"/>
            </a:endParaRPr>
          </a:p>
          <a:p>
            <a:pPr marL="335280" marR="5080" indent="-323215">
              <a:lnSpc>
                <a:spcPct val="131800"/>
              </a:lnSpc>
              <a:buAutoNum type="arabicPeriod"/>
              <a:tabLst>
                <a:tab pos="334645" algn="l"/>
              </a:tabLst>
            </a:pPr>
            <a:r>
              <a:rPr sz="1950" spc="5" dirty="0">
                <a:latin typeface="Arial"/>
                <a:cs typeface="Arial"/>
              </a:rPr>
              <a:t>Учитываются </a:t>
            </a:r>
            <a:r>
              <a:rPr sz="1950" spc="10" dirty="0">
                <a:latin typeface="Arial"/>
                <a:cs typeface="Arial"/>
              </a:rPr>
              <a:t>выпускники, освоившие </a:t>
            </a:r>
            <a:r>
              <a:rPr sz="1950" spc="15" dirty="0">
                <a:latin typeface="Arial"/>
                <a:cs typeface="Arial"/>
              </a:rPr>
              <a:t>основную </a:t>
            </a:r>
            <a:r>
              <a:rPr sz="1950" dirty="0">
                <a:latin typeface="Arial"/>
                <a:cs typeface="Arial"/>
              </a:rPr>
              <a:t>образовательную  </a:t>
            </a:r>
            <a:r>
              <a:rPr sz="1950" spc="-10" dirty="0">
                <a:latin typeface="Arial"/>
                <a:cs typeface="Arial"/>
              </a:rPr>
              <a:t>программу, </a:t>
            </a:r>
            <a:r>
              <a:rPr sz="1950" spc="15" dirty="0">
                <a:latin typeface="Arial"/>
                <a:cs typeface="Arial"/>
              </a:rPr>
              <a:t>в </a:t>
            </a:r>
            <a:r>
              <a:rPr sz="1950" spc="10" dirty="0">
                <a:latin typeface="Arial"/>
                <a:cs typeface="Arial"/>
              </a:rPr>
              <a:t>учебный </a:t>
            </a:r>
            <a:r>
              <a:rPr sz="1950" spc="-20" dirty="0">
                <a:latin typeface="Arial"/>
                <a:cs typeface="Arial"/>
              </a:rPr>
              <a:t>год, </a:t>
            </a:r>
            <a:r>
              <a:rPr sz="1950" spc="5" dirty="0">
                <a:latin typeface="Arial"/>
                <a:cs typeface="Arial"/>
              </a:rPr>
              <a:t>предшествующий </a:t>
            </a:r>
            <a:r>
              <a:rPr sz="1950" spc="-10" dirty="0">
                <a:latin typeface="Arial"/>
                <a:cs typeface="Arial"/>
              </a:rPr>
              <a:t>году </a:t>
            </a:r>
            <a:r>
              <a:rPr sz="1950" spc="5" dirty="0">
                <a:latin typeface="Arial"/>
                <a:cs typeface="Arial"/>
              </a:rPr>
              <a:t>проведения  аккредитационного мониторинга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spc="5" dirty="0">
                <a:latin typeface="Arial"/>
                <a:cs typeface="Arial"/>
              </a:rPr>
              <a:t>.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715645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МЕТОДИКА </a:t>
            </a:r>
            <a:r>
              <a:rPr spc="-70" dirty="0"/>
              <a:t>РАСЧЕТА </a:t>
            </a:r>
            <a:r>
              <a:rPr dirty="0"/>
              <a:t>ПОКАЗАТЕЛЯ </a:t>
            </a:r>
            <a:r>
              <a:rPr spc="5" dirty="0"/>
              <a:t>АП6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40196" y="3430523"/>
            <a:ext cx="407034" cy="241300"/>
          </a:xfrm>
          <a:custGeom>
            <a:avLst/>
            <a:gdLst/>
            <a:ahLst/>
            <a:cxnLst/>
            <a:rect l="l" t="t" r="r" b="b"/>
            <a:pathLst>
              <a:path w="407034" h="241300">
                <a:moveTo>
                  <a:pt x="406907" y="240791"/>
                </a:moveTo>
                <a:lnTo>
                  <a:pt x="0" y="240791"/>
                </a:lnTo>
                <a:lnTo>
                  <a:pt x="0" y="0"/>
                </a:lnTo>
                <a:lnTo>
                  <a:pt x="406907" y="0"/>
                </a:lnTo>
                <a:lnTo>
                  <a:pt x="406907" y="2407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51023" y="3099732"/>
            <a:ext cx="9172477" cy="55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10" indent="318135">
              <a:lnSpc>
                <a:spcPct val="107000"/>
              </a:lnSpc>
              <a:spcBef>
                <a:spcPts val="100"/>
              </a:spcBef>
              <a:tabLst>
                <a:tab pos="581025" algn="l"/>
                <a:tab pos="829944" algn="l"/>
                <a:tab pos="1356360" algn="l"/>
                <a:tab pos="1747520" algn="l"/>
                <a:tab pos="2091689" algn="l"/>
                <a:tab pos="3546475" algn="l"/>
                <a:tab pos="3694429" algn="l"/>
                <a:tab pos="4889500" algn="l"/>
                <a:tab pos="5087620" algn="l"/>
                <a:tab pos="5650865" algn="l"/>
                <a:tab pos="5759450" algn="l"/>
                <a:tab pos="5998210" algn="l"/>
                <a:tab pos="6352540" algn="l"/>
                <a:tab pos="7621905" algn="l"/>
                <a:tab pos="7966075" algn="l"/>
              </a:tabLst>
            </a:pPr>
            <a:r>
              <a:rPr sz="1700" b="1" spc="-5" dirty="0">
                <a:latin typeface="Arial"/>
                <a:cs typeface="Arial"/>
              </a:rPr>
              <a:t>a	</a:t>
            </a:r>
            <a:r>
              <a:rPr sz="1700" spc="-5" dirty="0">
                <a:latin typeface="Arial"/>
                <a:cs typeface="Arial"/>
              </a:rPr>
              <a:t>–	</a:t>
            </a:r>
            <a:r>
              <a:rPr sz="1700" spc="30" dirty="0">
                <a:latin typeface="Arial"/>
                <a:cs typeface="Arial"/>
              </a:rPr>
              <a:t>к</a:t>
            </a:r>
            <a:r>
              <a:rPr sz="1700" spc="-35" dirty="0">
                <a:latin typeface="Arial"/>
                <a:cs typeface="Arial"/>
              </a:rPr>
              <a:t>о</a:t>
            </a:r>
            <a:r>
              <a:rPr sz="1700" spc="-15" dirty="0">
                <a:latin typeface="Arial"/>
                <a:cs typeface="Arial"/>
              </a:rPr>
              <a:t>л</a:t>
            </a:r>
            <a:r>
              <a:rPr sz="1700" spc="-5" dirty="0">
                <a:latin typeface="Arial"/>
                <a:cs typeface="Arial"/>
              </a:rPr>
              <a:t>и</a:t>
            </a:r>
            <a:r>
              <a:rPr sz="1700" spc="-10" dirty="0">
                <a:latin typeface="Arial"/>
                <a:cs typeface="Arial"/>
              </a:rPr>
              <a:t>ч</a:t>
            </a:r>
            <a:r>
              <a:rPr sz="1700" dirty="0">
                <a:latin typeface="Arial"/>
                <a:cs typeface="Arial"/>
              </a:rPr>
              <a:t>е</a:t>
            </a:r>
            <a:r>
              <a:rPr sz="1700" spc="-5" dirty="0">
                <a:latin typeface="Arial"/>
                <a:cs typeface="Arial"/>
              </a:rPr>
              <a:t>ст</a:t>
            </a:r>
            <a:r>
              <a:rPr sz="1700" spc="-10" dirty="0">
                <a:latin typeface="Arial"/>
                <a:cs typeface="Arial"/>
              </a:rPr>
              <a:t>в</a:t>
            </a:r>
            <a:r>
              <a:rPr sz="1700" spc="-5" dirty="0">
                <a:latin typeface="Arial"/>
                <a:cs typeface="Arial"/>
              </a:rPr>
              <a:t>о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вы</a:t>
            </a:r>
            <a:r>
              <a:rPr sz="1700" spc="25" dirty="0">
                <a:latin typeface="Arial"/>
                <a:cs typeface="Arial"/>
              </a:rPr>
              <a:t>п</a:t>
            </a:r>
            <a:r>
              <a:rPr sz="1700" spc="-60" dirty="0">
                <a:latin typeface="Arial"/>
                <a:cs typeface="Arial"/>
              </a:rPr>
              <a:t>у</a:t>
            </a:r>
            <a:r>
              <a:rPr sz="1700" spc="-5" dirty="0">
                <a:latin typeface="Arial"/>
                <a:cs typeface="Arial"/>
              </a:rPr>
              <a:t>ск</a:t>
            </a:r>
            <a:r>
              <a:rPr sz="1700" spc="-10" dirty="0">
                <a:latin typeface="Arial"/>
                <a:cs typeface="Arial"/>
              </a:rPr>
              <a:t>н</a:t>
            </a:r>
            <a:r>
              <a:rPr sz="1700" spc="-5" dirty="0">
                <a:latin typeface="Arial"/>
                <a:cs typeface="Arial"/>
              </a:rPr>
              <a:t>и</a:t>
            </a:r>
            <a:r>
              <a:rPr sz="1700" spc="30" dirty="0">
                <a:latin typeface="Arial"/>
                <a:cs typeface="Arial"/>
              </a:rPr>
              <a:t>к</a:t>
            </a:r>
            <a:r>
              <a:rPr sz="1700" dirty="0">
                <a:latin typeface="Arial"/>
                <a:cs typeface="Arial"/>
              </a:rPr>
              <a:t>о</a:t>
            </a:r>
            <a:r>
              <a:rPr sz="1700" spc="5" dirty="0">
                <a:latin typeface="Arial"/>
                <a:cs typeface="Arial"/>
              </a:rPr>
              <a:t>в</a:t>
            </a:r>
            <a:r>
              <a:rPr sz="1700" spc="-5" dirty="0">
                <a:latin typeface="Arial"/>
                <a:cs typeface="Arial"/>
              </a:rPr>
              <a:t>,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п</a:t>
            </a:r>
            <a:r>
              <a:rPr sz="1700" spc="-35" dirty="0">
                <a:latin typeface="Arial"/>
                <a:cs typeface="Arial"/>
              </a:rPr>
              <a:t>о</a:t>
            </a:r>
            <a:r>
              <a:rPr sz="1700" spc="20" dirty="0">
                <a:latin typeface="Arial"/>
                <a:cs typeface="Arial"/>
              </a:rPr>
              <a:t>л</a:t>
            </a:r>
            <a:r>
              <a:rPr sz="1700" spc="-40" dirty="0">
                <a:latin typeface="Arial"/>
                <a:cs typeface="Arial"/>
              </a:rPr>
              <a:t>у</a:t>
            </a:r>
            <a:r>
              <a:rPr sz="1700" spc="-10" dirty="0">
                <a:latin typeface="Arial"/>
                <a:cs typeface="Arial"/>
              </a:rPr>
              <a:t>ч</a:t>
            </a:r>
            <a:r>
              <a:rPr sz="1700" spc="-5" dirty="0">
                <a:latin typeface="Arial"/>
                <a:cs typeface="Arial"/>
              </a:rPr>
              <a:t>и</a:t>
            </a:r>
            <a:r>
              <a:rPr sz="1700" spc="-10" dirty="0">
                <a:latin typeface="Arial"/>
                <a:cs typeface="Arial"/>
              </a:rPr>
              <a:t>в</a:t>
            </a:r>
            <a:r>
              <a:rPr sz="1700" dirty="0">
                <a:latin typeface="Arial"/>
                <a:cs typeface="Arial"/>
              </a:rPr>
              <a:t>ш</a:t>
            </a:r>
            <a:r>
              <a:rPr sz="1700" spc="-5" dirty="0">
                <a:latin typeface="Arial"/>
                <a:cs typeface="Arial"/>
              </a:rPr>
              <a:t>их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b="1" spc="-5" dirty="0">
                <a:latin typeface="Arial"/>
                <a:cs typeface="Arial"/>
              </a:rPr>
              <a:t>д</a:t>
            </a:r>
            <a:r>
              <a:rPr sz="1700" b="1" spc="-10" dirty="0">
                <a:latin typeface="Arial"/>
                <a:cs typeface="Arial"/>
              </a:rPr>
              <a:t>о</a:t>
            </a:r>
            <a:r>
              <a:rPr sz="1700" b="1" spc="5" dirty="0">
                <a:latin typeface="Arial"/>
                <a:cs typeface="Arial"/>
              </a:rPr>
              <a:t>п</a:t>
            </a:r>
            <a:r>
              <a:rPr sz="1700" b="1" spc="-70" dirty="0">
                <a:latin typeface="Arial"/>
                <a:cs typeface="Arial"/>
              </a:rPr>
              <a:t>у</a:t>
            </a:r>
            <a:r>
              <a:rPr sz="1700" b="1" dirty="0">
                <a:latin typeface="Arial"/>
                <a:cs typeface="Arial"/>
              </a:rPr>
              <a:t>с</a:t>
            </a:r>
            <a:r>
              <a:rPr sz="1700" b="1" spc="-5" dirty="0">
                <a:latin typeface="Arial"/>
                <a:cs typeface="Arial"/>
              </a:rPr>
              <a:t>к</a:t>
            </a:r>
            <a:r>
              <a:rPr sz="1700" b="1" dirty="0">
                <a:latin typeface="Arial"/>
                <a:cs typeface="Arial"/>
              </a:rPr>
              <a:t>		</a:t>
            </a:r>
            <a:r>
              <a:rPr sz="1700" b="1" spc="-5" dirty="0">
                <a:latin typeface="Arial"/>
                <a:cs typeface="Arial"/>
              </a:rPr>
              <a:t>к</a:t>
            </a:r>
            <a:r>
              <a:rPr sz="1700" b="1" dirty="0">
                <a:latin typeface="Arial"/>
                <a:cs typeface="Arial"/>
              </a:rPr>
              <a:t>	</a:t>
            </a:r>
            <a:r>
              <a:rPr sz="1700" b="1" spc="-20" dirty="0">
                <a:latin typeface="Arial"/>
                <a:cs typeface="Arial"/>
              </a:rPr>
              <a:t>г</a:t>
            </a:r>
            <a:r>
              <a:rPr sz="1700" b="1" spc="-45" dirty="0">
                <a:latin typeface="Arial"/>
                <a:cs typeface="Arial"/>
              </a:rPr>
              <a:t>о</a:t>
            </a:r>
            <a:r>
              <a:rPr sz="1700" b="1" dirty="0">
                <a:latin typeface="Arial"/>
                <a:cs typeface="Arial"/>
              </a:rPr>
              <a:t>с</a:t>
            </a:r>
            <a:r>
              <a:rPr sz="1700" b="1" spc="-50" dirty="0">
                <a:latin typeface="Arial"/>
                <a:cs typeface="Arial"/>
              </a:rPr>
              <a:t>у</a:t>
            </a:r>
            <a:r>
              <a:rPr sz="1700" b="1" dirty="0">
                <a:latin typeface="Arial"/>
                <a:cs typeface="Arial"/>
              </a:rPr>
              <a:t>да</a:t>
            </a:r>
            <a:r>
              <a:rPr sz="1700" b="1" spc="-10" dirty="0">
                <a:latin typeface="Arial"/>
                <a:cs typeface="Arial"/>
              </a:rPr>
              <a:t>р</a:t>
            </a:r>
            <a:r>
              <a:rPr sz="1700" b="1" dirty="0">
                <a:latin typeface="Arial"/>
                <a:cs typeface="Arial"/>
              </a:rPr>
              <a:t>с</a:t>
            </a:r>
            <a:r>
              <a:rPr sz="1700" b="1" spc="-5" dirty="0">
                <a:latin typeface="Arial"/>
                <a:cs typeface="Arial"/>
              </a:rPr>
              <a:t>т</a:t>
            </a:r>
            <a:r>
              <a:rPr sz="1700" b="1" spc="-15" dirty="0">
                <a:latin typeface="Arial"/>
                <a:cs typeface="Arial"/>
              </a:rPr>
              <a:t>в</a:t>
            </a:r>
            <a:r>
              <a:rPr sz="1700" b="1" spc="-20" dirty="0">
                <a:latin typeface="Arial"/>
                <a:cs typeface="Arial"/>
              </a:rPr>
              <a:t>е</a:t>
            </a:r>
            <a:r>
              <a:rPr sz="1700" b="1" spc="-15" dirty="0">
                <a:latin typeface="Arial"/>
                <a:cs typeface="Arial"/>
              </a:rPr>
              <a:t>н</a:t>
            </a:r>
            <a:r>
              <a:rPr sz="1700" b="1" spc="5" dirty="0">
                <a:latin typeface="Arial"/>
                <a:cs typeface="Arial"/>
              </a:rPr>
              <a:t>н</a:t>
            </a:r>
            <a:r>
              <a:rPr sz="1700" b="1" spc="-10" dirty="0">
                <a:latin typeface="Arial"/>
                <a:cs typeface="Arial"/>
              </a:rPr>
              <a:t>о</a:t>
            </a:r>
            <a:r>
              <a:rPr sz="1700" b="1" spc="-5" dirty="0">
                <a:latin typeface="Arial"/>
                <a:cs typeface="Arial"/>
              </a:rPr>
              <a:t>й</a:t>
            </a:r>
            <a:r>
              <a:rPr sz="1700" b="1" dirty="0">
                <a:latin typeface="Arial"/>
                <a:cs typeface="Arial"/>
              </a:rPr>
              <a:t>	и</a:t>
            </a:r>
            <a:r>
              <a:rPr sz="1700" b="1" spc="-60" dirty="0">
                <a:latin typeface="Arial"/>
                <a:cs typeface="Arial"/>
              </a:rPr>
              <a:t>т</a:t>
            </a:r>
            <a:r>
              <a:rPr sz="1700" b="1" spc="-10" dirty="0">
                <a:latin typeface="Arial"/>
                <a:cs typeface="Arial"/>
              </a:rPr>
              <a:t>о</a:t>
            </a:r>
            <a:r>
              <a:rPr sz="1700" b="1" spc="-20" dirty="0">
                <a:latin typeface="Arial"/>
                <a:cs typeface="Arial"/>
              </a:rPr>
              <a:t>г</a:t>
            </a:r>
            <a:r>
              <a:rPr sz="1700" b="1" spc="-10" dirty="0">
                <a:latin typeface="Arial"/>
                <a:cs typeface="Arial"/>
              </a:rPr>
              <a:t>о</a:t>
            </a:r>
            <a:r>
              <a:rPr sz="1700" b="1" spc="-15" dirty="0">
                <a:latin typeface="Arial"/>
                <a:cs typeface="Arial"/>
              </a:rPr>
              <a:t>в</a:t>
            </a:r>
            <a:r>
              <a:rPr sz="1700" b="1" spc="-10" dirty="0">
                <a:latin typeface="Arial"/>
                <a:cs typeface="Arial"/>
              </a:rPr>
              <a:t>о</a:t>
            </a:r>
            <a:r>
              <a:rPr sz="1700" b="1" spc="-5" dirty="0">
                <a:latin typeface="Arial"/>
                <a:cs typeface="Arial"/>
              </a:rPr>
              <a:t>й  </a:t>
            </a:r>
            <a:r>
              <a:rPr sz="1700" b="1" dirty="0">
                <a:latin typeface="Arial"/>
                <a:cs typeface="Arial"/>
              </a:rPr>
              <a:t>а</a:t>
            </a:r>
            <a:r>
              <a:rPr sz="1700" b="1" spc="-5" dirty="0">
                <a:latin typeface="Arial"/>
                <a:cs typeface="Arial"/>
              </a:rPr>
              <a:t>т</a:t>
            </a:r>
            <a:r>
              <a:rPr sz="1700" b="1" spc="-25" dirty="0">
                <a:latin typeface="Arial"/>
                <a:cs typeface="Arial"/>
              </a:rPr>
              <a:t>т</a:t>
            </a:r>
            <a:r>
              <a:rPr sz="1700" b="1" spc="-20" dirty="0">
                <a:latin typeface="Arial"/>
                <a:cs typeface="Arial"/>
              </a:rPr>
              <a:t>е</a:t>
            </a:r>
            <a:r>
              <a:rPr sz="1700" b="1" spc="15" dirty="0">
                <a:latin typeface="Arial"/>
                <a:cs typeface="Arial"/>
              </a:rPr>
              <a:t>с</a:t>
            </a:r>
            <a:r>
              <a:rPr sz="1700" b="1" spc="-25" dirty="0">
                <a:latin typeface="Arial"/>
                <a:cs typeface="Arial"/>
              </a:rPr>
              <a:t>т</a:t>
            </a:r>
            <a:r>
              <a:rPr sz="1700" b="1" dirty="0">
                <a:latin typeface="Arial"/>
                <a:cs typeface="Arial"/>
              </a:rPr>
              <a:t>ац</a:t>
            </a:r>
            <a:r>
              <a:rPr sz="1700" b="1" spc="-15" dirty="0">
                <a:latin typeface="Arial"/>
                <a:cs typeface="Arial"/>
              </a:rPr>
              <a:t>и</a:t>
            </a:r>
            <a:r>
              <a:rPr sz="1700" b="1" spc="-5" dirty="0">
                <a:latin typeface="Arial"/>
                <a:cs typeface="Arial"/>
              </a:rPr>
              <a:t>и</a:t>
            </a:r>
            <a:r>
              <a:rPr sz="1700" b="1" dirty="0">
                <a:latin typeface="Arial"/>
                <a:cs typeface="Arial"/>
              </a:rPr>
              <a:t>	</a:t>
            </a:r>
            <a:r>
              <a:rPr sz="1700" spc="5" dirty="0">
                <a:latin typeface="Arial"/>
                <a:cs typeface="Arial"/>
              </a:rPr>
              <a:t>п</a:t>
            </a:r>
            <a:r>
              <a:rPr sz="1700" spc="-5" dirty="0">
                <a:latin typeface="Arial"/>
                <a:cs typeface="Arial"/>
              </a:rPr>
              <a:t>о</a:t>
            </a:r>
            <a:r>
              <a:rPr sz="1700" dirty="0">
                <a:latin typeface="Arial"/>
                <a:cs typeface="Arial"/>
              </a:rPr>
              <a:t>	о</a:t>
            </a:r>
            <a:r>
              <a:rPr sz="1700" spc="-10" dirty="0">
                <a:latin typeface="Arial"/>
                <a:cs typeface="Arial"/>
              </a:rPr>
              <a:t>б</a:t>
            </a:r>
            <a:r>
              <a:rPr sz="1700" dirty="0">
                <a:latin typeface="Arial"/>
                <a:cs typeface="Arial"/>
              </a:rPr>
              <a:t>р</a:t>
            </a:r>
            <a:r>
              <a:rPr sz="1700" spc="-20" dirty="0">
                <a:latin typeface="Arial"/>
                <a:cs typeface="Arial"/>
              </a:rPr>
              <a:t>а</a:t>
            </a:r>
            <a:r>
              <a:rPr sz="1700" spc="-40" dirty="0">
                <a:latin typeface="Arial"/>
                <a:cs typeface="Arial"/>
              </a:rPr>
              <a:t>з</a:t>
            </a:r>
            <a:r>
              <a:rPr sz="1700" dirty="0">
                <a:latin typeface="Arial"/>
                <a:cs typeface="Arial"/>
              </a:rPr>
              <a:t>о</a:t>
            </a:r>
            <a:r>
              <a:rPr sz="1700" spc="-10" dirty="0">
                <a:latin typeface="Arial"/>
                <a:cs typeface="Arial"/>
              </a:rPr>
              <a:t>в</a:t>
            </a:r>
            <a:r>
              <a:rPr sz="1700" spc="-50" dirty="0">
                <a:latin typeface="Arial"/>
                <a:cs typeface="Arial"/>
              </a:rPr>
              <a:t>а</a:t>
            </a:r>
            <a:r>
              <a:rPr sz="1700" spc="-20" dirty="0">
                <a:latin typeface="Arial"/>
                <a:cs typeface="Arial"/>
              </a:rPr>
              <a:t>т</a:t>
            </a:r>
            <a:r>
              <a:rPr sz="1700" spc="-70" dirty="0">
                <a:latin typeface="Arial"/>
                <a:cs typeface="Arial"/>
              </a:rPr>
              <a:t>е</a:t>
            </a:r>
            <a:r>
              <a:rPr sz="1700" spc="5" dirty="0">
                <a:latin typeface="Arial"/>
                <a:cs typeface="Arial"/>
              </a:rPr>
              <a:t>л</a:t>
            </a:r>
            <a:r>
              <a:rPr sz="1700" spc="-10" dirty="0">
                <a:latin typeface="Arial"/>
                <a:cs typeface="Arial"/>
              </a:rPr>
              <a:t>ьным</a:t>
            </a:r>
            <a:r>
              <a:rPr sz="1700" dirty="0">
                <a:latin typeface="Arial"/>
                <a:cs typeface="Arial"/>
              </a:rPr>
              <a:t>		</a:t>
            </a:r>
            <a:r>
              <a:rPr sz="1700" spc="5" dirty="0">
                <a:latin typeface="Arial"/>
                <a:cs typeface="Arial"/>
              </a:rPr>
              <a:t>п</a:t>
            </a:r>
            <a:r>
              <a:rPr sz="1700" spc="-20" dirty="0">
                <a:latin typeface="Arial"/>
                <a:cs typeface="Arial"/>
              </a:rPr>
              <a:t>р</a:t>
            </a:r>
            <a:r>
              <a:rPr sz="1700" dirty="0">
                <a:latin typeface="Arial"/>
                <a:cs typeface="Arial"/>
              </a:rPr>
              <a:t>огр</a:t>
            </a:r>
            <a:r>
              <a:rPr sz="1700" spc="-20" dirty="0">
                <a:latin typeface="Arial"/>
                <a:cs typeface="Arial"/>
              </a:rPr>
              <a:t>а</a:t>
            </a:r>
            <a:r>
              <a:rPr sz="1700" spc="10" dirty="0">
                <a:latin typeface="Arial"/>
                <a:cs typeface="Arial"/>
              </a:rPr>
              <a:t>м</a:t>
            </a:r>
            <a:r>
              <a:rPr sz="1700" spc="-25" dirty="0">
                <a:latin typeface="Arial"/>
                <a:cs typeface="Arial"/>
              </a:rPr>
              <a:t>м</a:t>
            </a:r>
            <a:r>
              <a:rPr sz="1700" dirty="0">
                <a:latin typeface="Arial"/>
                <a:cs typeface="Arial"/>
              </a:rPr>
              <a:t>а</a:t>
            </a:r>
            <a:r>
              <a:rPr sz="1700" spc="-10" dirty="0">
                <a:latin typeface="Arial"/>
                <a:cs typeface="Arial"/>
              </a:rPr>
              <a:t>м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5" dirty="0">
                <a:latin typeface="Arial"/>
                <a:cs typeface="Arial"/>
              </a:rPr>
              <a:t>(</a:t>
            </a:r>
            <a:r>
              <a:rPr sz="1700" spc="-30" dirty="0">
                <a:latin typeface="Arial"/>
                <a:cs typeface="Arial"/>
              </a:rPr>
              <a:t>б</a:t>
            </a:r>
            <a:r>
              <a:rPr sz="1700" spc="-50" dirty="0">
                <a:latin typeface="Arial"/>
                <a:cs typeface="Arial"/>
              </a:rPr>
              <a:t>е</a:t>
            </a:r>
            <a:r>
              <a:rPr sz="1700" spc="-5" dirty="0">
                <a:latin typeface="Arial"/>
                <a:cs typeface="Arial"/>
              </a:rPr>
              <a:t>з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40" dirty="0">
                <a:highlight>
                  <a:srgbClr val="FFFF00"/>
                </a:highlight>
                <a:latin typeface="Arial"/>
                <a:cs typeface="Arial"/>
              </a:rPr>
              <a:t>у</a:t>
            </a:r>
            <a:r>
              <a:rPr sz="1700" spc="10" dirty="0">
                <a:highlight>
                  <a:srgbClr val="FFFF00"/>
                </a:highlight>
                <a:latin typeface="Arial"/>
                <a:cs typeface="Arial"/>
              </a:rPr>
              <a:t>ч</a:t>
            </a:r>
            <a:r>
              <a:rPr sz="1700" spc="-50" dirty="0">
                <a:highlight>
                  <a:srgbClr val="FFFF00"/>
                </a:highlight>
                <a:latin typeface="Arial"/>
                <a:cs typeface="Arial"/>
              </a:rPr>
              <a:t>е</a:t>
            </a:r>
            <a:r>
              <a:rPr sz="1700" spc="-20" dirty="0">
                <a:highlight>
                  <a:srgbClr val="FFFF00"/>
                </a:highlight>
                <a:latin typeface="Arial"/>
                <a:cs typeface="Arial"/>
              </a:rPr>
              <a:t>т</a:t>
            </a:r>
            <a:r>
              <a:rPr sz="1700" spc="-5" dirty="0">
                <a:highlight>
                  <a:srgbClr val="FFFF00"/>
                </a:highlight>
                <a:latin typeface="Arial"/>
                <a:cs typeface="Arial"/>
              </a:rPr>
              <a:t>а</a:t>
            </a:r>
            <a:r>
              <a:rPr sz="1700" dirty="0">
                <a:highlight>
                  <a:srgbClr val="FFFF00"/>
                </a:highlight>
                <a:latin typeface="Arial"/>
                <a:cs typeface="Arial"/>
              </a:rPr>
              <a:t>	</a:t>
            </a:r>
            <a:r>
              <a:rPr sz="1700" spc="-10" dirty="0">
                <a:highlight>
                  <a:srgbClr val="FFFF00"/>
                </a:highlight>
                <a:latin typeface="Arial"/>
                <a:cs typeface="Arial"/>
              </a:rPr>
              <a:t>п</a:t>
            </a:r>
            <a:r>
              <a:rPr sz="1700" spc="-20" dirty="0">
                <a:highlight>
                  <a:srgbClr val="FFFF00"/>
                </a:highlight>
                <a:latin typeface="Arial"/>
                <a:cs typeface="Arial"/>
              </a:rPr>
              <a:t>о</a:t>
            </a:r>
            <a:r>
              <a:rPr sz="1700" spc="-45" dirty="0">
                <a:highlight>
                  <a:srgbClr val="FFFF00"/>
                </a:highlight>
                <a:latin typeface="Arial"/>
                <a:cs typeface="Arial"/>
              </a:rPr>
              <a:t>в</a:t>
            </a:r>
            <a:r>
              <a:rPr sz="1700" spc="-5" dirty="0">
                <a:highlight>
                  <a:srgbClr val="FFFF00"/>
                </a:highlight>
                <a:latin typeface="Arial"/>
                <a:cs typeface="Arial"/>
              </a:rPr>
              <a:t>т</a:t>
            </a:r>
            <a:r>
              <a:rPr sz="1700" dirty="0">
                <a:highlight>
                  <a:srgbClr val="FFFF00"/>
                </a:highlight>
                <a:latin typeface="Arial"/>
                <a:cs typeface="Arial"/>
              </a:rPr>
              <a:t>о</a:t>
            </a:r>
            <a:r>
              <a:rPr sz="1700" spc="-20" dirty="0">
                <a:highlight>
                  <a:srgbClr val="FFFF00"/>
                </a:highlight>
                <a:latin typeface="Arial"/>
                <a:cs typeface="Arial"/>
              </a:rPr>
              <a:t>р</a:t>
            </a:r>
            <a:r>
              <a:rPr sz="1700" spc="5" dirty="0">
                <a:highlight>
                  <a:srgbClr val="FFFF00"/>
                </a:highlight>
                <a:latin typeface="Arial"/>
                <a:cs typeface="Arial"/>
              </a:rPr>
              <a:t>н</a:t>
            </a:r>
            <a:r>
              <a:rPr sz="1700" spc="-20" dirty="0">
                <a:highlight>
                  <a:srgbClr val="FFFF00"/>
                </a:highlight>
                <a:latin typeface="Arial"/>
                <a:cs typeface="Arial"/>
              </a:rPr>
              <a:t>о</a:t>
            </a:r>
            <a:r>
              <a:rPr sz="1700" spc="-30" dirty="0">
                <a:highlight>
                  <a:srgbClr val="FFFF00"/>
                </a:highlight>
                <a:latin typeface="Arial"/>
                <a:cs typeface="Arial"/>
              </a:rPr>
              <a:t>г</a:t>
            </a:r>
            <a:r>
              <a:rPr sz="1700" spc="-5" dirty="0">
                <a:highlight>
                  <a:srgbClr val="FFFF00"/>
                </a:highlight>
                <a:latin typeface="Arial"/>
                <a:cs typeface="Arial"/>
              </a:rPr>
              <a:t>о</a:t>
            </a:r>
            <a:r>
              <a:rPr sz="1700" dirty="0">
                <a:highlight>
                  <a:srgbClr val="FFFF00"/>
                </a:highlight>
                <a:latin typeface="Arial"/>
                <a:cs typeface="Arial"/>
              </a:rPr>
              <a:t>	</a:t>
            </a:r>
            <a:r>
              <a:rPr sz="1700" spc="-10" dirty="0">
                <a:highlight>
                  <a:srgbClr val="FFFF00"/>
                </a:highlight>
                <a:latin typeface="Arial"/>
                <a:cs typeface="Arial"/>
              </a:rPr>
              <a:t>п</a:t>
            </a:r>
            <a:r>
              <a:rPr sz="1700" dirty="0">
                <a:highlight>
                  <a:srgbClr val="FFFF00"/>
                </a:highlight>
                <a:latin typeface="Arial"/>
                <a:cs typeface="Arial"/>
              </a:rPr>
              <a:t>р</a:t>
            </a:r>
            <a:r>
              <a:rPr sz="1700" spc="-20" dirty="0">
                <a:highlight>
                  <a:srgbClr val="FFFF00"/>
                </a:highlight>
                <a:latin typeface="Arial"/>
                <a:cs typeface="Arial"/>
              </a:rPr>
              <a:t>о</a:t>
            </a:r>
            <a:r>
              <a:rPr sz="1700" spc="-40" dirty="0">
                <a:highlight>
                  <a:srgbClr val="FFFF00"/>
                </a:highlight>
                <a:latin typeface="Arial"/>
                <a:cs typeface="Arial"/>
              </a:rPr>
              <a:t>х</a:t>
            </a:r>
            <a:r>
              <a:rPr sz="1700" spc="-20" dirty="0">
                <a:highlight>
                  <a:srgbClr val="FFFF00"/>
                </a:highlight>
                <a:latin typeface="Arial"/>
                <a:cs typeface="Arial"/>
              </a:rPr>
              <a:t>о</a:t>
            </a:r>
            <a:r>
              <a:rPr sz="1700" spc="-10" dirty="0">
                <a:highlight>
                  <a:srgbClr val="FFFF00"/>
                </a:highlight>
                <a:latin typeface="Arial"/>
                <a:cs typeface="Arial"/>
              </a:rPr>
              <a:t>ж</a:t>
            </a:r>
            <a:r>
              <a:rPr sz="1700" spc="5" dirty="0">
                <a:highlight>
                  <a:srgbClr val="FFFF00"/>
                </a:highlight>
                <a:latin typeface="Arial"/>
                <a:cs typeface="Arial"/>
              </a:rPr>
              <a:t>д</a:t>
            </a:r>
            <a:r>
              <a:rPr sz="1700" spc="-20" dirty="0">
                <a:highlight>
                  <a:srgbClr val="FFFF00"/>
                </a:highlight>
                <a:latin typeface="Arial"/>
                <a:cs typeface="Arial"/>
              </a:rPr>
              <a:t>е</a:t>
            </a:r>
            <a:r>
              <a:rPr sz="1700" spc="-10" dirty="0">
                <a:highlight>
                  <a:srgbClr val="FFFF00"/>
                </a:highlight>
                <a:latin typeface="Arial"/>
                <a:cs typeface="Arial"/>
              </a:rPr>
              <a:t>н</a:t>
            </a:r>
            <a:r>
              <a:rPr sz="1700" spc="10" dirty="0">
                <a:highlight>
                  <a:srgbClr val="FFFF00"/>
                </a:highlight>
                <a:latin typeface="Arial"/>
                <a:cs typeface="Arial"/>
              </a:rPr>
              <a:t>и</a:t>
            </a:r>
            <a:r>
              <a:rPr sz="1700" spc="-5" dirty="0">
                <a:highlight>
                  <a:srgbClr val="FFFF00"/>
                </a:highlight>
                <a:latin typeface="Arial"/>
                <a:cs typeface="Arial"/>
              </a:rPr>
              <a:t>я</a:t>
            </a:r>
            <a:endParaRPr sz="1700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5275" y="3706367"/>
            <a:ext cx="962660" cy="2413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4"/>
              </a:lnSpc>
            </a:pPr>
            <a:r>
              <a:rPr sz="1700" spc="-5" dirty="0">
                <a:latin typeface="Arial"/>
                <a:cs typeface="Arial"/>
              </a:rPr>
              <a:t>и</a:t>
            </a:r>
            <a:r>
              <a:rPr sz="1700" spc="-20" dirty="0">
                <a:latin typeface="Arial"/>
                <a:cs typeface="Arial"/>
              </a:rPr>
              <a:t>то</a:t>
            </a:r>
            <a:r>
              <a:rPr sz="1700" spc="-30" dirty="0">
                <a:latin typeface="Arial"/>
                <a:cs typeface="Arial"/>
              </a:rPr>
              <a:t>г</a:t>
            </a:r>
            <a:r>
              <a:rPr sz="1700" spc="-20" dirty="0">
                <a:latin typeface="Arial"/>
                <a:cs typeface="Arial"/>
              </a:rPr>
              <a:t>о</a:t>
            </a:r>
            <a:r>
              <a:rPr sz="1700" spc="-10" dirty="0">
                <a:latin typeface="Arial"/>
                <a:cs typeface="Arial"/>
              </a:rPr>
              <a:t>в</a:t>
            </a:r>
            <a:r>
              <a:rPr sz="1700" dirty="0">
                <a:latin typeface="Arial"/>
                <a:cs typeface="Arial"/>
              </a:rPr>
              <a:t>о</a:t>
            </a:r>
            <a:r>
              <a:rPr sz="1700" spc="-50" dirty="0">
                <a:latin typeface="Arial"/>
                <a:cs typeface="Arial"/>
              </a:rPr>
              <a:t>г</a:t>
            </a:r>
            <a:r>
              <a:rPr sz="1700" spc="-5" dirty="0">
                <a:latin typeface="Arial"/>
                <a:cs typeface="Arial"/>
              </a:rPr>
              <a:t>о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7692" y="3706367"/>
            <a:ext cx="1529080" cy="2413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4"/>
              </a:lnSpc>
            </a:pPr>
            <a:r>
              <a:rPr sz="1700" spc="25" dirty="0">
                <a:latin typeface="Arial"/>
                <a:cs typeface="Arial"/>
              </a:rPr>
              <a:t>с</a:t>
            </a:r>
            <a:r>
              <a:rPr sz="1700" spc="-20" dirty="0">
                <a:latin typeface="Arial"/>
                <a:cs typeface="Arial"/>
              </a:rPr>
              <a:t>о</a:t>
            </a:r>
            <a:r>
              <a:rPr sz="1700" spc="-10" dirty="0">
                <a:latin typeface="Arial"/>
                <a:cs typeface="Arial"/>
              </a:rPr>
              <a:t>б</a:t>
            </a:r>
            <a:r>
              <a:rPr sz="1700" dirty="0">
                <a:latin typeface="Arial"/>
                <a:cs typeface="Arial"/>
              </a:rPr>
              <a:t>е</a:t>
            </a:r>
            <a:r>
              <a:rPr sz="1700" spc="-5" dirty="0">
                <a:latin typeface="Arial"/>
                <a:cs typeface="Arial"/>
              </a:rPr>
              <a:t>с</a:t>
            </a:r>
            <a:r>
              <a:rPr sz="1700" spc="-50" dirty="0">
                <a:latin typeface="Arial"/>
                <a:cs typeface="Arial"/>
              </a:rPr>
              <a:t>е</a:t>
            </a:r>
            <a:r>
              <a:rPr sz="1700" spc="5" dirty="0">
                <a:latin typeface="Arial"/>
                <a:cs typeface="Arial"/>
              </a:rPr>
              <a:t>д</a:t>
            </a:r>
            <a:r>
              <a:rPr sz="1700" dirty="0">
                <a:latin typeface="Arial"/>
                <a:cs typeface="Arial"/>
              </a:rPr>
              <a:t>о</a:t>
            </a:r>
            <a:r>
              <a:rPr sz="1700" spc="-25" dirty="0">
                <a:latin typeface="Arial"/>
                <a:cs typeface="Arial"/>
              </a:rPr>
              <a:t>в</a:t>
            </a:r>
            <a:r>
              <a:rPr sz="1700" spc="-20" dirty="0">
                <a:latin typeface="Arial"/>
                <a:cs typeface="Arial"/>
              </a:rPr>
              <a:t>а</a:t>
            </a:r>
            <a:r>
              <a:rPr sz="1700" spc="5" dirty="0">
                <a:latin typeface="Arial"/>
                <a:cs typeface="Arial"/>
              </a:rPr>
              <a:t>н</a:t>
            </a:r>
            <a:r>
              <a:rPr sz="1700" spc="-5" dirty="0">
                <a:latin typeface="Arial"/>
                <a:cs typeface="Arial"/>
              </a:rPr>
              <a:t>ия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3132" y="3706367"/>
            <a:ext cx="277495" cy="2413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4"/>
              </a:lnSpc>
            </a:pP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по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51120" y="3706367"/>
            <a:ext cx="645160" cy="241300"/>
          </a:xfrm>
          <a:custGeom>
            <a:avLst/>
            <a:gdLst/>
            <a:ahLst/>
            <a:cxnLst/>
            <a:rect l="l" t="t" r="r" b="b"/>
            <a:pathLst>
              <a:path w="645160" h="241300">
                <a:moveTo>
                  <a:pt x="644652" y="240791"/>
                </a:moveTo>
                <a:lnTo>
                  <a:pt x="0" y="240791"/>
                </a:lnTo>
                <a:lnTo>
                  <a:pt x="0" y="0"/>
                </a:lnTo>
                <a:lnTo>
                  <a:pt x="644652" y="0"/>
                </a:lnTo>
                <a:lnTo>
                  <a:pt x="644652" y="2407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82640" y="3706367"/>
            <a:ext cx="706120" cy="241300"/>
          </a:xfrm>
          <a:custGeom>
            <a:avLst/>
            <a:gdLst/>
            <a:ahLst/>
            <a:cxnLst/>
            <a:rect l="l" t="t" r="r" b="b"/>
            <a:pathLst>
              <a:path w="706120" h="241300">
                <a:moveTo>
                  <a:pt x="705599" y="0"/>
                </a:moveTo>
                <a:lnTo>
                  <a:pt x="646176" y="0"/>
                </a:lnTo>
                <a:lnTo>
                  <a:pt x="0" y="0"/>
                </a:lnTo>
                <a:lnTo>
                  <a:pt x="0" y="240792"/>
                </a:lnTo>
                <a:lnTo>
                  <a:pt x="646176" y="240792"/>
                </a:lnTo>
                <a:lnTo>
                  <a:pt x="705599" y="240792"/>
                </a:lnTo>
                <a:lnTo>
                  <a:pt x="70559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59935" y="3672348"/>
            <a:ext cx="2540000" cy="28384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1430" rIns="0" bIns="0" rtlCol="0">
            <a:spAutoFit/>
          </a:bodyPr>
          <a:lstStyle/>
          <a:p>
            <a:pPr marL="10160">
              <a:lnSpc>
                <a:spcPct val="100000"/>
              </a:lnSpc>
              <a:spcBef>
                <a:spcPts val="90"/>
              </a:spcBef>
            </a:pPr>
            <a:r>
              <a:rPr sz="1700" b="1" spc="-25" dirty="0">
                <a:solidFill>
                  <a:srgbClr val="BF0000"/>
                </a:solidFill>
                <a:latin typeface="Arial"/>
                <a:cs typeface="Arial"/>
              </a:rPr>
              <a:t>русскому </a:t>
            </a:r>
            <a:r>
              <a:rPr sz="1700" b="1" spc="-5" dirty="0">
                <a:solidFill>
                  <a:srgbClr val="BF0000"/>
                </a:solidFill>
                <a:latin typeface="Arial"/>
                <a:cs typeface="Arial"/>
              </a:rPr>
              <a:t>языку</a:t>
            </a:r>
            <a:r>
              <a:rPr sz="170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(ООО)</a:t>
            </a:r>
            <a:r>
              <a:rPr sz="1700" b="1" spc="-10" dirty="0">
                <a:latin typeface="Arial"/>
                <a:cs typeface="Arial"/>
              </a:rPr>
              <a:t>,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4076" y="3706367"/>
            <a:ext cx="394716" cy="24365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4"/>
              </a:lnSpc>
            </a:pPr>
            <a:r>
              <a:rPr sz="1700" spc="-30" dirty="0">
                <a:latin typeface="Arial"/>
                <a:cs typeface="Arial"/>
              </a:rPr>
              <a:t>б</a:t>
            </a:r>
            <a:r>
              <a:rPr sz="1700" spc="-50" dirty="0">
                <a:latin typeface="Arial"/>
                <a:cs typeface="Arial"/>
              </a:rPr>
              <a:t>е</a:t>
            </a:r>
            <a:r>
              <a:rPr sz="1700" spc="-5" dirty="0">
                <a:latin typeface="Arial"/>
                <a:cs typeface="Arial"/>
              </a:rPr>
              <a:t>з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98792" y="3706367"/>
            <a:ext cx="548640" cy="2413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4"/>
              </a:lnSpc>
            </a:pPr>
            <a:r>
              <a:rPr sz="1700" spc="-25" dirty="0">
                <a:latin typeface="Arial"/>
                <a:cs typeface="Arial"/>
              </a:rPr>
              <a:t>у</a:t>
            </a:r>
            <a:r>
              <a:rPr sz="1700" spc="-10" dirty="0">
                <a:latin typeface="Arial"/>
                <a:cs typeface="Arial"/>
              </a:rPr>
              <a:t>ч</a:t>
            </a:r>
            <a:r>
              <a:rPr sz="1700" spc="-50" dirty="0">
                <a:latin typeface="Arial"/>
                <a:cs typeface="Arial"/>
              </a:rPr>
              <a:t>е</a:t>
            </a:r>
            <a:r>
              <a:rPr sz="1700" spc="-20" dirty="0">
                <a:latin typeface="Arial"/>
                <a:cs typeface="Arial"/>
              </a:rPr>
              <a:t>т</a:t>
            </a:r>
            <a:r>
              <a:rPr sz="1700" spc="-5" dirty="0">
                <a:latin typeface="Arial"/>
                <a:cs typeface="Arial"/>
              </a:rPr>
              <a:t>а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34300" y="3706367"/>
            <a:ext cx="1117600" cy="2413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4"/>
              </a:lnSpc>
            </a:pPr>
            <a:r>
              <a:rPr sz="1700" spc="5" dirty="0">
                <a:latin typeface="Arial"/>
                <a:cs typeface="Arial"/>
              </a:rPr>
              <a:t>п</a:t>
            </a:r>
            <a:r>
              <a:rPr sz="1700" spc="-20" dirty="0">
                <a:latin typeface="Arial"/>
                <a:cs typeface="Arial"/>
              </a:rPr>
              <a:t>о</a:t>
            </a:r>
            <a:r>
              <a:rPr sz="1700" spc="-45" dirty="0">
                <a:latin typeface="Arial"/>
                <a:cs typeface="Arial"/>
              </a:rPr>
              <a:t>в</a:t>
            </a:r>
            <a:r>
              <a:rPr sz="1700" spc="-20" dirty="0">
                <a:latin typeface="Arial"/>
                <a:cs typeface="Arial"/>
              </a:rPr>
              <a:t>т</a:t>
            </a:r>
            <a:r>
              <a:rPr sz="1700" dirty="0">
                <a:latin typeface="Arial"/>
                <a:cs typeface="Arial"/>
              </a:rPr>
              <a:t>ор</a:t>
            </a:r>
            <a:r>
              <a:rPr sz="1700" spc="5" dirty="0">
                <a:latin typeface="Arial"/>
                <a:cs typeface="Arial"/>
              </a:rPr>
              <a:t>н</a:t>
            </a:r>
            <a:r>
              <a:rPr sz="1700" dirty="0">
                <a:latin typeface="Arial"/>
                <a:cs typeface="Arial"/>
              </a:rPr>
              <a:t>о</a:t>
            </a:r>
            <a:r>
              <a:rPr sz="1700" spc="-50" dirty="0">
                <a:latin typeface="Arial"/>
                <a:cs typeface="Arial"/>
              </a:rPr>
              <a:t>г</a:t>
            </a:r>
            <a:r>
              <a:rPr sz="1700" spc="-5" dirty="0">
                <a:latin typeface="Arial"/>
                <a:cs typeface="Arial"/>
              </a:rPr>
              <a:t>о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38259" y="3706367"/>
            <a:ext cx="1059180" cy="2413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4"/>
              </a:lnSpc>
            </a:pPr>
            <a:r>
              <a:rPr sz="1700" spc="-10" dirty="0">
                <a:latin typeface="Arial"/>
                <a:cs typeface="Arial"/>
              </a:rPr>
              <a:t>н</a:t>
            </a:r>
            <a:r>
              <a:rPr sz="1700" dirty="0">
                <a:latin typeface="Arial"/>
                <a:cs typeface="Arial"/>
              </a:rPr>
              <a:t>а</a:t>
            </a:r>
            <a:r>
              <a:rPr sz="1700" spc="-10" dirty="0">
                <a:latin typeface="Arial"/>
                <a:cs typeface="Arial"/>
              </a:rPr>
              <a:t>п</a:t>
            </a:r>
            <a:r>
              <a:rPr sz="1700" spc="-5" dirty="0">
                <a:latin typeface="Arial"/>
                <a:cs typeface="Arial"/>
              </a:rPr>
              <a:t>и</a:t>
            </a:r>
            <a:r>
              <a:rPr sz="1700" spc="10" dirty="0">
                <a:latin typeface="Arial"/>
                <a:cs typeface="Arial"/>
              </a:rPr>
              <a:t>с</a:t>
            </a:r>
            <a:r>
              <a:rPr sz="1700" spc="-20" dirty="0">
                <a:latin typeface="Arial"/>
                <a:cs typeface="Arial"/>
              </a:rPr>
              <a:t>а</a:t>
            </a:r>
            <a:r>
              <a:rPr sz="1700" spc="-10" dirty="0">
                <a:latin typeface="Arial"/>
                <a:cs typeface="Arial"/>
              </a:rPr>
              <a:t>н</a:t>
            </a:r>
            <a:r>
              <a:rPr sz="1700" spc="-5" dirty="0">
                <a:latin typeface="Arial"/>
                <a:cs typeface="Arial"/>
              </a:rPr>
              <a:t>ия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80260" y="3983735"/>
            <a:ext cx="1050290" cy="241300"/>
          </a:xfrm>
          <a:custGeom>
            <a:avLst/>
            <a:gdLst/>
            <a:ahLst/>
            <a:cxnLst/>
            <a:rect l="l" t="t" r="r" b="b"/>
            <a:pathLst>
              <a:path w="1050289" h="241300">
                <a:moveTo>
                  <a:pt x="1050035" y="240791"/>
                </a:moveTo>
                <a:lnTo>
                  <a:pt x="0" y="240791"/>
                </a:lnTo>
                <a:lnTo>
                  <a:pt x="0" y="0"/>
                </a:lnTo>
                <a:lnTo>
                  <a:pt x="1050035" y="0"/>
                </a:lnTo>
                <a:lnTo>
                  <a:pt x="1050035" y="2407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92779" y="3983735"/>
            <a:ext cx="628015" cy="2413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4"/>
              </a:lnSpc>
            </a:pPr>
            <a:r>
              <a:rPr sz="1700" b="1" spc="-5" dirty="0">
                <a:solidFill>
                  <a:srgbClr val="BF0000"/>
                </a:solidFill>
                <a:latin typeface="Arial"/>
                <a:cs typeface="Arial"/>
              </a:rPr>
              <a:t>(</a:t>
            </a:r>
            <a:r>
              <a:rPr sz="1700" b="1" spc="-65" dirty="0">
                <a:solidFill>
                  <a:srgbClr val="BF0000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BF0000"/>
                </a:solidFill>
                <a:latin typeface="Arial"/>
                <a:cs typeface="Arial"/>
              </a:rPr>
              <a:t>О</a:t>
            </a:r>
            <a:r>
              <a:rPr sz="1700" b="1" spc="-15" dirty="0">
                <a:solidFill>
                  <a:srgbClr val="BF0000"/>
                </a:solidFill>
                <a:latin typeface="Arial"/>
                <a:cs typeface="Arial"/>
              </a:rPr>
              <a:t>О</a:t>
            </a:r>
            <a:r>
              <a:rPr sz="1700" b="1" spc="-5" dirty="0">
                <a:solidFill>
                  <a:srgbClr val="BF0000"/>
                </a:solidFill>
                <a:latin typeface="Arial"/>
                <a:cs typeface="Arial"/>
              </a:rPr>
              <a:t>)</a:t>
            </a:r>
            <a:endParaRPr sz="1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80103" y="3983735"/>
            <a:ext cx="120650" cy="2413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4"/>
              </a:lnSpc>
            </a:pPr>
            <a:r>
              <a:rPr sz="1700" spc="-5" dirty="0">
                <a:latin typeface="Arial"/>
                <a:cs typeface="Arial"/>
              </a:rPr>
              <a:t>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59935" y="3983735"/>
            <a:ext cx="509270" cy="2413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4"/>
              </a:lnSpc>
            </a:pPr>
            <a:r>
              <a:rPr sz="1700" spc="-15" dirty="0">
                <a:latin typeface="Arial"/>
                <a:cs typeface="Arial"/>
              </a:rPr>
              <a:t>(</a:t>
            </a:r>
            <a:r>
              <a:rPr sz="1700" spc="-5" dirty="0">
                <a:latin typeface="Arial"/>
                <a:cs typeface="Arial"/>
              </a:rPr>
              <a:t>и</a:t>
            </a:r>
            <a:r>
              <a:rPr sz="1700" spc="5" dirty="0">
                <a:latin typeface="Arial"/>
                <a:cs typeface="Arial"/>
              </a:rPr>
              <a:t>л</a:t>
            </a:r>
            <a:r>
              <a:rPr sz="1700" spc="-5" dirty="0">
                <a:latin typeface="Arial"/>
                <a:cs typeface="Arial"/>
              </a:rPr>
              <a:t>и)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28388" y="3983735"/>
            <a:ext cx="1183005" cy="2413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4"/>
              </a:lnSpc>
            </a:pPr>
            <a:r>
              <a:rPr sz="1700" spc="-15" dirty="0">
                <a:latin typeface="Arial"/>
                <a:cs typeface="Arial"/>
              </a:rPr>
              <a:t>л</a:t>
            </a:r>
            <a:r>
              <a:rPr sz="1700" spc="-5" dirty="0">
                <a:latin typeface="Arial"/>
                <a:cs typeface="Arial"/>
              </a:rPr>
              <a:t>ик</a:t>
            </a:r>
            <a:r>
              <a:rPr sz="1700" spc="-10" dirty="0">
                <a:latin typeface="Arial"/>
                <a:cs typeface="Arial"/>
              </a:rPr>
              <a:t>в</a:t>
            </a:r>
            <a:r>
              <a:rPr sz="1700" spc="-5" dirty="0">
                <a:latin typeface="Arial"/>
                <a:cs typeface="Arial"/>
              </a:rPr>
              <a:t>и</a:t>
            </a:r>
            <a:r>
              <a:rPr sz="1700" spc="5" dirty="0">
                <a:latin typeface="Arial"/>
                <a:cs typeface="Arial"/>
              </a:rPr>
              <a:t>д</a:t>
            </a:r>
            <a:r>
              <a:rPr sz="1700" spc="-20" dirty="0">
                <a:latin typeface="Arial"/>
                <a:cs typeface="Arial"/>
              </a:rPr>
              <a:t>а</a:t>
            </a:r>
            <a:r>
              <a:rPr sz="1700" spc="-10" dirty="0">
                <a:latin typeface="Arial"/>
                <a:cs typeface="Arial"/>
              </a:rPr>
              <a:t>ц</a:t>
            </a:r>
            <a:r>
              <a:rPr sz="1700" spc="-5" dirty="0">
                <a:latin typeface="Arial"/>
                <a:cs typeface="Arial"/>
              </a:rPr>
              <a:t>ии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71971" y="3983735"/>
            <a:ext cx="1524000" cy="241300"/>
          </a:xfrm>
          <a:custGeom>
            <a:avLst/>
            <a:gdLst/>
            <a:ahLst/>
            <a:cxnLst/>
            <a:rect l="l" t="t" r="r" b="b"/>
            <a:pathLst>
              <a:path w="1524000" h="241300">
                <a:moveTo>
                  <a:pt x="1524000" y="240791"/>
                </a:moveTo>
                <a:lnTo>
                  <a:pt x="0" y="240791"/>
                </a:lnTo>
                <a:lnTo>
                  <a:pt x="0" y="0"/>
                </a:lnTo>
                <a:lnTo>
                  <a:pt x="1524000" y="0"/>
                </a:lnTo>
                <a:lnTo>
                  <a:pt x="1524000" y="2407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65275" y="3949768"/>
            <a:ext cx="6341745" cy="28384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4805045" algn="l"/>
              </a:tabLst>
            </a:pPr>
            <a:r>
              <a:rPr sz="1700" spc="-25" dirty="0" err="1">
                <a:latin typeface="Arial"/>
                <a:cs typeface="Arial"/>
              </a:rPr>
              <a:t>итогового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10" dirty="0" err="1">
                <a:latin typeface="Arial"/>
                <a:cs typeface="Arial"/>
              </a:rPr>
              <a:t>сочинения</a:t>
            </a:r>
            <a:r>
              <a:rPr lang="ru-RU" sz="1700" spc="-10" dirty="0">
                <a:latin typeface="Arial"/>
                <a:cs typeface="Arial"/>
              </a:rPr>
              <a:t> </a:t>
            </a:r>
            <a:r>
              <a:rPr lang="ru-RU" sz="1700" b="1" spc="-10" dirty="0">
                <a:solidFill>
                  <a:srgbClr val="C00000"/>
                </a:solidFill>
                <a:latin typeface="Arial"/>
                <a:cs typeface="Arial"/>
              </a:rPr>
              <a:t>(СОО) </a:t>
            </a:r>
            <a:r>
              <a:rPr lang="ru-RU" sz="1700" spc="-10" dirty="0">
                <a:latin typeface="Arial"/>
                <a:cs typeface="Arial"/>
              </a:rPr>
              <a:t>и (или) ликвидации </a:t>
            </a:r>
            <a:r>
              <a:rPr sz="1700" spc="-5" dirty="0" err="1">
                <a:latin typeface="Arial"/>
                <a:cs typeface="Arial"/>
              </a:rPr>
              <a:t>академической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48550" y="3949768"/>
            <a:ext cx="1682114" cy="28384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1430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90"/>
              </a:spcBef>
            </a:pPr>
            <a:r>
              <a:rPr sz="1700" spc="-15" dirty="0">
                <a:latin typeface="Arial"/>
                <a:cs typeface="Arial"/>
              </a:rPr>
              <a:t>задолженности);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69573" y="4501460"/>
            <a:ext cx="805370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5" dirty="0">
                <a:latin typeface="Arial"/>
                <a:cs typeface="Arial"/>
              </a:rPr>
              <a:t>b </a:t>
            </a:r>
            <a:r>
              <a:rPr sz="1700" spc="-5" dirty="0">
                <a:latin typeface="Arial"/>
                <a:cs typeface="Arial"/>
              </a:rPr>
              <a:t>– </a:t>
            </a:r>
            <a:r>
              <a:rPr sz="1700" b="1" spc="-20" dirty="0">
                <a:latin typeface="Arial"/>
                <a:cs typeface="Arial"/>
              </a:rPr>
              <a:t>общее количество </a:t>
            </a:r>
            <a:r>
              <a:rPr sz="1700" b="1" spc="-15" dirty="0">
                <a:latin typeface="Arial"/>
                <a:cs typeface="Arial"/>
              </a:rPr>
              <a:t>выпускников</a:t>
            </a:r>
            <a:r>
              <a:rPr sz="1700" spc="-15" dirty="0">
                <a:latin typeface="Arial"/>
                <a:cs typeface="Arial"/>
              </a:rPr>
              <a:t>, </a:t>
            </a:r>
            <a:r>
              <a:rPr sz="1700" spc="-10" dirty="0">
                <a:latin typeface="Arial"/>
                <a:cs typeface="Arial"/>
              </a:rPr>
              <a:t>освоивших </a:t>
            </a:r>
            <a:r>
              <a:rPr sz="1700" spc="-20" dirty="0">
                <a:latin typeface="Arial"/>
                <a:cs typeface="Arial"/>
              </a:rPr>
              <a:t>образовательную</a:t>
            </a:r>
            <a:r>
              <a:rPr sz="1700" spc="250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программу.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698373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ФОРМУЛА </a:t>
            </a:r>
            <a:r>
              <a:rPr spc="-65" dirty="0"/>
              <a:t>РАСЧЕТА </a:t>
            </a:r>
            <a:r>
              <a:rPr spc="5" dirty="0"/>
              <a:t>ПОКАЗАТЕЛЯ</a:t>
            </a:r>
            <a:r>
              <a:rPr spc="-70" dirty="0"/>
              <a:t> </a:t>
            </a:r>
            <a:r>
              <a:rPr spc="5" dirty="0"/>
              <a:t>АП6</a:t>
            </a:r>
          </a:p>
        </p:txBody>
      </p:sp>
      <p:grpSp>
        <p:nvGrpSpPr>
          <p:cNvPr id="25" name="object 25"/>
          <p:cNvGrpSpPr/>
          <p:nvPr/>
        </p:nvGrpSpPr>
        <p:grpSpPr>
          <a:xfrm>
            <a:off x="3796284" y="1854708"/>
            <a:ext cx="2394585" cy="868680"/>
            <a:chOff x="3796284" y="1854708"/>
            <a:chExt cx="2394585" cy="868680"/>
          </a:xfrm>
        </p:grpSpPr>
        <p:sp>
          <p:nvSpPr>
            <p:cNvPr id="26" name="object 26"/>
            <p:cNvSpPr/>
            <p:nvPr/>
          </p:nvSpPr>
          <p:spPr>
            <a:xfrm>
              <a:off x="3796284" y="1854708"/>
              <a:ext cx="2394585" cy="868680"/>
            </a:xfrm>
            <a:custGeom>
              <a:avLst/>
              <a:gdLst/>
              <a:ahLst/>
              <a:cxnLst/>
              <a:rect l="l" t="t" r="r" b="b"/>
              <a:pathLst>
                <a:path w="2394585" h="868680">
                  <a:moveTo>
                    <a:pt x="2394204" y="868680"/>
                  </a:moveTo>
                  <a:lnTo>
                    <a:pt x="0" y="868680"/>
                  </a:lnTo>
                  <a:lnTo>
                    <a:pt x="0" y="0"/>
                  </a:lnTo>
                  <a:lnTo>
                    <a:pt x="2394204" y="0"/>
                  </a:lnTo>
                  <a:lnTo>
                    <a:pt x="2394204" y="9144"/>
                  </a:lnTo>
                  <a:lnTo>
                    <a:pt x="19812" y="9144"/>
                  </a:lnTo>
                  <a:lnTo>
                    <a:pt x="9144" y="19812"/>
                  </a:lnTo>
                  <a:lnTo>
                    <a:pt x="19812" y="19812"/>
                  </a:lnTo>
                  <a:lnTo>
                    <a:pt x="19812" y="847344"/>
                  </a:lnTo>
                  <a:lnTo>
                    <a:pt x="9144" y="847344"/>
                  </a:lnTo>
                  <a:lnTo>
                    <a:pt x="19812" y="858012"/>
                  </a:lnTo>
                  <a:lnTo>
                    <a:pt x="2394204" y="858012"/>
                  </a:lnTo>
                  <a:lnTo>
                    <a:pt x="2394204" y="868680"/>
                  </a:lnTo>
                  <a:close/>
                </a:path>
                <a:path w="2394585" h="868680">
                  <a:moveTo>
                    <a:pt x="19812" y="19812"/>
                  </a:moveTo>
                  <a:lnTo>
                    <a:pt x="9144" y="19812"/>
                  </a:lnTo>
                  <a:lnTo>
                    <a:pt x="19812" y="9144"/>
                  </a:lnTo>
                  <a:lnTo>
                    <a:pt x="19812" y="19812"/>
                  </a:lnTo>
                  <a:close/>
                </a:path>
                <a:path w="2394585" h="868680">
                  <a:moveTo>
                    <a:pt x="2372868" y="19812"/>
                  </a:moveTo>
                  <a:lnTo>
                    <a:pt x="19812" y="19812"/>
                  </a:lnTo>
                  <a:lnTo>
                    <a:pt x="19812" y="9144"/>
                  </a:lnTo>
                  <a:lnTo>
                    <a:pt x="2372868" y="9144"/>
                  </a:lnTo>
                  <a:lnTo>
                    <a:pt x="2372868" y="19812"/>
                  </a:lnTo>
                  <a:close/>
                </a:path>
                <a:path w="2394585" h="868680">
                  <a:moveTo>
                    <a:pt x="2372868" y="858012"/>
                  </a:moveTo>
                  <a:lnTo>
                    <a:pt x="2372868" y="9144"/>
                  </a:lnTo>
                  <a:lnTo>
                    <a:pt x="2383536" y="19812"/>
                  </a:lnTo>
                  <a:lnTo>
                    <a:pt x="2394204" y="19812"/>
                  </a:lnTo>
                  <a:lnTo>
                    <a:pt x="2394204" y="847344"/>
                  </a:lnTo>
                  <a:lnTo>
                    <a:pt x="2383536" y="847344"/>
                  </a:lnTo>
                  <a:lnTo>
                    <a:pt x="2372868" y="858012"/>
                  </a:lnTo>
                  <a:close/>
                </a:path>
                <a:path w="2394585" h="868680">
                  <a:moveTo>
                    <a:pt x="2394204" y="19812"/>
                  </a:moveTo>
                  <a:lnTo>
                    <a:pt x="2383536" y="19812"/>
                  </a:lnTo>
                  <a:lnTo>
                    <a:pt x="2372868" y="9144"/>
                  </a:lnTo>
                  <a:lnTo>
                    <a:pt x="2394204" y="9144"/>
                  </a:lnTo>
                  <a:lnTo>
                    <a:pt x="2394204" y="19812"/>
                  </a:lnTo>
                  <a:close/>
                </a:path>
                <a:path w="2394585" h="868680">
                  <a:moveTo>
                    <a:pt x="19812" y="858012"/>
                  </a:moveTo>
                  <a:lnTo>
                    <a:pt x="9144" y="847344"/>
                  </a:lnTo>
                  <a:lnTo>
                    <a:pt x="19812" y="847344"/>
                  </a:lnTo>
                  <a:lnTo>
                    <a:pt x="19812" y="858012"/>
                  </a:lnTo>
                  <a:close/>
                </a:path>
                <a:path w="2394585" h="868680">
                  <a:moveTo>
                    <a:pt x="2372868" y="858012"/>
                  </a:moveTo>
                  <a:lnTo>
                    <a:pt x="19812" y="858012"/>
                  </a:lnTo>
                  <a:lnTo>
                    <a:pt x="19812" y="847344"/>
                  </a:lnTo>
                  <a:lnTo>
                    <a:pt x="2372868" y="847344"/>
                  </a:lnTo>
                  <a:lnTo>
                    <a:pt x="2372868" y="858012"/>
                  </a:lnTo>
                  <a:close/>
                </a:path>
                <a:path w="2394585" h="868680">
                  <a:moveTo>
                    <a:pt x="2394204" y="858012"/>
                  </a:moveTo>
                  <a:lnTo>
                    <a:pt x="2372868" y="858012"/>
                  </a:lnTo>
                  <a:lnTo>
                    <a:pt x="2383536" y="847344"/>
                  </a:lnTo>
                  <a:lnTo>
                    <a:pt x="2394204" y="847344"/>
                  </a:lnTo>
                  <a:lnTo>
                    <a:pt x="2394204" y="858012"/>
                  </a:lnTo>
                  <a:close/>
                </a:path>
              </a:pathLst>
            </a:custGeom>
            <a:solidFill>
              <a:srgbClr val="162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187952" y="2235708"/>
              <a:ext cx="311785" cy="169545"/>
            </a:xfrm>
            <a:custGeom>
              <a:avLst/>
              <a:gdLst/>
              <a:ahLst/>
              <a:cxnLst/>
              <a:rect l="l" t="t" r="r" b="b"/>
              <a:pathLst>
                <a:path w="311785" h="169544">
                  <a:moveTo>
                    <a:pt x="52387" y="169164"/>
                  </a:moveTo>
                  <a:lnTo>
                    <a:pt x="0" y="169164"/>
                  </a:lnTo>
                  <a:lnTo>
                    <a:pt x="0" y="163068"/>
                  </a:lnTo>
                  <a:lnTo>
                    <a:pt x="4572" y="162496"/>
                  </a:lnTo>
                  <a:lnTo>
                    <a:pt x="8572" y="159829"/>
                  </a:lnTo>
                  <a:lnTo>
                    <a:pt x="15430" y="150685"/>
                  </a:lnTo>
                  <a:lnTo>
                    <a:pt x="18669" y="144113"/>
                  </a:lnTo>
                  <a:lnTo>
                    <a:pt x="21812" y="135540"/>
                  </a:lnTo>
                  <a:lnTo>
                    <a:pt x="73247" y="0"/>
                  </a:lnTo>
                  <a:lnTo>
                    <a:pt x="92583" y="0"/>
                  </a:lnTo>
                  <a:lnTo>
                    <a:pt x="99979" y="24098"/>
                  </a:lnTo>
                  <a:lnTo>
                    <a:pt x="78009" y="24098"/>
                  </a:lnTo>
                  <a:lnTo>
                    <a:pt x="49625" y="103632"/>
                  </a:lnTo>
                  <a:lnTo>
                    <a:pt x="124390" y="103632"/>
                  </a:lnTo>
                  <a:lnTo>
                    <a:pt x="127664" y="114300"/>
                  </a:lnTo>
                  <a:lnTo>
                    <a:pt x="46386" y="114300"/>
                  </a:lnTo>
                  <a:lnTo>
                    <a:pt x="42291" y="125634"/>
                  </a:lnTo>
                  <a:lnTo>
                    <a:pt x="40195" y="131826"/>
                  </a:lnTo>
                  <a:lnTo>
                    <a:pt x="38862" y="136398"/>
                  </a:lnTo>
                  <a:lnTo>
                    <a:pt x="37528" y="142589"/>
                  </a:lnTo>
                  <a:lnTo>
                    <a:pt x="37147" y="145351"/>
                  </a:lnTo>
                  <a:lnTo>
                    <a:pt x="37147" y="152781"/>
                  </a:lnTo>
                  <a:lnTo>
                    <a:pt x="38481" y="156400"/>
                  </a:lnTo>
                  <a:lnTo>
                    <a:pt x="43434" y="160972"/>
                  </a:lnTo>
                  <a:lnTo>
                    <a:pt x="47244" y="162496"/>
                  </a:lnTo>
                  <a:lnTo>
                    <a:pt x="52387" y="163068"/>
                  </a:lnTo>
                  <a:lnTo>
                    <a:pt x="52387" y="169164"/>
                  </a:lnTo>
                  <a:close/>
                </a:path>
                <a:path w="311785" h="169544">
                  <a:moveTo>
                    <a:pt x="124390" y="103632"/>
                  </a:moveTo>
                  <a:lnTo>
                    <a:pt x="101536" y="103632"/>
                  </a:lnTo>
                  <a:lnTo>
                    <a:pt x="78009" y="24098"/>
                  </a:lnTo>
                  <a:lnTo>
                    <a:pt x="99979" y="24098"/>
                  </a:lnTo>
                  <a:lnTo>
                    <a:pt x="124390" y="103632"/>
                  </a:lnTo>
                  <a:close/>
                </a:path>
                <a:path w="311785" h="169544">
                  <a:moveTo>
                    <a:pt x="153924" y="169164"/>
                  </a:moveTo>
                  <a:lnTo>
                    <a:pt x="97250" y="169164"/>
                  </a:lnTo>
                  <a:lnTo>
                    <a:pt x="97250" y="163068"/>
                  </a:lnTo>
                  <a:lnTo>
                    <a:pt x="101441" y="162401"/>
                  </a:lnTo>
                  <a:lnTo>
                    <a:pt x="104489" y="161544"/>
                  </a:lnTo>
                  <a:lnTo>
                    <a:pt x="106489" y="160496"/>
                  </a:lnTo>
                  <a:lnTo>
                    <a:pt x="108489" y="159543"/>
                  </a:lnTo>
                  <a:lnTo>
                    <a:pt x="110013" y="158210"/>
                  </a:lnTo>
                  <a:lnTo>
                    <a:pt x="110966" y="156400"/>
                  </a:lnTo>
                  <a:lnTo>
                    <a:pt x="111918" y="154686"/>
                  </a:lnTo>
                  <a:lnTo>
                    <a:pt x="112299" y="152781"/>
                  </a:lnTo>
                  <a:lnTo>
                    <a:pt x="108489" y="129444"/>
                  </a:lnTo>
                  <a:lnTo>
                    <a:pt x="104203" y="114300"/>
                  </a:lnTo>
                  <a:lnTo>
                    <a:pt x="127664" y="114300"/>
                  </a:lnTo>
                  <a:lnTo>
                    <a:pt x="136493" y="143065"/>
                  </a:lnTo>
                  <a:lnTo>
                    <a:pt x="138207" y="147923"/>
                  </a:lnTo>
                  <a:lnTo>
                    <a:pt x="139731" y="151161"/>
                  </a:lnTo>
                  <a:lnTo>
                    <a:pt x="141255" y="154590"/>
                  </a:lnTo>
                  <a:lnTo>
                    <a:pt x="143160" y="157162"/>
                  </a:lnTo>
                  <a:lnTo>
                    <a:pt x="145256" y="158972"/>
                  </a:lnTo>
                  <a:lnTo>
                    <a:pt x="147351" y="160877"/>
                  </a:lnTo>
                  <a:lnTo>
                    <a:pt x="150304" y="162306"/>
                  </a:lnTo>
                  <a:lnTo>
                    <a:pt x="153924" y="163068"/>
                  </a:lnTo>
                  <a:lnTo>
                    <a:pt x="153924" y="169164"/>
                  </a:lnTo>
                  <a:close/>
                </a:path>
                <a:path w="311785" h="169544">
                  <a:moveTo>
                    <a:pt x="223170" y="169164"/>
                  </a:moveTo>
                  <a:lnTo>
                    <a:pt x="171545" y="169164"/>
                  </a:lnTo>
                  <a:lnTo>
                    <a:pt x="171545" y="163068"/>
                  </a:lnTo>
                  <a:lnTo>
                    <a:pt x="176688" y="161925"/>
                  </a:lnTo>
                  <a:lnTo>
                    <a:pt x="180022" y="160496"/>
                  </a:lnTo>
                  <a:lnTo>
                    <a:pt x="181737" y="158877"/>
                  </a:lnTo>
                  <a:lnTo>
                    <a:pt x="183451" y="157353"/>
                  </a:lnTo>
                  <a:lnTo>
                    <a:pt x="184594" y="155067"/>
                  </a:lnTo>
                  <a:lnTo>
                    <a:pt x="185242" y="151638"/>
                  </a:lnTo>
                  <a:lnTo>
                    <a:pt x="185737" y="149161"/>
                  </a:lnTo>
                  <a:lnTo>
                    <a:pt x="185785" y="148018"/>
                  </a:lnTo>
                  <a:lnTo>
                    <a:pt x="185879" y="25717"/>
                  </a:lnTo>
                  <a:lnTo>
                    <a:pt x="171545" y="7620"/>
                  </a:lnTo>
                  <a:lnTo>
                    <a:pt x="171545" y="1524"/>
                  </a:lnTo>
                  <a:lnTo>
                    <a:pt x="311372" y="1524"/>
                  </a:lnTo>
                  <a:lnTo>
                    <a:pt x="311372" y="7620"/>
                  </a:lnTo>
                  <a:lnTo>
                    <a:pt x="306800" y="8858"/>
                  </a:lnTo>
                  <a:lnTo>
                    <a:pt x="303657" y="10191"/>
                  </a:lnTo>
                  <a:lnTo>
                    <a:pt x="301847" y="11525"/>
                  </a:lnTo>
                  <a:lnTo>
                    <a:pt x="301055" y="12192"/>
                  </a:lnTo>
                  <a:lnTo>
                    <a:pt x="208788" y="12192"/>
                  </a:lnTo>
                  <a:lnTo>
                    <a:pt x="208850" y="145256"/>
                  </a:lnTo>
                  <a:lnTo>
                    <a:pt x="211169" y="156495"/>
                  </a:lnTo>
                  <a:lnTo>
                    <a:pt x="212026" y="158019"/>
                  </a:lnTo>
                  <a:lnTo>
                    <a:pt x="213264" y="159258"/>
                  </a:lnTo>
                  <a:lnTo>
                    <a:pt x="214979" y="160210"/>
                  </a:lnTo>
                  <a:lnTo>
                    <a:pt x="216693" y="161258"/>
                  </a:lnTo>
                  <a:lnTo>
                    <a:pt x="219360" y="162210"/>
                  </a:lnTo>
                  <a:lnTo>
                    <a:pt x="223170" y="163068"/>
                  </a:lnTo>
                  <a:lnTo>
                    <a:pt x="223170" y="169164"/>
                  </a:lnTo>
                  <a:close/>
                </a:path>
                <a:path w="311785" h="169544">
                  <a:moveTo>
                    <a:pt x="311372" y="169164"/>
                  </a:moveTo>
                  <a:lnTo>
                    <a:pt x="260032" y="169164"/>
                  </a:lnTo>
                  <a:lnTo>
                    <a:pt x="260032" y="163068"/>
                  </a:lnTo>
                  <a:lnTo>
                    <a:pt x="264604" y="162020"/>
                  </a:lnTo>
                  <a:lnTo>
                    <a:pt x="267747" y="160782"/>
                  </a:lnTo>
                  <a:lnTo>
                    <a:pt x="269557" y="159353"/>
                  </a:lnTo>
                  <a:lnTo>
                    <a:pt x="271367" y="158019"/>
                  </a:lnTo>
                  <a:lnTo>
                    <a:pt x="272605" y="155829"/>
                  </a:lnTo>
                  <a:lnTo>
                    <a:pt x="273272" y="152971"/>
                  </a:lnTo>
                  <a:lnTo>
                    <a:pt x="274034" y="150114"/>
                  </a:lnTo>
                  <a:lnTo>
                    <a:pt x="274224" y="146875"/>
                  </a:lnTo>
                  <a:lnTo>
                    <a:pt x="274320" y="12192"/>
                  </a:lnTo>
                  <a:lnTo>
                    <a:pt x="301055" y="12192"/>
                  </a:lnTo>
                  <a:lnTo>
                    <a:pt x="300037" y="13049"/>
                  </a:lnTo>
                  <a:lnTo>
                    <a:pt x="298799" y="15144"/>
                  </a:lnTo>
                  <a:lnTo>
                    <a:pt x="298132" y="18002"/>
                  </a:lnTo>
                  <a:lnTo>
                    <a:pt x="297561" y="20955"/>
                  </a:lnTo>
                  <a:lnTo>
                    <a:pt x="297180" y="25717"/>
                  </a:lnTo>
                  <a:lnTo>
                    <a:pt x="297285" y="145256"/>
                  </a:lnTo>
                  <a:lnTo>
                    <a:pt x="297370" y="146875"/>
                  </a:lnTo>
                  <a:lnTo>
                    <a:pt x="297751" y="151638"/>
                  </a:lnTo>
                  <a:lnTo>
                    <a:pt x="298132" y="153543"/>
                  </a:lnTo>
                  <a:lnTo>
                    <a:pt x="298775" y="155067"/>
                  </a:lnTo>
                  <a:lnTo>
                    <a:pt x="299275" y="156400"/>
                  </a:lnTo>
                  <a:lnTo>
                    <a:pt x="300037" y="157543"/>
                  </a:lnTo>
                  <a:lnTo>
                    <a:pt x="301656" y="159353"/>
                  </a:lnTo>
                  <a:lnTo>
                    <a:pt x="302799" y="160115"/>
                  </a:lnTo>
                  <a:lnTo>
                    <a:pt x="304323" y="160782"/>
                  </a:lnTo>
                  <a:lnTo>
                    <a:pt x="305847" y="161544"/>
                  </a:lnTo>
                  <a:lnTo>
                    <a:pt x="308229" y="162306"/>
                  </a:lnTo>
                  <a:lnTo>
                    <a:pt x="311372" y="163068"/>
                  </a:lnTo>
                  <a:lnTo>
                    <a:pt x="311372" y="1691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501365" y="2261076"/>
            <a:ext cx="13144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05" dirty="0">
                <a:latin typeface="Times New Roman"/>
                <a:cs typeface="Times New Roman"/>
              </a:rPr>
              <a:t>6</a:t>
            </a:r>
            <a:endParaRPr sz="145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759452" y="2095500"/>
            <a:ext cx="1123315" cy="478790"/>
            <a:chOff x="4759452" y="2095500"/>
            <a:chExt cx="1123315" cy="478790"/>
          </a:xfrm>
        </p:grpSpPr>
        <p:sp>
          <p:nvSpPr>
            <p:cNvPr id="30" name="object 30"/>
            <p:cNvSpPr/>
            <p:nvPr/>
          </p:nvSpPr>
          <p:spPr>
            <a:xfrm>
              <a:off x="4759452" y="2298191"/>
              <a:ext cx="151765" cy="70485"/>
            </a:xfrm>
            <a:custGeom>
              <a:avLst/>
              <a:gdLst/>
              <a:ahLst/>
              <a:cxnLst/>
              <a:rect l="l" t="t" r="r" b="b"/>
              <a:pathLst>
                <a:path w="151764" h="70485">
                  <a:moveTo>
                    <a:pt x="151257" y="53352"/>
                  </a:moveTo>
                  <a:lnTo>
                    <a:pt x="0" y="53352"/>
                  </a:lnTo>
                  <a:lnTo>
                    <a:pt x="0" y="70116"/>
                  </a:lnTo>
                  <a:lnTo>
                    <a:pt x="151257" y="70116"/>
                  </a:lnTo>
                  <a:lnTo>
                    <a:pt x="151257" y="53352"/>
                  </a:lnTo>
                  <a:close/>
                </a:path>
                <a:path w="151764" h="70485">
                  <a:moveTo>
                    <a:pt x="151257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151257" y="16764"/>
                  </a:lnTo>
                  <a:lnTo>
                    <a:pt x="1512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42916" y="2095500"/>
              <a:ext cx="107061" cy="1203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59013" y="2397252"/>
              <a:ext cx="118014" cy="1767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00244" y="2325624"/>
              <a:ext cx="193675" cy="17145"/>
            </a:xfrm>
            <a:custGeom>
              <a:avLst/>
              <a:gdLst/>
              <a:ahLst/>
              <a:cxnLst/>
              <a:rect l="l" t="t" r="r" b="b"/>
              <a:pathLst>
                <a:path w="193675" h="17144">
                  <a:moveTo>
                    <a:pt x="193547" y="16763"/>
                  </a:moveTo>
                  <a:lnTo>
                    <a:pt x="0" y="16763"/>
                  </a:lnTo>
                  <a:lnTo>
                    <a:pt x="0" y="0"/>
                  </a:lnTo>
                  <a:lnTo>
                    <a:pt x="193547" y="0"/>
                  </a:lnTo>
                  <a:lnTo>
                    <a:pt x="193547" y="167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69230" y="2266188"/>
              <a:ext cx="135350" cy="1356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03164" y="2235707"/>
              <a:ext cx="379730" cy="170815"/>
            </a:xfrm>
            <a:custGeom>
              <a:avLst/>
              <a:gdLst/>
              <a:ahLst/>
              <a:cxnLst/>
              <a:rect l="l" t="t" r="r" b="b"/>
              <a:pathLst>
                <a:path w="379729" h="170814">
                  <a:moveTo>
                    <a:pt x="5334" y="44196"/>
                  </a:moveTo>
                  <a:lnTo>
                    <a:pt x="0" y="34766"/>
                  </a:lnTo>
                  <a:lnTo>
                    <a:pt x="57816" y="0"/>
                  </a:lnTo>
                  <a:lnTo>
                    <a:pt x="64674" y="0"/>
                  </a:lnTo>
                  <a:lnTo>
                    <a:pt x="64409" y="6536"/>
                  </a:lnTo>
                  <a:lnTo>
                    <a:pt x="64198" y="14144"/>
                  </a:lnTo>
                  <a:lnTo>
                    <a:pt x="64058" y="22824"/>
                  </a:lnTo>
                  <a:lnTo>
                    <a:pt x="64027" y="28860"/>
                  </a:lnTo>
                  <a:lnTo>
                    <a:pt x="34385" y="28860"/>
                  </a:lnTo>
                  <a:lnTo>
                    <a:pt x="12477" y="39528"/>
                  </a:lnTo>
                  <a:lnTo>
                    <a:pt x="5334" y="44196"/>
                  </a:lnTo>
                  <a:close/>
                </a:path>
                <a:path w="379729" h="170814">
                  <a:moveTo>
                    <a:pt x="97536" y="169164"/>
                  </a:moveTo>
                  <a:lnTo>
                    <a:pt x="7620" y="169164"/>
                  </a:lnTo>
                  <a:lnTo>
                    <a:pt x="7620" y="160020"/>
                  </a:lnTo>
                  <a:lnTo>
                    <a:pt x="16573" y="159734"/>
                  </a:lnTo>
                  <a:lnTo>
                    <a:pt x="22860" y="159258"/>
                  </a:lnTo>
                  <a:lnTo>
                    <a:pt x="26670" y="158496"/>
                  </a:lnTo>
                  <a:lnTo>
                    <a:pt x="30480" y="157829"/>
                  </a:lnTo>
                  <a:lnTo>
                    <a:pt x="33432" y="156781"/>
                  </a:lnTo>
                  <a:lnTo>
                    <a:pt x="35433" y="155352"/>
                  </a:lnTo>
                  <a:lnTo>
                    <a:pt x="37433" y="154019"/>
                  </a:lnTo>
                  <a:lnTo>
                    <a:pt x="38862" y="152114"/>
                  </a:lnTo>
                  <a:lnTo>
                    <a:pt x="39814" y="149542"/>
                  </a:lnTo>
                  <a:lnTo>
                    <a:pt x="40767" y="147066"/>
                  </a:lnTo>
                  <a:lnTo>
                    <a:pt x="41148" y="142875"/>
                  </a:lnTo>
                  <a:lnTo>
                    <a:pt x="41079" y="34766"/>
                  </a:lnTo>
                  <a:lnTo>
                    <a:pt x="34385" y="28860"/>
                  </a:lnTo>
                  <a:lnTo>
                    <a:pt x="64027" y="28860"/>
                  </a:lnTo>
                  <a:lnTo>
                    <a:pt x="64090" y="142875"/>
                  </a:lnTo>
                  <a:lnTo>
                    <a:pt x="73247" y="157257"/>
                  </a:lnTo>
                  <a:lnTo>
                    <a:pt x="75723" y="158210"/>
                  </a:lnTo>
                  <a:lnTo>
                    <a:pt x="78867" y="158877"/>
                  </a:lnTo>
                  <a:lnTo>
                    <a:pt x="82581" y="159258"/>
                  </a:lnTo>
                  <a:lnTo>
                    <a:pt x="86391" y="159734"/>
                  </a:lnTo>
                  <a:lnTo>
                    <a:pt x="91344" y="160020"/>
                  </a:lnTo>
                  <a:lnTo>
                    <a:pt x="97536" y="160020"/>
                  </a:lnTo>
                  <a:lnTo>
                    <a:pt x="97536" y="169164"/>
                  </a:lnTo>
                  <a:close/>
                </a:path>
                <a:path w="379729" h="170814">
                  <a:moveTo>
                    <a:pt x="185261" y="170688"/>
                  </a:moveTo>
                  <a:lnTo>
                    <a:pt x="145637" y="150018"/>
                  </a:lnTo>
                  <a:lnTo>
                    <a:pt x="133408" y="106727"/>
                  </a:lnTo>
                  <a:lnTo>
                    <a:pt x="132654" y="88487"/>
                  </a:lnTo>
                  <a:lnTo>
                    <a:pt x="132674" y="83153"/>
                  </a:lnTo>
                  <a:lnTo>
                    <a:pt x="138800" y="40311"/>
                  </a:lnTo>
                  <a:lnTo>
                    <a:pt x="165163" y="5238"/>
                  </a:lnTo>
                  <a:lnTo>
                    <a:pt x="187261" y="0"/>
                  </a:lnTo>
                  <a:lnTo>
                    <a:pt x="199959" y="1355"/>
                  </a:lnTo>
                  <a:lnTo>
                    <a:pt x="210907" y="5274"/>
                  </a:lnTo>
                  <a:lnTo>
                    <a:pt x="218571" y="10668"/>
                  </a:lnTo>
                  <a:lnTo>
                    <a:pt x="186690" y="10668"/>
                  </a:lnTo>
                  <a:lnTo>
                    <a:pt x="181070" y="10763"/>
                  </a:lnTo>
                  <a:lnTo>
                    <a:pt x="159353" y="44005"/>
                  </a:lnTo>
                  <a:lnTo>
                    <a:pt x="157061" y="75033"/>
                  </a:lnTo>
                  <a:lnTo>
                    <a:pt x="157102" y="88487"/>
                  </a:lnTo>
                  <a:lnTo>
                    <a:pt x="161151" y="130986"/>
                  </a:lnTo>
                  <a:lnTo>
                    <a:pt x="187261" y="160020"/>
                  </a:lnTo>
                  <a:lnTo>
                    <a:pt x="216439" y="160020"/>
                  </a:lnTo>
                  <a:lnTo>
                    <a:pt x="209264" y="165211"/>
                  </a:lnTo>
                  <a:lnTo>
                    <a:pt x="198084" y="169324"/>
                  </a:lnTo>
                  <a:lnTo>
                    <a:pt x="185261" y="170688"/>
                  </a:lnTo>
                  <a:close/>
                </a:path>
                <a:path w="379729" h="170814">
                  <a:moveTo>
                    <a:pt x="216439" y="160020"/>
                  </a:moveTo>
                  <a:lnTo>
                    <a:pt x="187261" y="160020"/>
                  </a:lnTo>
                  <a:lnTo>
                    <a:pt x="194208" y="158985"/>
                  </a:lnTo>
                  <a:lnTo>
                    <a:pt x="200191" y="155745"/>
                  </a:lnTo>
                  <a:lnTo>
                    <a:pt x="214622" y="120443"/>
                  </a:lnTo>
                  <a:lnTo>
                    <a:pt x="216408" y="88487"/>
                  </a:lnTo>
                  <a:lnTo>
                    <a:pt x="216180" y="75033"/>
                  </a:lnTo>
                  <a:lnTo>
                    <a:pt x="210752" y="35205"/>
                  </a:lnTo>
                  <a:lnTo>
                    <a:pt x="186690" y="10668"/>
                  </a:lnTo>
                  <a:lnTo>
                    <a:pt x="218571" y="10668"/>
                  </a:lnTo>
                  <a:lnTo>
                    <a:pt x="237493" y="46708"/>
                  </a:lnTo>
                  <a:lnTo>
                    <a:pt x="240787" y="83248"/>
                  </a:lnTo>
                  <a:lnTo>
                    <a:pt x="239915" y="103530"/>
                  </a:lnTo>
                  <a:lnTo>
                    <a:pt x="237279" y="121229"/>
                  </a:lnTo>
                  <a:lnTo>
                    <a:pt x="232875" y="136249"/>
                  </a:lnTo>
                  <a:lnTo>
                    <a:pt x="226695" y="148590"/>
                  </a:lnTo>
                  <a:lnTo>
                    <a:pt x="218801" y="158311"/>
                  </a:lnTo>
                  <a:lnTo>
                    <a:pt x="216439" y="160020"/>
                  </a:lnTo>
                  <a:close/>
                </a:path>
                <a:path w="379729" h="170814">
                  <a:moveTo>
                    <a:pt x="323945" y="170688"/>
                  </a:moveTo>
                  <a:lnTo>
                    <a:pt x="284321" y="150018"/>
                  </a:lnTo>
                  <a:lnTo>
                    <a:pt x="272092" y="106727"/>
                  </a:lnTo>
                  <a:lnTo>
                    <a:pt x="271338" y="88487"/>
                  </a:lnTo>
                  <a:lnTo>
                    <a:pt x="271358" y="83153"/>
                  </a:lnTo>
                  <a:lnTo>
                    <a:pt x="277484" y="40311"/>
                  </a:lnTo>
                  <a:lnTo>
                    <a:pt x="303847" y="5238"/>
                  </a:lnTo>
                  <a:lnTo>
                    <a:pt x="325945" y="0"/>
                  </a:lnTo>
                  <a:lnTo>
                    <a:pt x="338643" y="1355"/>
                  </a:lnTo>
                  <a:lnTo>
                    <a:pt x="349591" y="5274"/>
                  </a:lnTo>
                  <a:lnTo>
                    <a:pt x="357255" y="10668"/>
                  </a:lnTo>
                  <a:lnTo>
                    <a:pt x="325374" y="10668"/>
                  </a:lnTo>
                  <a:lnTo>
                    <a:pt x="319754" y="10763"/>
                  </a:lnTo>
                  <a:lnTo>
                    <a:pt x="298037" y="44005"/>
                  </a:lnTo>
                  <a:lnTo>
                    <a:pt x="295745" y="75033"/>
                  </a:lnTo>
                  <a:lnTo>
                    <a:pt x="295786" y="88487"/>
                  </a:lnTo>
                  <a:lnTo>
                    <a:pt x="299835" y="130986"/>
                  </a:lnTo>
                  <a:lnTo>
                    <a:pt x="325945" y="160020"/>
                  </a:lnTo>
                  <a:lnTo>
                    <a:pt x="355123" y="160020"/>
                  </a:lnTo>
                  <a:lnTo>
                    <a:pt x="347948" y="165211"/>
                  </a:lnTo>
                  <a:lnTo>
                    <a:pt x="336768" y="169324"/>
                  </a:lnTo>
                  <a:lnTo>
                    <a:pt x="323945" y="170688"/>
                  </a:lnTo>
                  <a:close/>
                </a:path>
                <a:path w="379729" h="170814">
                  <a:moveTo>
                    <a:pt x="355123" y="160020"/>
                  </a:moveTo>
                  <a:lnTo>
                    <a:pt x="325945" y="160020"/>
                  </a:lnTo>
                  <a:lnTo>
                    <a:pt x="332892" y="158985"/>
                  </a:lnTo>
                  <a:lnTo>
                    <a:pt x="338875" y="155745"/>
                  </a:lnTo>
                  <a:lnTo>
                    <a:pt x="353306" y="120443"/>
                  </a:lnTo>
                  <a:lnTo>
                    <a:pt x="355092" y="88487"/>
                  </a:lnTo>
                  <a:lnTo>
                    <a:pt x="354864" y="75033"/>
                  </a:lnTo>
                  <a:lnTo>
                    <a:pt x="349436" y="35205"/>
                  </a:lnTo>
                  <a:lnTo>
                    <a:pt x="325374" y="10668"/>
                  </a:lnTo>
                  <a:lnTo>
                    <a:pt x="357255" y="10668"/>
                  </a:lnTo>
                  <a:lnTo>
                    <a:pt x="376177" y="46708"/>
                  </a:lnTo>
                  <a:lnTo>
                    <a:pt x="379471" y="83248"/>
                  </a:lnTo>
                  <a:lnTo>
                    <a:pt x="378599" y="103530"/>
                  </a:lnTo>
                  <a:lnTo>
                    <a:pt x="375963" y="121229"/>
                  </a:lnTo>
                  <a:lnTo>
                    <a:pt x="371559" y="136249"/>
                  </a:lnTo>
                  <a:lnTo>
                    <a:pt x="365379" y="148590"/>
                  </a:lnTo>
                  <a:lnTo>
                    <a:pt x="357485" y="158311"/>
                  </a:lnTo>
                  <a:lnTo>
                    <a:pt x="355123" y="1600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708787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0" dirty="0"/>
              <a:t>ОТЧЕТНЫЙ </a:t>
            </a:r>
            <a:r>
              <a:rPr spc="15" dirty="0"/>
              <a:t>ПЕРИОД </a:t>
            </a:r>
            <a:r>
              <a:rPr dirty="0"/>
              <a:t>ПОКАЗАТЕЛЯ</a:t>
            </a:r>
            <a:r>
              <a:rPr spc="-175" dirty="0"/>
              <a:t> </a:t>
            </a:r>
            <a:r>
              <a:rPr spc="5" dirty="0"/>
              <a:t>АП6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41500" y="2274065"/>
            <a:ext cx="6233455" cy="2961067"/>
          </a:xfrm>
          <a:prstGeom prst="rect">
            <a:avLst/>
          </a:prstGeom>
          <a:solidFill>
            <a:srgbClr val="E8EBF4"/>
          </a:solidFill>
          <a:ln w="9144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650" dirty="0">
              <a:latin typeface="Times New Roman"/>
              <a:cs typeface="Times New Roman"/>
            </a:endParaRPr>
          </a:p>
          <a:p>
            <a:pPr marL="273685">
              <a:lnSpc>
                <a:spcPct val="100000"/>
              </a:lnSpc>
            </a:pPr>
            <a:r>
              <a:rPr sz="4250" b="1" spc="-5" dirty="0">
                <a:latin typeface="Arial"/>
                <a:cs typeface="Arial"/>
              </a:rPr>
              <a:t>202</a:t>
            </a:r>
            <a:r>
              <a:rPr lang="ru-RU" sz="4250" b="1" spc="-5" dirty="0">
                <a:latin typeface="Arial"/>
                <a:cs typeface="Arial"/>
              </a:rPr>
              <a:t>2</a:t>
            </a:r>
            <a:r>
              <a:rPr sz="4250" b="1" spc="-5" dirty="0">
                <a:latin typeface="Arial"/>
                <a:cs typeface="Arial"/>
              </a:rPr>
              <a:t>-202</a:t>
            </a:r>
            <a:r>
              <a:rPr lang="ru-RU" sz="4250" b="1" spc="-5" dirty="0">
                <a:latin typeface="Arial"/>
                <a:cs typeface="Arial"/>
              </a:rPr>
              <a:t>3</a:t>
            </a:r>
            <a:r>
              <a:rPr sz="4250" b="1" spc="-5" dirty="0">
                <a:latin typeface="Arial"/>
                <a:cs typeface="Arial"/>
              </a:rPr>
              <a:t> </a:t>
            </a:r>
            <a:r>
              <a:rPr sz="3100" b="1" spc="-5" dirty="0" err="1">
                <a:latin typeface="Arial"/>
                <a:cs typeface="Arial"/>
              </a:rPr>
              <a:t>учебный</a:t>
            </a:r>
            <a:r>
              <a:rPr sz="3100" b="1" spc="-55" dirty="0">
                <a:latin typeface="Arial"/>
                <a:cs typeface="Arial"/>
              </a:rPr>
              <a:t> </a:t>
            </a:r>
            <a:r>
              <a:rPr sz="3100" b="1" spc="-20" dirty="0" err="1">
                <a:latin typeface="Arial"/>
                <a:cs typeface="Arial"/>
              </a:rPr>
              <a:t>год</a:t>
            </a:r>
            <a:endParaRPr lang="ru-RU" sz="3100" b="1" spc="-20" dirty="0">
              <a:latin typeface="Arial"/>
              <a:cs typeface="Arial"/>
            </a:endParaRPr>
          </a:p>
          <a:p>
            <a:pPr marL="273685">
              <a:lnSpc>
                <a:spcPct val="100000"/>
              </a:lnSpc>
            </a:pPr>
            <a:endParaRPr lang="ru-RU" sz="3100" b="1" spc="-20" dirty="0">
              <a:latin typeface="Arial"/>
              <a:cs typeface="Arial"/>
            </a:endParaRPr>
          </a:p>
          <a:p>
            <a:pPr marL="273685">
              <a:lnSpc>
                <a:spcPct val="100000"/>
              </a:lnSpc>
            </a:pPr>
            <a:endParaRPr lang="ru-RU" sz="3100" b="1" spc="-20" dirty="0">
              <a:latin typeface="Arial"/>
              <a:cs typeface="Arial"/>
            </a:endParaRPr>
          </a:p>
          <a:p>
            <a:pPr marL="273685">
              <a:lnSpc>
                <a:spcPct val="100000"/>
              </a:lnSpc>
            </a:pPr>
            <a:endParaRPr sz="3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328993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ПОКАЗАТЕЛЬ</a:t>
            </a:r>
            <a:r>
              <a:rPr spc="-105" dirty="0"/>
              <a:t> </a:t>
            </a:r>
            <a:r>
              <a:rPr spc="5" dirty="0"/>
              <a:t>АП6</a:t>
            </a:r>
          </a:p>
        </p:txBody>
      </p:sp>
      <p:sp>
        <p:nvSpPr>
          <p:cNvPr id="4" name="object 4"/>
          <p:cNvSpPr/>
          <p:nvPr/>
        </p:nvSpPr>
        <p:spPr>
          <a:xfrm>
            <a:off x="766572" y="1408176"/>
            <a:ext cx="9486900" cy="5125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9639" y="1764792"/>
            <a:ext cx="9040367" cy="5263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30147"/>
              </p:ext>
            </p:extLst>
          </p:nvPr>
        </p:nvGraphicFramePr>
        <p:xfrm>
          <a:off x="925067" y="1760220"/>
          <a:ext cx="9039859" cy="52638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5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4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2291">
                <a:tc>
                  <a:txBody>
                    <a:bodyPr/>
                    <a:lstStyle/>
                    <a:p>
                      <a:pPr marL="1130300" marR="666115" indent="-460375">
                        <a:lnSpc>
                          <a:spcPct val="101600"/>
                        </a:lnSpc>
                        <a:spcBef>
                          <a:spcPts val="195"/>
                        </a:spcBef>
                      </a:pPr>
                      <a:r>
                        <a:rPr sz="1950" b="1" spc="-5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ег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950" b="1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950" b="1" spc="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950" b="1" spc="-1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950" b="1" spc="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95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я  </a:t>
                      </a:r>
                      <a:r>
                        <a:rPr sz="1950" b="1" spc="10" dirty="0">
                          <a:latin typeface="Arial"/>
                          <a:cs typeface="Arial"/>
                        </a:rPr>
                        <a:t>группа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b="1" spc="10" dirty="0">
                          <a:latin typeface="Arial"/>
                          <a:cs typeface="Arial"/>
                        </a:rPr>
                        <a:t>Период</a:t>
                      </a:r>
                      <a:r>
                        <a:rPr sz="195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10" dirty="0">
                          <a:latin typeface="Arial"/>
                          <a:cs typeface="Arial"/>
                        </a:rPr>
                        <a:t>участия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spc="10" dirty="0">
                          <a:latin typeface="Arial"/>
                          <a:cs typeface="Arial"/>
                        </a:rPr>
                        <a:t>12.09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24.09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2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spc="10" dirty="0">
                          <a:latin typeface="Arial"/>
                          <a:cs typeface="Arial"/>
                        </a:rPr>
                        <a:t>18.09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01.10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3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950" spc="10" dirty="0">
                          <a:latin typeface="Arial"/>
                          <a:cs typeface="Arial"/>
                        </a:rPr>
                        <a:t>25.09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08.10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5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4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spc="10" dirty="0">
                          <a:latin typeface="Arial"/>
                          <a:cs typeface="Arial"/>
                        </a:rPr>
                        <a:t>02.10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22.10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5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950" spc="10" dirty="0">
                          <a:latin typeface="Arial"/>
                          <a:cs typeface="Arial"/>
                        </a:rPr>
                        <a:t>16.10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29.10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6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950" spc="15" dirty="0">
                          <a:latin typeface="Arial"/>
                          <a:cs typeface="Arial"/>
                        </a:rPr>
                        <a:t>23.10 –</a:t>
                      </a:r>
                      <a:r>
                        <a:rPr sz="19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5" dirty="0">
                          <a:latin typeface="Arial"/>
                          <a:cs typeface="Arial"/>
                        </a:rPr>
                        <a:t>05.11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7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spc="15" dirty="0">
                          <a:latin typeface="Arial"/>
                          <a:cs typeface="Arial"/>
                        </a:rPr>
                        <a:t>30.10 –</a:t>
                      </a:r>
                      <a:r>
                        <a:rPr sz="19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5" dirty="0">
                          <a:latin typeface="Arial"/>
                          <a:cs typeface="Arial"/>
                        </a:rPr>
                        <a:t>12.11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8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950" spc="-15" dirty="0">
                          <a:latin typeface="Arial"/>
                          <a:cs typeface="Arial"/>
                        </a:rPr>
                        <a:t>06.11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9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latin typeface="Arial"/>
                          <a:cs typeface="Arial"/>
                        </a:rPr>
                        <a:t>19.11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spc="-15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13.11 </a:t>
                      </a:r>
                      <a:r>
                        <a:rPr sz="1950" spc="15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–</a:t>
                      </a:r>
                      <a:r>
                        <a:rPr sz="1950" spc="30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26.11</a:t>
                      </a:r>
                      <a:endParaRPr sz="1950" dirty="0">
                        <a:highlight>
                          <a:srgbClr val="FFFF00"/>
                        </a:highlight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5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Резервные</a:t>
                      </a:r>
                      <a:r>
                        <a:rPr sz="19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дни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spc="-15" dirty="0">
                          <a:latin typeface="Arial"/>
                          <a:cs typeface="Arial"/>
                        </a:rPr>
                        <a:t>27.11 </a:t>
                      </a:r>
                      <a:r>
                        <a:rPr sz="1950" spc="1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9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5" dirty="0">
                          <a:latin typeface="Arial"/>
                          <a:cs typeface="Arial"/>
                        </a:rPr>
                        <a:t>30.11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328358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40" dirty="0"/>
              <a:t>ГРАФИК</a:t>
            </a:r>
            <a:r>
              <a:rPr spc="-50" dirty="0"/>
              <a:t> </a:t>
            </a:r>
            <a:r>
              <a:rPr spc="-5" dirty="0"/>
              <a:t>УЧАСТИЯ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308546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ПРЕДПРОСМОТР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61168" y="955548"/>
            <a:ext cx="8853391" cy="6178678"/>
            <a:chOff x="961168" y="955548"/>
            <a:chExt cx="8853391" cy="6178678"/>
          </a:xfrm>
        </p:grpSpPr>
        <p:sp>
          <p:nvSpPr>
            <p:cNvPr id="5" name="object 5"/>
            <p:cNvSpPr/>
            <p:nvPr/>
          </p:nvSpPr>
          <p:spPr>
            <a:xfrm>
              <a:off x="961168" y="955548"/>
              <a:ext cx="8662891" cy="55275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5708904" y="5864352"/>
              <a:ext cx="4105655" cy="12698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224790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 dirty="0"/>
              <a:t>О</a:t>
            </a:r>
            <a:r>
              <a:rPr spc="10" dirty="0"/>
              <a:t>Т</a:t>
            </a:r>
            <a:r>
              <a:rPr spc="20" dirty="0"/>
              <a:t>П</a:t>
            </a:r>
            <a:r>
              <a:rPr spc="-229" dirty="0"/>
              <a:t>Р</a:t>
            </a:r>
            <a:r>
              <a:rPr spc="10" dirty="0"/>
              <a:t>АВ</a:t>
            </a:r>
            <a:r>
              <a:rPr spc="20" dirty="0"/>
              <a:t>И</a:t>
            </a:r>
            <a:r>
              <a:rPr spc="10" dirty="0"/>
              <a:t>Т</a:t>
            </a:r>
            <a:r>
              <a:rPr spc="20" dirty="0"/>
              <a:t>Ь</a:t>
            </a:r>
          </a:p>
        </p:txBody>
      </p:sp>
      <p:sp>
        <p:nvSpPr>
          <p:cNvPr id="4" name="object 4"/>
          <p:cNvSpPr/>
          <p:nvPr/>
        </p:nvSpPr>
        <p:spPr>
          <a:xfrm>
            <a:off x="874775" y="1551432"/>
            <a:ext cx="9346691" cy="4515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123825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 dirty="0"/>
              <a:t>О</a:t>
            </a:r>
            <a:r>
              <a:rPr spc="10" dirty="0"/>
              <a:t>ТЧ</a:t>
            </a:r>
            <a:r>
              <a:rPr spc="25" dirty="0"/>
              <a:t>Е</a:t>
            </a:r>
            <a:r>
              <a:rPr spc="15" dirty="0"/>
              <a:t>Т</a:t>
            </a:r>
          </a:p>
        </p:txBody>
      </p:sp>
      <p:sp>
        <p:nvSpPr>
          <p:cNvPr id="4" name="object 4"/>
          <p:cNvSpPr/>
          <p:nvPr/>
        </p:nvSpPr>
        <p:spPr>
          <a:xfrm>
            <a:off x="684276" y="949452"/>
            <a:ext cx="9782556" cy="6173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46148" y="3215639"/>
            <a:ext cx="485140" cy="1963420"/>
          </a:xfrm>
          <a:custGeom>
            <a:avLst/>
            <a:gdLst/>
            <a:ahLst/>
            <a:cxnLst/>
            <a:rect l="l" t="t" r="r" b="b"/>
            <a:pathLst>
              <a:path w="485139" h="1963420">
                <a:moveTo>
                  <a:pt x="484632" y="111264"/>
                </a:moveTo>
                <a:lnTo>
                  <a:pt x="246888" y="111264"/>
                </a:lnTo>
                <a:lnTo>
                  <a:pt x="246888" y="9156"/>
                </a:lnTo>
                <a:lnTo>
                  <a:pt x="246888" y="4584"/>
                </a:lnTo>
                <a:lnTo>
                  <a:pt x="246888" y="0"/>
                </a:lnTo>
                <a:lnTo>
                  <a:pt x="0" y="0"/>
                </a:lnTo>
                <a:lnTo>
                  <a:pt x="0" y="9156"/>
                </a:lnTo>
                <a:lnTo>
                  <a:pt x="237744" y="9156"/>
                </a:lnTo>
                <a:lnTo>
                  <a:pt x="237744" y="120408"/>
                </a:lnTo>
                <a:lnTo>
                  <a:pt x="237744" y="1040904"/>
                </a:lnTo>
                <a:lnTo>
                  <a:pt x="237744" y="1962924"/>
                </a:lnTo>
                <a:lnTo>
                  <a:pt x="484632" y="1962924"/>
                </a:lnTo>
                <a:lnTo>
                  <a:pt x="484632" y="1958352"/>
                </a:lnTo>
                <a:lnTo>
                  <a:pt x="484632" y="1953780"/>
                </a:lnTo>
                <a:lnTo>
                  <a:pt x="246888" y="1953780"/>
                </a:lnTo>
                <a:lnTo>
                  <a:pt x="246888" y="1040904"/>
                </a:lnTo>
                <a:lnTo>
                  <a:pt x="484632" y="1040904"/>
                </a:lnTo>
                <a:lnTo>
                  <a:pt x="484632" y="1036332"/>
                </a:lnTo>
                <a:lnTo>
                  <a:pt x="484632" y="1031760"/>
                </a:lnTo>
                <a:lnTo>
                  <a:pt x="246888" y="1031760"/>
                </a:lnTo>
                <a:lnTo>
                  <a:pt x="246888" y="120408"/>
                </a:lnTo>
                <a:lnTo>
                  <a:pt x="484632" y="120408"/>
                </a:lnTo>
                <a:lnTo>
                  <a:pt x="484632" y="115836"/>
                </a:lnTo>
                <a:lnTo>
                  <a:pt x="484632" y="111264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02208" y="2414270"/>
            <a:ext cx="1519555" cy="1179830"/>
            <a:chOff x="902208" y="2414270"/>
            <a:chExt cx="1519555" cy="1179830"/>
          </a:xfrm>
        </p:grpSpPr>
        <p:sp>
          <p:nvSpPr>
            <p:cNvPr id="5" name="object 5"/>
            <p:cNvSpPr/>
            <p:nvPr/>
          </p:nvSpPr>
          <p:spPr>
            <a:xfrm>
              <a:off x="2179320" y="2414269"/>
              <a:ext cx="242570" cy="437515"/>
            </a:xfrm>
            <a:custGeom>
              <a:avLst/>
              <a:gdLst/>
              <a:ahLst/>
              <a:cxnLst/>
              <a:rect l="l" t="t" r="r" b="b"/>
              <a:pathLst>
                <a:path w="242569" h="437514">
                  <a:moveTo>
                    <a:pt x="242316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37134"/>
                  </a:lnTo>
                  <a:lnTo>
                    <a:pt x="9144" y="437134"/>
                  </a:lnTo>
                  <a:lnTo>
                    <a:pt x="9144" y="8890"/>
                  </a:lnTo>
                  <a:lnTo>
                    <a:pt x="242316" y="8890"/>
                  </a:lnTo>
                  <a:lnTo>
                    <a:pt x="242316" y="4318"/>
                  </a:lnTo>
                  <a:lnTo>
                    <a:pt x="9144" y="4318"/>
                  </a:lnTo>
                  <a:lnTo>
                    <a:pt x="9144" y="3810"/>
                  </a:lnTo>
                  <a:lnTo>
                    <a:pt x="242316" y="3810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5B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6780" y="2851404"/>
              <a:ext cx="1343025" cy="737870"/>
            </a:xfrm>
            <a:custGeom>
              <a:avLst/>
              <a:gdLst/>
              <a:ahLst/>
              <a:cxnLst/>
              <a:rect l="l" t="t" r="r" b="b"/>
              <a:pathLst>
                <a:path w="1343025" h="737870">
                  <a:moveTo>
                    <a:pt x="1342644" y="737616"/>
                  </a:moveTo>
                  <a:lnTo>
                    <a:pt x="0" y="737616"/>
                  </a:lnTo>
                  <a:lnTo>
                    <a:pt x="0" y="0"/>
                  </a:lnTo>
                  <a:lnTo>
                    <a:pt x="1342644" y="0"/>
                  </a:lnTo>
                  <a:lnTo>
                    <a:pt x="1342644" y="737616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2208" y="2846832"/>
              <a:ext cx="1351915" cy="746760"/>
            </a:xfrm>
            <a:custGeom>
              <a:avLst/>
              <a:gdLst/>
              <a:ahLst/>
              <a:cxnLst/>
              <a:rect l="l" t="t" r="r" b="b"/>
              <a:pathLst>
                <a:path w="1351914" h="746760">
                  <a:moveTo>
                    <a:pt x="1351788" y="746760"/>
                  </a:moveTo>
                  <a:lnTo>
                    <a:pt x="0" y="746760"/>
                  </a:lnTo>
                  <a:lnTo>
                    <a:pt x="0" y="0"/>
                  </a:lnTo>
                  <a:lnTo>
                    <a:pt x="1351788" y="0"/>
                  </a:lnTo>
                  <a:lnTo>
                    <a:pt x="1351788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737616"/>
                  </a:lnTo>
                  <a:lnTo>
                    <a:pt x="4572" y="737616"/>
                  </a:lnTo>
                  <a:lnTo>
                    <a:pt x="9144" y="742188"/>
                  </a:lnTo>
                  <a:lnTo>
                    <a:pt x="1351788" y="742188"/>
                  </a:lnTo>
                  <a:lnTo>
                    <a:pt x="1351788" y="746760"/>
                  </a:lnTo>
                  <a:close/>
                </a:path>
                <a:path w="1351914" h="746760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351914" h="746760">
                  <a:moveTo>
                    <a:pt x="1342644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342644" y="4572"/>
                  </a:lnTo>
                  <a:lnTo>
                    <a:pt x="1342644" y="9144"/>
                  </a:lnTo>
                  <a:close/>
                </a:path>
                <a:path w="1351914" h="746760">
                  <a:moveTo>
                    <a:pt x="1342644" y="742188"/>
                  </a:moveTo>
                  <a:lnTo>
                    <a:pt x="1342644" y="4572"/>
                  </a:lnTo>
                  <a:lnTo>
                    <a:pt x="1347216" y="9144"/>
                  </a:lnTo>
                  <a:lnTo>
                    <a:pt x="1351788" y="9144"/>
                  </a:lnTo>
                  <a:lnTo>
                    <a:pt x="1351788" y="737616"/>
                  </a:lnTo>
                  <a:lnTo>
                    <a:pt x="1347216" y="737616"/>
                  </a:lnTo>
                  <a:lnTo>
                    <a:pt x="1342644" y="742188"/>
                  </a:lnTo>
                  <a:close/>
                </a:path>
                <a:path w="1351914" h="746760">
                  <a:moveTo>
                    <a:pt x="1351788" y="9144"/>
                  </a:moveTo>
                  <a:lnTo>
                    <a:pt x="1347216" y="9144"/>
                  </a:lnTo>
                  <a:lnTo>
                    <a:pt x="1342644" y="4572"/>
                  </a:lnTo>
                  <a:lnTo>
                    <a:pt x="1351788" y="4572"/>
                  </a:lnTo>
                  <a:lnTo>
                    <a:pt x="1351788" y="9144"/>
                  </a:lnTo>
                  <a:close/>
                </a:path>
                <a:path w="1351914" h="746760">
                  <a:moveTo>
                    <a:pt x="9144" y="742188"/>
                  </a:moveTo>
                  <a:lnTo>
                    <a:pt x="4572" y="737616"/>
                  </a:lnTo>
                  <a:lnTo>
                    <a:pt x="9144" y="737616"/>
                  </a:lnTo>
                  <a:lnTo>
                    <a:pt x="9144" y="742188"/>
                  </a:lnTo>
                  <a:close/>
                </a:path>
                <a:path w="1351914" h="746760">
                  <a:moveTo>
                    <a:pt x="1342644" y="742188"/>
                  </a:moveTo>
                  <a:lnTo>
                    <a:pt x="9144" y="742188"/>
                  </a:lnTo>
                  <a:lnTo>
                    <a:pt x="9144" y="737616"/>
                  </a:lnTo>
                  <a:lnTo>
                    <a:pt x="1342644" y="737616"/>
                  </a:lnTo>
                  <a:lnTo>
                    <a:pt x="1342644" y="742188"/>
                  </a:lnTo>
                  <a:close/>
                </a:path>
                <a:path w="1351914" h="746760">
                  <a:moveTo>
                    <a:pt x="1351788" y="742188"/>
                  </a:moveTo>
                  <a:lnTo>
                    <a:pt x="1342644" y="742188"/>
                  </a:lnTo>
                  <a:lnTo>
                    <a:pt x="1347216" y="737616"/>
                  </a:lnTo>
                  <a:lnTo>
                    <a:pt x="1351788" y="737616"/>
                  </a:lnTo>
                  <a:lnTo>
                    <a:pt x="1351788" y="7421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06780" y="2851404"/>
            <a:ext cx="1343025" cy="73787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65405" marR="37465" indent="-18415">
              <a:lnSpc>
                <a:spcPts val="1839"/>
              </a:lnSpc>
              <a:spcBef>
                <a:spcPts val="1045"/>
              </a:spcBef>
            </a:pPr>
            <a:r>
              <a:rPr sz="1750" spc="5" dirty="0">
                <a:latin typeface="Arial"/>
                <a:cs typeface="Arial"/>
              </a:rPr>
              <a:t>По</a:t>
            </a:r>
            <a:r>
              <a:rPr sz="1750" spc="-55" dirty="0">
                <a:latin typeface="Arial"/>
                <a:cs typeface="Arial"/>
              </a:rPr>
              <a:t> </a:t>
            </a:r>
            <a:r>
              <a:rPr sz="1750" spc="10" dirty="0">
                <a:latin typeface="Arial"/>
                <a:cs typeface="Arial"/>
              </a:rPr>
              <a:t>каждому  </a:t>
            </a:r>
            <a:r>
              <a:rPr sz="1750" spc="-5" dirty="0">
                <a:latin typeface="Arial"/>
                <a:cs typeface="Arial"/>
              </a:rPr>
              <a:t>показателю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17064" y="2045208"/>
            <a:ext cx="2428240" cy="745490"/>
            <a:chOff x="2417064" y="2045208"/>
            <a:chExt cx="2428240" cy="745490"/>
          </a:xfrm>
        </p:grpSpPr>
        <p:sp>
          <p:nvSpPr>
            <p:cNvPr id="10" name="object 10"/>
            <p:cNvSpPr/>
            <p:nvPr/>
          </p:nvSpPr>
          <p:spPr>
            <a:xfrm>
              <a:off x="2421636" y="2049780"/>
              <a:ext cx="2418715" cy="736600"/>
            </a:xfrm>
            <a:custGeom>
              <a:avLst/>
              <a:gdLst/>
              <a:ahLst/>
              <a:cxnLst/>
              <a:rect l="l" t="t" r="r" b="b"/>
              <a:pathLst>
                <a:path w="2418715" h="736600">
                  <a:moveTo>
                    <a:pt x="2418588" y="736092"/>
                  </a:moveTo>
                  <a:lnTo>
                    <a:pt x="0" y="736092"/>
                  </a:lnTo>
                  <a:lnTo>
                    <a:pt x="0" y="0"/>
                  </a:lnTo>
                  <a:lnTo>
                    <a:pt x="2418588" y="0"/>
                  </a:lnTo>
                  <a:lnTo>
                    <a:pt x="2418588" y="736092"/>
                  </a:lnTo>
                  <a:close/>
                </a:path>
              </a:pathLst>
            </a:custGeom>
            <a:solidFill>
              <a:srgbClr val="5B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17064" y="2045208"/>
              <a:ext cx="2428240" cy="745490"/>
            </a:xfrm>
            <a:custGeom>
              <a:avLst/>
              <a:gdLst/>
              <a:ahLst/>
              <a:cxnLst/>
              <a:rect l="l" t="t" r="r" b="b"/>
              <a:pathLst>
                <a:path w="2428240" h="745489">
                  <a:moveTo>
                    <a:pt x="2427732" y="745236"/>
                  </a:moveTo>
                  <a:lnTo>
                    <a:pt x="0" y="745236"/>
                  </a:lnTo>
                  <a:lnTo>
                    <a:pt x="0" y="0"/>
                  </a:lnTo>
                  <a:lnTo>
                    <a:pt x="2427732" y="0"/>
                  </a:lnTo>
                  <a:lnTo>
                    <a:pt x="2427732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736092"/>
                  </a:lnTo>
                  <a:lnTo>
                    <a:pt x="4572" y="736092"/>
                  </a:lnTo>
                  <a:lnTo>
                    <a:pt x="9144" y="740664"/>
                  </a:lnTo>
                  <a:lnTo>
                    <a:pt x="2427732" y="740664"/>
                  </a:lnTo>
                  <a:lnTo>
                    <a:pt x="2427732" y="745236"/>
                  </a:lnTo>
                  <a:close/>
                </a:path>
                <a:path w="2428240" h="745489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2428240" h="745489">
                  <a:moveTo>
                    <a:pt x="2418588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2418588" y="4572"/>
                  </a:lnTo>
                  <a:lnTo>
                    <a:pt x="2418588" y="9144"/>
                  </a:lnTo>
                  <a:close/>
                </a:path>
                <a:path w="2428240" h="745489">
                  <a:moveTo>
                    <a:pt x="2418588" y="740664"/>
                  </a:moveTo>
                  <a:lnTo>
                    <a:pt x="2418588" y="4572"/>
                  </a:lnTo>
                  <a:lnTo>
                    <a:pt x="2423160" y="9144"/>
                  </a:lnTo>
                  <a:lnTo>
                    <a:pt x="2427732" y="9144"/>
                  </a:lnTo>
                  <a:lnTo>
                    <a:pt x="2427732" y="736092"/>
                  </a:lnTo>
                  <a:lnTo>
                    <a:pt x="2423160" y="736092"/>
                  </a:lnTo>
                  <a:lnTo>
                    <a:pt x="2418588" y="740664"/>
                  </a:lnTo>
                  <a:close/>
                </a:path>
                <a:path w="2428240" h="745489">
                  <a:moveTo>
                    <a:pt x="2427732" y="9144"/>
                  </a:moveTo>
                  <a:lnTo>
                    <a:pt x="2423160" y="9144"/>
                  </a:lnTo>
                  <a:lnTo>
                    <a:pt x="2418588" y="4572"/>
                  </a:lnTo>
                  <a:lnTo>
                    <a:pt x="2427732" y="4572"/>
                  </a:lnTo>
                  <a:lnTo>
                    <a:pt x="2427732" y="9144"/>
                  </a:lnTo>
                  <a:close/>
                </a:path>
                <a:path w="2428240" h="745489">
                  <a:moveTo>
                    <a:pt x="9144" y="740664"/>
                  </a:moveTo>
                  <a:lnTo>
                    <a:pt x="4572" y="736092"/>
                  </a:lnTo>
                  <a:lnTo>
                    <a:pt x="9144" y="736092"/>
                  </a:lnTo>
                  <a:lnTo>
                    <a:pt x="9144" y="740664"/>
                  </a:lnTo>
                  <a:close/>
                </a:path>
                <a:path w="2428240" h="745489">
                  <a:moveTo>
                    <a:pt x="2418588" y="740664"/>
                  </a:moveTo>
                  <a:lnTo>
                    <a:pt x="9144" y="740664"/>
                  </a:lnTo>
                  <a:lnTo>
                    <a:pt x="9144" y="736092"/>
                  </a:lnTo>
                  <a:lnTo>
                    <a:pt x="2418588" y="736092"/>
                  </a:lnTo>
                  <a:lnTo>
                    <a:pt x="2418588" y="740664"/>
                  </a:lnTo>
                  <a:close/>
                </a:path>
                <a:path w="2428240" h="745489">
                  <a:moveTo>
                    <a:pt x="2427732" y="740664"/>
                  </a:moveTo>
                  <a:lnTo>
                    <a:pt x="2418588" y="740664"/>
                  </a:lnTo>
                  <a:lnTo>
                    <a:pt x="2423160" y="736092"/>
                  </a:lnTo>
                  <a:lnTo>
                    <a:pt x="2427732" y="736092"/>
                  </a:lnTo>
                  <a:lnTo>
                    <a:pt x="2427732" y="7406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421635" y="2049780"/>
            <a:ext cx="2418715" cy="73660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554355" marR="262255" indent="-289560">
              <a:lnSpc>
                <a:spcPts val="1839"/>
              </a:lnSpc>
              <a:spcBef>
                <a:spcPts val="1045"/>
              </a:spcBef>
            </a:pPr>
            <a:r>
              <a:rPr sz="1750" spc="10" dirty="0">
                <a:latin typeface="Arial"/>
                <a:cs typeface="Arial"/>
              </a:rPr>
              <a:t>О</a:t>
            </a:r>
            <a:r>
              <a:rPr sz="1750" dirty="0">
                <a:latin typeface="Arial"/>
                <a:cs typeface="Arial"/>
              </a:rPr>
              <a:t>б</a:t>
            </a:r>
            <a:r>
              <a:rPr sz="1750" spc="-10" dirty="0">
                <a:latin typeface="Arial"/>
                <a:cs typeface="Arial"/>
              </a:rPr>
              <a:t>ра</a:t>
            </a:r>
            <a:r>
              <a:rPr sz="1750" spc="-30" dirty="0">
                <a:latin typeface="Arial"/>
                <a:cs typeface="Arial"/>
              </a:rPr>
              <a:t>з</a:t>
            </a:r>
            <a:r>
              <a:rPr sz="1750" spc="10" dirty="0">
                <a:latin typeface="Arial"/>
                <a:cs typeface="Arial"/>
              </a:rPr>
              <a:t>о</a:t>
            </a:r>
            <a:r>
              <a:rPr sz="1750" spc="-15" dirty="0">
                <a:latin typeface="Arial"/>
                <a:cs typeface="Arial"/>
              </a:rPr>
              <a:t>в</a:t>
            </a:r>
            <a:r>
              <a:rPr sz="1750" spc="-45" dirty="0">
                <a:latin typeface="Arial"/>
                <a:cs typeface="Arial"/>
              </a:rPr>
              <a:t>а</a:t>
            </a:r>
            <a:r>
              <a:rPr sz="1750" spc="-10" dirty="0">
                <a:latin typeface="Arial"/>
                <a:cs typeface="Arial"/>
              </a:rPr>
              <a:t>т</a:t>
            </a:r>
            <a:r>
              <a:rPr sz="1750" spc="-60" dirty="0">
                <a:latin typeface="Arial"/>
                <a:cs typeface="Arial"/>
              </a:rPr>
              <a:t>е</a:t>
            </a:r>
            <a:r>
              <a:rPr sz="1750" spc="-5" dirty="0">
                <a:latin typeface="Arial"/>
                <a:cs typeface="Arial"/>
              </a:rPr>
              <a:t>л</a:t>
            </a:r>
            <a:r>
              <a:rPr sz="1750" spc="20" dirty="0">
                <a:latin typeface="Arial"/>
                <a:cs typeface="Arial"/>
              </a:rPr>
              <a:t>ь</a:t>
            </a:r>
            <a:r>
              <a:rPr sz="1750" dirty="0">
                <a:latin typeface="Arial"/>
                <a:cs typeface="Arial"/>
              </a:rPr>
              <a:t>н</a:t>
            </a:r>
            <a:r>
              <a:rPr sz="1750" spc="5" dirty="0">
                <a:latin typeface="Arial"/>
                <a:cs typeface="Arial"/>
              </a:rPr>
              <a:t>ые  </a:t>
            </a:r>
            <a:r>
              <a:rPr sz="1750" dirty="0">
                <a:latin typeface="Arial"/>
                <a:cs typeface="Arial"/>
              </a:rPr>
              <a:t>организации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26207" y="2958084"/>
            <a:ext cx="2426335" cy="746760"/>
            <a:chOff x="2426207" y="2958084"/>
            <a:chExt cx="2426335" cy="746760"/>
          </a:xfrm>
        </p:grpSpPr>
        <p:sp>
          <p:nvSpPr>
            <p:cNvPr id="14" name="object 14"/>
            <p:cNvSpPr/>
            <p:nvPr/>
          </p:nvSpPr>
          <p:spPr>
            <a:xfrm>
              <a:off x="2430779" y="2962656"/>
              <a:ext cx="2417445" cy="737870"/>
            </a:xfrm>
            <a:custGeom>
              <a:avLst/>
              <a:gdLst/>
              <a:ahLst/>
              <a:cxnLst/>
              <a:rect l="l" t="t" r="r" b="b"/>
              <a:pathLst>
                <a:path w="2417445" h="737870">
                  <a:moveTo>
                    <a:pt x="2417064" y="737615"/>
                  </a:moveTo>
                  <a:lnTo>
                    <a:pt x="0" y="737615"/>
                  </a:lnTo>
                  <a:lnTo>
                    <a:pt x="0" y="0"/>
                  </a:lnTo>
                  <a:lnTo>
                    <a:pt x="2417064" y="0"/>
                  </a:lnTo>
                  <a:lnTo>
                    <a:pt x="2417064" y="737615"/>
                  </a:lnTo>
                  <a:close/>
                </a:path>
              </a:pathLst>
            </a:custGeom>
            <a:solidFill>
              <a:srgbClr val="5B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26207" y="2958084"/>
              <a:ext cx="2426335" cy="746760"/>
            </a:xfrm>
            <a:custGeom>
              <a:avLst/>
              <a:gdLst/>
              <a:ahLst/>
              <a:cxnLst/>
              <a:rect l="l" t="t" r="r" b="b"/>
              <a:pathLst>
                <a:path w="2426335" h="746760">
                  <a:moveTo>
                    <a:pt x="2426208" y="746760"/>
                  </a:moveTo>
                  <a:lnTo>
                    <a:pt x="0" y="746760"/>
                  </a:lnTo>
                  <a:lnTo>
                    <a:pt x="0" y="0"/>
                  </a:lnTo>
                  <a:lnTo>
                    <a:pt x="2426208" y="0"/>
                  </a:lnTo>
                  <a:lnTo>
                    <a:pt x="2426208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737616"/>
                  </a:lnTo>
                  <a:lnTo>
                    <a:pt x="4572" y="737616"/>
                  </a:lnTo>
                  <a:lnTo>
                    <a:pt x="9144" y="742188"/>
                  </a:lnTo>
                  <a:lnTo>
                    <a:pt x="2426208" y="742188"/>
                  </a:lnTo>
                  <a:lnTo>
                    <a:pt x="2426208" y="746760"/>
                  </a:lnTo>
                  <a:close/>
                </a:path>
                <a:path w="2426335" h="746760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2426335" h="746760">
                  <a:moveTo>
                    <a:pt x="2417064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2417064" y="4572"/>
                  </a:lnTo>
                  <a:lnTo>
                    <a:pt x="2417064" y="9144"/>
                  </a:lnTo>
                  <a:close/>
                </a:path>
                <a:path w="2426335" h="746760">
                  <a:moveTo>
                    <a:pt x="2417064" y="742188"/>
                  </a:moveTo>
                  <a:lnTo>
                    <a:pt x="2417064" y="4572"/>
                  </a:lnTo>
                  <a:lnTo>
                    <a:pt x="2421636" y="9144"/>
                  </a:lnTo>
                  <a:lnTo>
                    <a:pt x="2426208" y="9144"/>
                  </a:lnTo>
                  <a:lnTo>
                    <a:pt x="2426208" y="737616"/>
                  </a:lnTo>
                  <a:lnTo>
                    <a:pt x="2421636" y="737616"/>
                  </a:lnTo>
                  <a:lnTo>
                    <a:pt x="2417064" y="742188"/>
                  </a:lnTo>
                  <a:close/>
                </a:path>
                <a:path w="2426335" h="746760">
                  <a:moveTo>
                    <a:pt x="2426208" y="9144"/>
                  </a:moveTo>
                  <a:lnTo>
                    <a:pt x="2421636" y="9144"/>
                  </a:lnTo>
                  <a:lnTo>
                    <a:pt x="2417064" y="4572"/>
                  </a:lnTo>
                  <a:lnTo>
                    <a:pt x="2426208" y="4572"/>
                  </a:lnTo>
                  <a:lnTo>
                    <a:pt x="2426208" y="9144"/>
                  </a:lnTo>
                  <a:close/>
                </a:path>
                <a:path w="2426335" h="746760">
                  <a:moveTo>
                    <a:pt x="9144" y="742188"/>
                  </a:moveTo>
                  <a:lnTo>
                    <a:pt x="4572" y="737616"/>
                  </a:lnTo>
                  <a:lnTo>
                    <a:pt x="9144" y="737616"/>
                  </a:lnTo>
                  <a:lnTo>
                    <a:pt x="9144" y="742188"/>
                  </a:lnTo>
                  <a:close/>
                </a:path>
                <a:path w="2426335" h="746760">
                  <a:moveTo>
                    <a:pt x="2417064" y="742188"/>
                  </a:moveTo>
                  <a:lnTo>
                    <a:pt x="9144" y="742188"/>
                  </a:lnTo>
                  <a:lnTo>
                    <a:pt x="9144" y="737616"/>
                  </a:lnTo>
                  <a:lnTo>
                    <a:pt x="2417064" y="737616"/>
                  </a:lnTo>
                  <a:lnTo>
                    <a:pt x="2417064" y="742188"/>
                  </a:lnTo>
                  <a:close/>
                </a:path>
                <a:path w="2426335" h="746760">
                  <a:moveTo>
                    <a:pt x="2426208" y="742188"/>
                  </a:moveTo>
                  <a:lnTo>
                    <a:pt x="2417064" y="742188"/>
                  </a:lnTo>
                  <a:lnTo>
                    <a:pt x="2421636" y="737616"/>
                  </a:lnTo>
                  <a:lnTo>
                    <a:pt x="2426208" y="737616"/>
                  </a:lnTo>
                  <a:lnTo>
                    <a:pt x="2426208" y="7421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430779" y="2962656"/>
            <a:ext cx="2417445" cy="73787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619760" marR="260985" indent="-355600">
              <a:lnSpc>
                <a:spcPts val="1839"/>
              </a:lnSpc>
              <a:spcBef>
                <a:spcPts val="1045"/>
              </a:spcBef>
            </a:pPr>
            <a:r>
              <a:rPr sz="1750" spc="10" dirty="0">
                <a:latin typeface="Arial"/>
                <a:cs typeface="Arial"/>
              </a:rPr>
              <a:t>О</a:t>
            </a:r>
            <a:r>
              <a:rPr sz="1750" dirty="0">
                <a:latin typeface="Arial"/>
                <a:cs typeface="Arial"/>
              </a:rPr>
              <a:t>б</a:t>
            </a:r>
            <a:r>
              <a:rPr sz="1750" spc="-10" dirty="0">
                <a:latin typeface="Arial"/>
                <a:cs typeface="Arial"/>
              </a:rPr>
              <a:t>ра</a:t>
            </a:r>
            <a:r>
              <a:rPr sz="1750" spc="-30" dirty="0">
                <a:latin typeface="Arial"/>
                <a:cs typeface="Arial"/>
              </a:rPr>
              <a:t>з</a:t>
            </a:r>
            <a:r>
              <a:rPr sz="1750" spc="10" dirty="0">
                <a:latin typeface="Arial"/>
                <a:cs typeface="Arial"/>
              </a:rPr>
              <a:t>о</a:t>
            </a:r>
            <a:r>
              <a:rPr sz="1750" spc="-15" dirty="0">
                <a:latin typeface="Arial"/>
                <a:cs typeface="Arial"/>
              </a:rPr>
              <a:t>в</a:t>
            </a:r>
            <a:r>
              <a:rPr sz="1750" spc="-45" dirty="0">
                <a:latin typeface="Arial"/>
                <a:cs typeface="Arial"/>
              </a:rPr>
              <a:t>а</a:t>
            </a:r>
            <a:r>
              <a:rPr sz="1750" spc="-10" dirty="0">
                <a:latin typeface="Arial"/>
                <a:cs typeface="Arial"/>
              </a:rPr>
              <a:t>т</a:t>
            </a:r>
            <a:r>
              <a:rPr sz="1750" spc="-60" dirty="0">
                <a:latin typeface="Arial"/>
                <a:cs typeface="Arial"/>
              </a:rPr>
              <a:t>е</a:t>
            </a:r>
            <a:r>
              <a:rPr sz="1750" spc="-5" dirty="0">
                <a:latin typeface="Arial"/>
                <a:cs typeface="Arial"/>
              </a:rPr>
              <a:t>л</a:t>
            </a:r>
            <a:r>
              <a:rPr sz="1750" spc="20" dirty="0">
                <a:latin typeface="Arial"/>
                <a:cs typeface="Arial"/>
              </a:rPr>
              <a:t>ь</a:t>
            </a:r>
            <a:r>
              <a:rPr sz="1750" dirty="0">
                <a:latin typeface="Arial"/>
                <a:cs typeface="Arial"/>
              </a:rPr>
              <a:t>н</a:t>
            </a:r>
            <a:r>
              <a:rPr sz="1750" spc="5" dirty="0">
                <a:latin typeface="Arial"/>
                <a:cs typeface="Arial"/>
              </a:rPr>
              <a:t>ые  программы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26207" y="3880104"/>
            <a:ext cx="2426335" cy="745490"/>
            <a:chOff x="2426207" y="3880104"/>
            <a:chExt cx="2426335" cy="745490"/>
          </a:xfrm>
        </p:grpSpPr>
        <p:sp>
          <p:nvSpPr>
            <p:cNvPr id="18" name="object 18"/>
            <p:cNvSpPr/>
            <p:nvPr/>
          </p:nvSpPr>
          <p:spPr>
            <a:xfrm>
              <a:off x="2430779" y="3884676"/>
              <a:ext cx="2417445" cy="736600"/>
            </a:xfrm>
            <a:custGeom>
              <a:avLst/>
              <a:gdLst/>
              <a:ahLst/>
              <a:cxnLst/>
              <a:rect l="l" t="t" r="r" b="b"/>
              <a:pathLst>
                <a:path w="2417445" h="736600">
                  <a:moveTo>
                    <a:pt x="2417064" y="736092"/>
                  </a:moveTo>
                  <a:lnTo>
                    <a:pt x="0" y="736092"/>
                  </a:lnTo>
                  <a:lnTo>
                    <a:pt x="0" y="0"/>
                  </a:lnTo>
                  <a:lnTo>
                    <a:pt x="2417064" y="0"/>
                  </a:lnTo>
                  <a:lnTo>
                    <a:pt x="2417064" y="736092"/>
                  </a:lnTo>
                  <a:close/>
                </a:path>
              </a:pathLst>
            </a:custGeom>
            <a:solidFill>
              <a:srgbClr val="5B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26207" y="3880104"/>
              <a:ext cx="2426335" cy="745490"/>
            </a:xfrm>
            <a:custGeom>
              <a:avLst/>
              <a:gdLst/>
              <a:ahLst/>
              <a:cxnLst/>
              <a:rect l="l" t="t" r="r" b="b"/>
              <a:pathLst>
                <a:path w="2426335" h="745489">
                  <a:moveTo>
                    <a:pt x="2426208" y="745236"/>
                  </a:moveTo>
                  <a:lnTo>
                    <a:pt x="0" y="745236"/>
                  </a:lnTo>
                  <a:lnTo>
                    <a:pt x="0" y="0"/>
                  </a:lnTo>
                  <a:lnTo>
                    <a:pt x="2426208" y="0"/>
                  </a:lnTo>
                  <a:lnTo>
                    <a:pt x="2426208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736092"/>
                  </a:lnTo>
                  <a:lnTo>
                    <a:pt x="4572" y="736092"/>
                  </a:lnTo>
                  <a:lnTo>
                    <a:pt x="9144" y="740664"/>
                  </a:lnTo>
                  <a:lnTo>
                    <a:pt x="2426208" y="740664"/>
                  </a:lnTo>
                  <a:lnTo>
                    <a:pt x="2426208" y="745236"/>
                  </a:lnTo>
                  <a:close/>
                </a:path>
                <a:path w="2426335" h="745489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2426335" h="745489">
                  <a:moveTo>
                    <a:pt x="2417064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2417064" y="4572"/>
                  </a:lnTo>
                  <a:lnTo>
                    <a:pt x="2417064" y="9144"/>
                  </a:lnTo>
                  <a:close/>
                </a:path>
                <a:path w="2426335" h="745489">
                  <a:moveTo>
                    <a:pt x="2417064" y="740664"/>
                  </a:moveTo>
                  <a:lnTo>
                    <a:pt x="2417064" y="4572"/>
                  </a:lnTo>
                  <a:lnTo>
                    <a:pt x="2421636" y="9144"/>
                  </a:lnTo>
                  <a:lnTo>
                    <a:pt x="2426208" y="9144"/>
                  </a:lnTo>
                  <a:lnTo>
                    <a:pt x="2426208" y="736092"/>
                  </a:lnTo>
                  <a:lnTo>
                    <a:pt x="2421636" y="736092"/>
                  </a:lnTo>
                  <a:lnTo>
                    <a:pt x="2417064" y="740664"/>
                  </a:lnTo>
                  <a:close/>
                </a:path>
                <a:path w="2426335" h="745489">
                  <a:moveTo>
                    <a:pt x="2426208" y="9144"/>
                  </a:moveTo>
                  <a:lnTo>
                    <a:pt x="2421636" y="9144"/>
                  </a:lnTo>
                  <a:lnTo>
                    <a:pt x="2417064" y="4572"/>
                  </a:lnTo>
                  <a:lnTo>
                    <a:pt x="2426208" y="4572"/>
                  </a:lnTo>
                  <a:lnTo>
                    <a:pt x="2426208" y="9144"/>
                  </a:lnTo>
                  <a:close/>
                </a:path>
                <a:path w="2426335" h="745489">
                  <a:moveTo>
                    <a:pt x="9144" y="740664"/>
                  </a:moveTo>
                  <a:lnTo>
                    <a:pt x="4572" y="736092"/>
                  </a:lnTo>
                  <a:lnTo>
                    <a:pt x="9144" y="736092"/>
                  </a:lnTo>
                  <a:lnTo>
                    <a:pt x="9144" y="740664"/>
                  </a:lnTo>
                  <a:close/>
                </a:path>
                <a:path w="2426335" h="745489">
                  <a:moveTo>
                    <a:pt x="2417064" y="740664"/>
                  </a:moveTo>
                  <a:lnTo>
                    <a:pt x="9144" y="740664"/>
                  </a:lnTo>
                  <a:lnTo>
                    <a:pt x="9144" y="736092"/>
                  </a:lnTo>
                  <a:lnTo>
                    <a:pt x="2417064" y="736092"/>
                  </a:lnTo>
                  <a:lnTo>
                    <a:pt x="2417064" y="740664"/>
                  </a:lnTo>
                  <a:close/>
                </a:path>
                <a:path w="2426335" h="745489">
                  <a:moveTo>
                    <a:pt x="2426208" y="740664"/>
                  </a:moveTo>
                  <a:lnTo>
                    <a:pt x="2417064" y="740664"/>
                  </a:lnTo>
                  <a:lnTo>
                    <a:pt x="2421636" y="736092"/>
                  </a:lnTo>
                  <a:lnTo>
                    <a:pt x="2426208" y="736092"/>
                  </a:lnTo>
                  <a:lnTo>
                    <a:pt x="2426208" y="7406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430779" y="3884676"/>
            <a:ext cx="2417445" cy="736600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766445">
              <a:lnSpc>
                <a:spcPct val="100000"/>
              </a:lnSpc>
              <a:spcBef>
                <a:spcPts val="1680"/>
              </a:spcBef>
            </a:pPr>
            <a:r>
              <a:rPr sz="1750" spc="-5" dirty="0">
                <a:latin typeface="Arial"/>
                <a:cs typeface="Arial"/>
              </a:rPr>
              <a:t>Регионы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426207" y="4800600"/>
            <a:ext cx="2426335" cy="746760"/>
            <a:chOff x="2426207" y="4800600"/>
            <a:chExt cx="2426335" cy="746760"/>
          </a:xfrm>
        </p:grpSpPr>
        <p:sp>
          <p:nvSpPr>
            <p:cNvPr id="22" name="object 22"/>
            <p:cNvSpPr/>
            <p:nvPr/>
          </p:nvSpPr>
          <p:spPr>
            <a:xfrm>
              <a:off x="2430779" y="4805172"/>
              <a:ext cx="2417445" cy="737870"/>
            </a:xfrm>
            <a:custGeom>
              <a:avLst/>
              <a:gdLst/>
              <a:ahLst/>
              <a:cxnLst/>
              <a:rect l="l" t="t" r="r" b="b"/>
              <a:pathLst>
                <a:path w="2417445" h="737870">
                  <a:moveTo>
                    <a:pt x="2417064" y="737615"/>
                  </a:moveTo>
                  <a:lnTo>
                    <a:pt x="0" y="737615"/>
                  </a:lnTo>
                  <a:lnTo>
                    <a:pt x="0" y="0"/>
                  </a:lnTo>
                  <a:lnTo>
                    <a:pt x="2417064" y="0"/>
                  </a:lnTo>
                  <a:lnTo>
                    <a:pt x="2417064" y="737615"/>
                  </a:lnTo>
                  <a:close/>
                </a:path>
              </a:pathLst>
            </a:custGeom>
            <a:solidFill>
              <a:srgbClr val="5B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26207" y="4800600"/>
              <a:ext cx="2426335" cy="746760"/>
            </a:xfrm>
            <a:custGeom>
              <a:avLst/>
              <a:gdLst/>
              <a:ahLst/>
              <a:cxnLst/>
              <a:rect l="l" t="t" r="r" b="b"/>
              <a:pathLst>
                <a:path w="2426335" h="746760">
                  <a:moveTo>
                    <a:pt x="2426208" y="746760"/>
                  </a:moveTo>
                  <a:lnTo>
                    <a:pt x="0" y="746760"/>
                  </a:lnTo>
                  <a:lnTo>
                    <a:pt x="0" y="0"/>
                  </a:lnTo>
                  <a:lnTo>
                    <a:pt x="2426208" y="0"/>
                  </a:lnTo>
                  <a:lnTo>
                    <a:pt x="2426208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737616"/>
                  </a:lnTo>
                  <a:lnTo>
                    <a:pt x="4572" y="737616"/>
                  </a:lnTo>
                  <a:lnTo>
                    <a:pt x="9144" y="742188"/>
                  </a:lnTo>
                  <a:lnTo>
                    <a:pt x="2426208" y="742188"/>
                  </a:lnTo>
                  <a:lnTo>
                    <a:pt x="2426208" y="746760"/>
                  </a:lnTo>
                  <a:close/>
                </a:path>
                <a:path w="2426335" h="746760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2426335" h="746760">
                  <a:moveTo>
                    <a:pt x="2417064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2417064" y="4572"/>
                  </a:lnTo>
                  <a:lnTo>
                    <a:pt x="2417064" y="9144"/>
                  </a:lnTo>
                  <a:close/>
                </a:path>
                <a:path w="2426335" h="746760">
                  <a:moveTo>
                    <a:pt x="2417064" y="742188"/>
                  </a:moveTo>
                  <a:lnTo>
                    <a:pt x="2417064" y="4572"/>
                  </a:lnTo>
                  <a:lnTo>
                    <a:pt x="2421636" y="9144"/>
                  </a:lnTo>
                  <a:lnTo>
                    <a:pt x="2426208" y="9144"/>
                  </a:lnTo>
                  <a:lnTo>
                    <a:pt x="2426208" y="737616"/>
                  </a:lnTo>
                  <a:lnTo>
                    <a:pt x="2421636" y="737616"/>
                  </a:lnTo>
                  <a:lnTo>
                    <a:pt x="2417064" y="742188"/>
                  </a:lnTo>
                  <a:close/>
                </a:path>
                <a:path w="2426335" h="746760">
                  <a:moveTo>
                    <a:pt x="2426208" y="9144"/>
                  </a:moveTo>
                  <a:lnTo>
                    <a:pt x="2421636" y="9144"/>
                  </a:lnTo>
                  <a:lnTo>
                    <a:pt x="2417064" y="4572"/>
                  </a:lnTo>
                  <a:lnTo>
                    <a:pt x="2426208" y="4572"/>
                  </a:lnTo>
                  <a:lnTo>
                    <a:pt x="2426208" y="9144"/>
                  </a:lnTo>
                  <a:close/>
                </a:path>
                <a:path w="2426335" h="746760">
                  <a:moveTo>
                    <a:pt x="9144" y="742188"/>
                  </a:moveTo>
                  <a:lnTo>
                    <a:pt x="4572" y="737616"/>
                  </a:lnTo>
                  <a:lnTo>
                    <a:pt x="9144" y="737616"/>
                  </a:lnTo>
                  <a:lnTo>
                    <a:pt x="9144" y="742188"/>
                  </a:lnTo>
                  <a:close/>
                </a:path>
                <a:path w="2426335" h="746760">
                  <a:moveTo>
                    <a:pt x="2417064" y="742188"/>
                  </a:moveTo>
                  <a:lnTo>
                    <a:pt x="9144" y="742188"/>
                  </a:lnTo>
                  <a:lnTo>
                    <a:pt x="9144" y="737616"/>
                  </a:lnTo>
                  <a:lnTo>
                    <a:pt x="2417064" y="737616"/>
                  </a:lnTo>
                  <a:lnTo>
                    <a:pt x="2417064" y="742188"/>
                  </a:lnTo>
                  <a:close/>
                </a:path>
                <a:path w="2426335" h="746760">
                  <a:moveTo>
                    <a:pt x="2426208" y="742188"/>
                  </a:moveTo>
                  <a:lnTo>
                    <a:pt x="2417064" y="742188"/>
                  </a:lnTo>
                  <a:lnTo>
                    <a:pt x="2421636" y="737616"/>
                  </a:lnTo>
                  <a:lnTo>
                    <a:pt x="2426208" y="737616"/>
                  </a:lnTo>
                  <a:lnTo>
                    <a:pt x="2426208" y="7421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430779" y="4805172"/>
            <a:ext cx="2417445" cy="737870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627380">
              <a:lnSpc>
                <a:spcPct val="100000"/>
              </a:lnSpc>
              <a:spcBef>
                <a:spcPts val="1680"/>
              </a:spcBef>
            </a:pPr>
            <a:r>
              <a:rPr sz="1750" spc="-15" dirty="0">
                <a:latin typeface="Arial"/>
                <a:cs typeface="Arial"/>
              </a:rPr>
              <a:t>Город/село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76300" y="3919728"/>
            <a:ext cx="1403985" cy="746760"/>
            <a:chOff x="876300" y="3919728"/>
            <a:chExt cx="1403985" cy="746760"/>
          </a:xfrm>
        </p:grpSpPr>
        <p:sp>
          <p:nvSpPr>
            <p:cNvPr id="26" name="object 26"/>
            <p:cNvSpPr/>
            <p:nvPr/>
          </p:nvSpPr>
          <p:spPr>
            <a:xfrm>
              <a:off x="880872" y="3924300"/>
              <a:ext cx="1394460" cy="737870"/>
            </a:xfrm>
            <a:custGeom>
              <a:avLst/>
              <a:gdLst/>
              <a:ahLst/>
              <a:cxnLst/>
              <a:rect l="l" t="t" r="r" b="b"/>
              <a:pathLst>
                <a:path w="1394460" h="737870">
                  <a:moveTo>
                    <a:pt x="1394460" y="737615"/>
                  </a:moveTo>
                  <a:lnTo>
                    <a:pt x="0" y="737615"/>
                  </a:lnTo>
                  <a:lnTo>
                    <a:pt x="0" y="0"/>
                  </a:lnTo>
                  <a:lnTo>
                    <a:pt x="1394460" y="0"/>
                  </a:lnTo>
                  <a:lnTo>
                    <a:pt x="1394460" y="737615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76300" y="3919728"/>
              <a:ext cx="1403985" cy="746760"/>
            </a:xfrm>
            <a:custGeom>
              <a:avLst/>
              <a:gdLst/>
              <a:ahLst/>
              <a:cxnLst/>
              <a:rect l="l" t="t" r="r" b="b"/>
              <a:pathLst>
                <a:path w="1403985" h="746760">
                  <a:moveTo>
                    <a:pt x="1403604" y="746760"/>
                  </a:moveTo>
                  <a:lnTo>
                    <a:pt x="0" y="746760"/>
                  </a:lnTo>
                  <a:lnTo>
                    <a:pt x="0" y="0"/>
                  </a:lnTo>
                  <a:lnTo>
                    <a:pt x="1403604" y="0"/>
                  </a:lnTo>
                  <a:lnTo>
                    <a:pt x="1403604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737616"/>
                  </a:lnTo>
                  <a:lnTo>
                    <a:pt x="4572" y="737616"/>
                  </a:lnTo>
                  <a:lnTo>
                    <a:pt x="9144" y="742188"/>
                  </a:lnTo>
                  <a:lnTo>
                    <a:pt x="1403604" y="742188"/>
                  </a:lnTo>
                  <a:lnTo>
                    <a:pt x="1403604" y="746760"/>
                  </a:lnTo>
                  <a:close/>
                </a:path>
                <a:path w="1403985" h="746760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403985" h="746760">
                  <a:moveTo>
                    <a:pt x="1394460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394460" y="4572"/>
                  </a:lnTo>
                  <a:lnTo>
                    <a:pt x="1394460" y="9144"/>
                  </a:lnTo>
                  <a:close/>
                </a:path>
                <a:path w="1403985" h="746760">
                  <a:moveTo>
                    <a:pt x="1394460" y="742188"/>
                  </a:moveTo>
                  <a:lnTo>
                    <a:pt x="1394460" y="4572"/>
                  </a:lnTo>
                  <a:lnTo>
                    <a:pt x="1399032" y="9144"/>
                  </a:lnTo>
                  <a:lnTo>
                    <a:pt x="1403604" y="9144"/>
                  </a:lnTo>
                  <a:lnTo>
                    <a:pt x="1403604" y="737616"/>
                  </a:lnTo>
                  <a:lnTo>
                    <a:pt x="1399032" y="737616"/>
                  </a:lnTo>
                  <a:lnTo>
                    <a:pt x="1394460" y="742188"/>
                  </a:lnTo>
                  <a:close/>
                </a:path>
                <a:path w="1403985" h="746760">
                  <a:moveTo>
                    <a:pt x="1403604" y="9144"/>
                  </a:moveTo>
                  <a:lnTo>
                    <a:pt x="1399032" y="9144"/>
                  </a:lnTo>
                  <a:lnTo>
                    <a:pt x="1394460" y="4572"/>
                  </a:lnTo>
                  <a:lnTo>
                    <a:pt x="1403604" y="4572"/>
                  </a:lnTo>
                  <a:lnTo>
                    <a:pt x="1403604" y="9144"/>
                  </a:lnTo>
                  <a:close/>
                </a:path>
                <a:path w="1403985" h="746760">
                  <a:moveTo>
                    <a:pt x="9144" y="742188"/>
                  </a:moveTo>
                  <a:lnTo>
                    <a:pt x="4572" y="737616"/>
                  </a:lnTo>
                  <a:lnTo>
                    <a:pt x="9144" y="737616"/>
                  </a:lnTo>
                  <a:lnTo>
                    <a:pt x="9144" y="742188"/>
                  </a:lnTo>
                  <a:close/>
                </a:path>
                <a:path w="1403985" h="746760">
                  <a:moveTo>
                    <a:pt x="1394460" y="742188"/>
                  </a:moveTo>
                  <a:lnTo>
                    <a:pt x="9144" y="742188"/>
                  </a:lnTo>
                  <a:lnTo>
                    <a:pt x="9144" y="737616"/>
                  </a:lnTo>
                  <a:lnTo>
                    <a:pt x="1394460" y="737616"/>
                  </a:lnTo>
                  <a:lnTo>
                    <a:pt x="1394460" y="742188"/>
                  </a:lnTo>
                  <a:close/>
                </a:path>
                <a:path w="1403985" h="746760">
                  <a:moveTo>
                    <a:pt x="1403604" y="742188"/>
                  </a:moveTo>
                  <a:lnTo>
                    <a:pt x="1394460" y="742188"/>
                  </a:lnTo>
                  <a:lnTo>
                    <a:pt x="1399032" y="737616"/>
                  </a:lnTo>
                  <a:lnTo>
                    <a:pt x="1403604" y="737616"/>
                  </a:lnTo>
                  <a:lnTo>
                    <a:pt x="1403604" y="7421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80872" y="3924300"/>
            <a:ext cx="1394460" cy="737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2710" marR="83820" indent="-6985" algn="ctr">
              <a:lnSpc>
                <a:spcPct val="87100"/>
              </a:lnSpc>
              <a:spcBef>
                <a:spcPts val="125"/>
              </a:spcBef>
            </a:pPr>
            <a:r>
              <a:rPr sz="1750" spc="5" dirty="0">
                <a:latin typeface="Arial"/>
                <a:cs typeface="Arial"/>
              </a:rPr>
              <a:t>По    </a:t>
            </a:r>
            <a:r>
              <a:rPr sz="1750" dirty="0">
                <a:latin typeface="Arial"/>
                <a:cs typeface="Arial"/>
              </a:rPr>
              <a:t>п</a:t>
            </a:r>
            <a:r>
              <a:rPr sz="1750" spc="10" dirty="0">
                <a:latin typeface="Arial"/>
                <a:cs typeface="Arial"/>
              </a:rPr>
              <a:t>оро</a:t>
            </a:r>
            <a:r>
              <a:rPr sz="1750" spc="-40" dirty="0">
                <a:latin typeface="Arial"/>
                <a:cs typeface="Arial"/>
              </a:rPr>
              <a:t>г</a:t>
            </a:r>
            <a:r>
              <a:rPr sz="1750" spc="10" dirty="0">
                <a:latin typeface="Arial"/>
                <a:cs typeface="Arial"/>
              </a:rPr>
              <a:t>о</a:t>
            </a:r>
            <a:r>
              <a:rPr sz="1750" spc="-15" dirty="0">
                <a:latin typeface="Arial"/>
                <a:cs typeface="Arial"/>
              </a:rPr>
              <a:t>в</a:t>
            </a:r>
            <a:r>
              <a:rPr sz="1750" spc="10" dirty="0">
                <a:latin typeface="Arial"/>
                <a:cs typeface="Arial"/>
              </a:rPr>
              <a:t>о</a:t>
            </a:r>
            <a:r>
              <a:rPr sz="1750" spc="25" dirty="0">
                <a:latin typeface="Arial"/>
                <a:cs typeface="Arial"/>
              </a:rPr>
              <a:t>м</a:t>
            </a:r>
            <a:r>
              <a:rPr sz="1750" dirty="0">
                <a:latin typeface="Arial"/>
                <a:cs typeface="Arial"/>
              </a:rPr>
              <a:t>у  значению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382011" y="5762244"/>
            <a:ext cx="4910455" cy="576580"/>
            <a:chOff x="2382011" y="5762244"/>
            <a:chExt cx="4910455" cy="576580"/>
          </a:xfrm>
        </p:grpSpPr>
        <p:sp>
          <p:nvSpPr>
            <p:cNvPr id="30" name="object 30"/>
            <p:cNvSpPr/>
            <p:nvPr/>
          </p:nvSpPr>
          <p:spPr>
            <a:xfrm>
              <a:off x="2386583" y="5766816"/>
              <a:ext cx="4901565" cy="567055"/>
            </a:xfrm>
            <a:custGeom>
              <a:avLst/>
              <a:gdLst/>
              <a:ahLst/>
              <a:cxnLst/>
              <a:rect l="l" t="t" r="r" b="b"/>
              <a:pathLst>
                <a:path w="4901565" h="567054">
                  <a:moveTo>
                    <a:pt x="4901184" y="566927"/>
                  </a:moveTo>
                  <a:lnTo>
                    <a:pt x="0" y="566927"/>
                  </a:lnTo>
                  <a:lnTo>
                    <a:pt x="0" y="0"/>
                  </a:lnTo>
                  <a:lnTo>
                    <a:pt x="4901184" y="0"/>
                  </a:lnTo>
                  <a:lnTo>
                    <a:pt x="4901184" y="566927"/>
                  </a:lnTo>
                  <a:close/>
                </a:path>
              </a:pathLst>
            </a:custGeom>
            <a:solidFill>
              <a:srgbClr val="B6D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82011" y="5762244"/>
              <a:ext cx="4910455" cy="576580"/>
            </a:xfrm>
            <a:custGeom>
              <a:avLst/>
              <a:gdLst/>
              <a:ahLst/>
              <a:cxnLst/>
              <a:rect l="l" t="t" r="r" b="b"/>
              <a:pathLst>
                <a:path w="4910455" h="576579">
                  <a:moveTo>
                    <a:pt x="4910328" y="576072"/>
                  </a:moveTo>
                  <a:lnTo>
                    <a:pt x="0" y="576072"/>
                  </a:lnTo>
                  <a:lnTo>
                    <a:pt x="0" y="0"/>
                  </a:lnTo>
                  <a:lnTo>
                    <a:pt x="4910328" y="0"/>
                  </a:lnTo>
                  <a:lnTo>
                    <a:pt x="4910328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566928"/>
                  </a:lnTo>
                  <a:lnTo>
                    <a:pt x="4572" y="566928"/>
                  </a:lnTo>
                  <a:lnTo>
                    <a:pt x="9144" y="571500"/>
                  </a:lnTo>
                  <a:lnTo>
                    <a:pt x="4910328" y="571500"/>
                  </a:lnTo>
                  <a:lnTo>
                    <a:pt x="4910328" y="576072"/>
                  </a:lnTo>
                  <a:close/>
                </a:path>
                <a:path w="4910455" h="576579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4910455" h="576579">
                  <a:moveTo>
                    <a:pt x="4901184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4901184" y="4572"/>
                  </a:lnTo>
                  <a:lnTo>
                    <a:pt x="4901184" y="9144"/>
                  </a:lnTo>
                  <a:close/>
                </a:path>
                <a:path w="4910455" h="576579">
                  <a:moveTo>
                    <a:pt x="4901184" y="571500"/>
                  </a:moveTo>
                  <a:lnTo>
                    <a:pt x="4901184" y="4572"/>
                  </a:lnTo>
                  <a:lnTo>
                    <a:pt x="4905756" y="9144"/>
                  </a:lnTo>
                  <a:lnTo>
                    <a:pt x="4910328" y="9144"/>
                  </a:lnTo>
                  <a:lnTo>
                    <a:pt x="4910328" y="566928"/>
                  </a:lnTo>
                  <a:lnTo>
                    <a:pt x="4905756" y="566928"/>
                  </a:lnTo>
                  <a:lnTo>
                    <a:pt x="4901184" y="571500"/>
                  </a:lnTo>
                  <a:close/>
                </a:path>
                <a:path w="4910455" h="576579">
                  <a:moveTo>
                    <a:pt x="4910328" y="9144"/>
                  </a:moveTo>
                  <a:lnTo>
                    <a:pt x="4905756" y="9144"/>
                  </a:lnTo>
                  <a:lnTo>
                    <a:pt x="4901184" y="4572"/>
                  </a:lnTo>
                  <a:lnTo>
                    <a:pt x="4910328" y="4572"/>
                  </a:lnTo>
                  <a:lnTo>
                    <a:pt x="4910328" y="9144"/>
                  </a:lnTo>
                  <a:close/>
                </a:path>
                <a:path w="4910455" h="576579">
                  <a:moveTo>
                    <a:pt x="9144" y="571500"/>
                  </a:moveTo>
                  <a:lnTo>
                    <a:pt x="4572" y="566928"/>
                  </a:lnTo>
                  <a:lnTo>
                    <a:pt x="9144" y="566928"/>
                  </a:lnTo>
                  <a:lnTo>
                    <a:pt x="9144" y="571500"/>
                  </a:lnTo>
                  <a:close/>
                </a:path>
                <a:path w="4910455" h="576579">
                  <a:moveTo>
                    <a:pt x="4901184" y="571500"/>
                  </a:moveTo>
                  <a:lnTo>
                    <a:pt x="9144" y="571500"/>
                  </a:lnTo>
                  <a:lnTo>
                    <a:pt x="9144" y="566928"/>
                  </a:lnTo>
                  <a:lnTo>
                    <a:pt x="4901184" y="566928"/>
                  </a:lnTo>
                  <a:lnTo>
                    <a:pt x="4901184" y="571500"/>
                  </a:lnTo>
                  <a:close/>
                </a:path>
                <a:path w="4910455" h="576579">
                  <a:moveTo>
                    <a:pt x="4910328" y="571500"/>
                  </a:moveTo>
                  <a:lnTo>
                    <a:pt x="4901184" y="571500"/>
                  </a:lnTo>
                  <a:lnTo>
                    <a:pt x="4905756" y="566928"/>
                  </a:lnTo>
                  <a:lnTo>
                    <a:pt x="4910328" y="566928"/>
                  </a:lnTo>
                  <a:lnTo>
                    <a:pt x="4910328" y="571500"/>
                  </a:lnTo>
                  <a:close/>
                </a:path>
              </a:pathLst>
            </a:custGeom>
            <a:solidFill>
              <a:srgbClr val="2F5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386583" y="5766816"/>
            <a:ext cx="4901565" cy="56705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65735">
              <a:lnSpc>
                <a:spcPct val="100000"/>
              </a:lnSpc>
              <a:spcBef>
                <a:spcPts val="1090"/>
              </a:spcBef>
            </a:pPr>
            <a:r>
              <a:rPr sz="1800" spc="-5" dirty="0">
                <a:latin typeface="Arial"/>
                <a:cs typeface="Arial"/>
              </a:rPr>
              <a:t>Комплекс мер по достижению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показателей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177028" y="1656588"/>
            <a:ext cx="55244" cy="3926204"/>
          </a:xfrm>
          <a:custGeom>
            <a:avLst/>
            <a:gdLst/>
            <a:ahLst/>
            <a:cxnLst/>
            <a:rect l="l" t="t" r="r" b="b"/>
            <a:pathLst>
              <a:path w="55245" h="3926204">
                <a:moveTo>
                  <a:pt x="15240" y="3925824"/>
                </a:moveTo>
                <a:lnTo>
                  <a:pt x="0" y="1524"/>
                </a:lnTo>
                <a:lnTo>
                  <a:pt x="39624" y="0"/>
                </a:lnTo>
                <a:lnTo>
                  <a:pt x="54863" y="3924299"/>
                </a:lnTo>
                <a:lnTo>
                  <a:pt x="15240" y="392582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897372" y="1666710"/>
            <a:ext cx="908685" cy="371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spc="20" dirty="0">
                <a:latin typeface="Arial"/>
                <a:cs typeface="Arial"/>
              </a:rPr>
              <a:t>Ш</a:t>
            </a:r>
            <a:r>
              <a:rPr sz="2250" spc="55" dirty="0">
                <a:latin typeface="Arial"/>
                <a:cs typeface="Arial"/>
              </a:rPr>
              <a:t>к</a:t>
            </a:r>
            <a:r>
              <a:rPr sz="2250" spc="-5" dirty="0">
                <a:latin typeface="Arial"/>
                <a:cs typeface="Arial"/>
              </a:rPr>
              <a:t>а</a:t>
            </a:r>
            <a:r>
              <a:rPr sz="2250" dirty="0">
                <a:latin typeface="Arial"/>
                <a:cs typeface="Arial"/>
              </a:rPr>
              <a:t>л</a:t>
            </a:r>
            <a:r>
              <a:rPr sz="2250" spc="10" dirty="0">
                <a:latin typeface="Arial"/>
                <a:cs typeface="Arial"/>
              </a:rPr>
              <a:t>а</a:t>
            </a:r>
            <a:endParaRPr sz="225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602223" y="2250948"/>
            <a:ext cx="1701164" cy="882650"/>
            <a:chOff x="5602223" y="2250948"/>
            <a:chExt cx="1701164" cy="882650"/>
          </a:xfrm>
        </p:grpSpPr>
        <p:sp>
          <p:nvSpPr>
            <p:cNvPr id="36" name="object 36"/>
            <p:cNvSpPr/>
            <p:nvPr/>
          </p:nvSpPr>
          <p:spPr>
            <a:xfrm>
              <a:off x="5606795" y="2255520"/>
              <a:ext cx="1691639" cy="873760"/>
            </a:xfrm>
            <a:custGeom>
              <a:avLst/>
              <a:gdLst/>
              <a:ahLst/>
              <a:cxnLst/>
              <a:rect l="l" t="t" r="r" b="b"/>
              <a:pathLst>
                <a:path w="1691640" h="873760">
                  <a:moveTo>
                    <a:pt x="1691640" y="873251"/>
                  </a:moveTo>
                  <a:lnTo>
                    <a:pt x="0" y="873251"/>
                  </a:lnTo>
                  <a:lnTo>
                    <a:pt x="0" y="0"/>
                  </a:lnTo>
                  <a:lnTo>
                    <a:pt x="1691640" y="0"/>
                  </a:lnTo>
                  <a:lnTo>
                    <a:pt x="1691640" y="873251"/>
                  </a:lnTo>
                  <a:close/>
                </a:path>
              </a:pathLst>
            </a:custGeom>
            <a:solidFill>
              <a:srgbClr val="EF6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02223" y="2250948"/>
              <a:ext cx="1701164" cy="882650"/>
            </a:xfrm>
            <a:custGeom>
              <a:avLst/>
              <a:gdLst/>
              <a:ahLst/>
              <a:cxnLst/>
              <a:rect l="l" t="t" r="r" b="b"/>
              <a:pathLst>
                <a:path w="1701165" h="882650">
                  <a:moveTo>
                    <a:pt x="1700784" y="882396"/>
                  </a:moveTo>
                  <a:lnTo>
                    <a:pt x="0" y="882396"/>
                  </a:lnTo>
                  <a:lnTo>
                    <a:pt x="0" y="0"/>
                  </a:lnTo>
                  <a:lnTo>
                    <a:pt x="1700784" y="0"/>
                  </a:lnTo>
                  <a:lnTo>
                    <a:pt x="1700784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873252"/>
                  </a:lnTo>
                  <a:lnTo>
                    <a:pt x="4572" y="873252"/>
                  </a:lnTo>
                  <a:lnTo>
                    <a:pt x="9144" y="877824"/>
                  </a:lnTo>
                  <a:lnTo>
                    <a:pt x="1700784" y="877824"/>
                  </a:lnTo>
                  <a:lnTo>
                    <a:pt x="1700784" y="882396"/>
                  </a:lnTo>
                  <a:close/>
                </a:path>
                <a:path w="1701165" h="882650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701165" h="882650">
                  <a:moveTo>
                    <a:pt x="1691640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691640" y="4572"/>
                  </a:lnTo>
                  <a:lnTo>
                    <a:pt x="1691640" y="9144"/>
                  </a:lnTo>
                  <a:close/>
                </a:path>
                <a:path w="1701165" h="882650">
                  <a:moveTo>
                    <a:pt x="1691640" y="877824"/>
                  </a:moveTo>
                  <a:lnTo>
                    <a:pt x="1691640" y="4572"/>
                  </a:lnTo>
                  <a:lnTo>
                    <a:pt x="1696212" y="9144"/>
                  </a:lnTo>
                  <a:lnTo>
                    <a:pt x="1700784" y="9144"/>
                  </a:lnTo>
                  <a:lnTo>
                    <a:pt x="1700784" y="873252"/>
                  </a:lnTo>
                  <a:lnTo>
                    <a:pt x="1696212" y="873252"/>
                  </a:lnTo>
                  <a:lnTo>
                    <a:pt x="1691640" y="877824"/>
                  </a:lnTo>
                  <a:close/>
                </a:path>
                <a:path w="1701165" h="882650">
                  <a:moveTo>
                    <a:pt x="1700784" y="9144"/>
                  </a:moveTo>
                  <a:lnTo>
                    <a:pt x="1696212" y="9144"/>
                  </a:lnTo>
                  <a:lnTo>
                    <a:pt x="1691640" y="4572"/>
                  </a:lnTo>
                  <a:lnTo>
                    <a:pt x="1700784" y="4572"/>
                  </a:lnTo>
                  <a:lnTo>
                    <a:pt x="1700784" y="9144"/>
                  </a:lnTo>
                  <a:close/>
                </a:path>
                <a:path w="1701165" h="882650">
                  <a:moveTo>
                    <a:pt x="9144" y="877824"/>
                  </a:moveTo>
                  <a:lnTo>
                    <a:pt x="4572" y="873252"/>
                  </a:lnTo>
                  <a:lnTo>
                    <a:pt x="9144" y="873252"/>
                  </a:lnTo>
                  <a:lnTo>
                    <a:pt x="9144" y="877824"/>
                  </a:lnTo>
                  <a:close/>
                </a:path>
                <a:path w="1701165" h="882650">
                  <a:moveTo>
                    <a:pt x="1691640" y="877824"/>
                  </a:moveTo>
                  <a:lnTo>
                    <a:pt x="9144" y="877824"/>
                  </a:lnTo>
                  <a:lnTo>
                    <a:pt x="9144" y="873252"/>
                  </a:lnTo>
                  <a:lnTo>
                    <a:pt x="1691640" y="873252"/>
                  </a:lnTo>
                  <a:lnTo>
                    <a:pt x="1691640" y="877824"/>
                  </a:lnTo>
                  <a:close/>
                </a:path>
                <a:path w="1701165" h="882650">
                  <a:moveTo>
                    <a:pt x="1700784" y="877824"/>
                  </a:moveTo>
                  <a:lnTo>
                    <a:pt x="1691640" y="877824"/>
                  </a:lnTo>
                  <a:lnTo>
                    <a:pt x="1696212" y="873252"/>
                  </a:lnTo>
                  <a:lnTo>
                    <a:pt x="1700784" y="873252"/>
                  </a:lnTo>
                  <a:lnTo>
                    <a:pt x="1700784" y="877824"/>
                  </a:lnTo>
                  <a:close/>
                </a:path>
              </a:pathLst>
            </a:custGeom>
            <a:solidFill>
              <a:srgbClr val="2F5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606796" y="2255520"/>
            <a:ext cx="1691639" cy="87376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67005" marR="163830" algn="ctr">
              <a:lnSpc>
                <a:spcPct val="100000"/>
              </a:lnSpc>
              <a:spcBef>
                <a:spcPts val="145"/>
              </a:spcBef>
            </a:pPr>
            <a:r>
              <a:rPr sz="1800" spc="-5" dirty="0">
                <a:latin typeface="Arial"/>
                <a:cs typeface="Arial"/>
              </a:rPr>
              <a:t>50% 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более  </a:t>
            </a:r>
            <a:r>
              <a:rPr sz="1800" dirty="0">
                <a:latin typeface="Arial"/>
                <a:cs typeface="Arial"/>
              </a:rPr>
              <a:t>ОПОП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50"/>
              </a:lnSpc>
            </a:pPr>
            <a:r>
              <a:rPr sz="1800" spc="-5" dirty="0">
                <a:latin typeface="Arial"/>
                <a:cs typeface="Arial"/>
              </a:rPr>
              <a:t>не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достигли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591555" y="3211068"/>
            <a:ext cx="1701164" cy="882650"/>
            <a:chOff x="5591555" y="3211068"/>
            <a:chExt cx="1701164" cy="882650"/>
          </a:xfrm>
        </p:grpSpPr>
        <p:sp>
          <p:nvSpPr>
            <p:cNvPr id="40" name="object 40"/>
            <p:cNvSpPr/>
            <p:nvPr/>
          </p:nvSpPr>
          <p:spPr>
            <a:xfrm>
              <a:off x="5596127" y="3215640"/>
              <a:ext cx="1691639" cy="873760"/>
            </a:xfrm>
            <a:custGeom>
              <a:avLst/>
              <a:gdLst/>
              <a:ahLst/>
              <a:cxnLst/>
              <a:rect l="l" t="t" r="r" b="b"/>
              <a:pathLst>
                <a:path w="1691640" h="873760">
                  <a:moveTo>
                    <a:pt x="1691640" y="873251"/>
                  </a:moveTo>
                  <a:lnTo>
                    <a:pt x="0" y="873251"/>
                  </a:lnTo>
                  <a:lnTo>
                    <a:pt x="0" y="0"/>
                  </a:lnTo>
                  <a:lnTo>
                    <a:pt x="1691640" y="0"/>
                  </a:lnTo>
                  <a:lnTo>
                    <a:pt x="1691640" y="873251"/>
                  </a:lnTo>
                  <a:close/>
                </a:path>
              </a:pathLst>
            </a:custGeom>
            <a:solidFill>
              <a:srgbClr val="E2D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591555" y="3211068"/>
              <a:ext cx="1701164" cy="882650"/>
            </a:xfrm>
            <a:custGeom>
              <a:avLst/>
              <a:gdLst/>
              <a:ahLst/>
              <a:cxnLst/>
              <a:rect l="l" t="t" r="r" b="b"/>
              <a:pathLst>
                <a:path w="1701165" h="882650">
                  <a:moveTo>
                    <a:pt x="1700784" y="882396"/>
                  </a:moveTo>
                  <a:lnTo>
                    <a:pt x="0" y="882396"/>
                  </a:lnTo>
                  <a:lnTo>
                    <a:pt x="0" y="0"/>
                  </a:lnTo>
                  <a:lnTo>
                    <a:pt x="1700784" y="0"/>
                  </a:lnTo>
                  <a:lnTo>
                    <a:pt x="1700784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874776"/>
                  </a:lnTo>
                  <a:lnTo>
                    <a:pt x="4572" y="874776"/>
                  </a:lnTo>
                  <a:lnTo>
                    <a:pt x="9144" y="877824"/>
                  </a:lnTo>
                  <a:lnTo>
                    <a:pt x="1700784" y="877824"/>
                  </a:lnTo>
                  <a:lnTo>
                    <a:pt x="1700784" y="882396"/>
                  </a:lnTo>
                  <a:close/>
                </a:path>
                <a:path w="1701165" h="882650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701165" h="882650">
                  <a:moveTo>
                    <a:pt x="1691640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691640" y="4572"/>
                  </a:lnTo>
                  <a:lnTo>
                    <a:pt x="1691640" y="9144"/>
                  </a:lnTo>
                  <a:close/>
                </a:path>
                <a:path w="1701165" h="882650">
                  <a:moveTo>
                    <a:pt x="1691640" y="877824"/>
                  </a:moveTo>
                  <a:lnTo>
                    <a:pt x="1691640" y="4572"/>
                  </a:lnTo>
                  <a:lnTo>
                    <a:pt x="1696212" y="9144"/>
                  </a:lnTo>
                  <a:lnTo>
                    <a:pt x="1700784" y="9144"/>
                  </a:lnTo>
                  <a:lnTo>
                    <a:pt x="1700784" y="874776"/>
                  </a:lnTo>
                  <a:lnTo>
                    <a:pt x="1696212" y="874776"/>
                  </a:lnTo>
                  <a:lnTo>
                    <a:pt x="1691640" y="877824"/>
                  </a:lnTo>
                  <a:close/>
                </a:path>
                <a:path w="1701165" h="882650">
                  <a:moveTo>
                    <a:pt x="1700784" y="9144"/>
                  </a:moveTo>
                  <a:lnTo>
                    <a:pt x="1696212" y="9144"/>
                  </a:lnTo>
                  <a:lnTo>
                    <a:pt x="1691640" y="4572"/>
                  </a:lnTo>
                  <a:lnTo>
                    <a:pt x="1700784" y="4572"/>
                  </a:lnTo>
                  <a:lnTo>
                    <a:pt x="1700784" y="9144"/>
                  </a:lnTo>
                  <a:close/>
                </a:path>
                <a:path w="1701165" h="882650">
                  <a:moveTo>
                    <a:pt x="9144" y="877824"/>
                  </a:moveTo>
                  <a:lnTo>
                    <a:pt x="4572" y="874776"/>
                  </a:lnTo>
                  <a:lnTo>
                    <a:pt x="9144" y="874776"/>
                  </a:lnTo>
                  <a:lnTo>
                    <a:pt x="9144" y="877824"/>
                  </a:lnTo>
                  <a:close/>
                </a:path>
                <a:path w="1701165" h="882650">
                  <a:moveTo>
                    <a:pt x="1691640" y="877824"/>
                  </a:moveTo>
                  <a:lnTo>
                    <a:pt x="9144" y="877824"/>
                  </a:lnTo>
                  <a:lnTo>
                    <a:pt x="9144" y="874776"/>
                  </a:lnTo>
                  <a:lnTo>
                    <a:pt x="1691640" y="874776"/>
                  </a:lnTo>
                  <a:lnTo>
                    <a:pt x="1691640" y="877824"/>
                  </a:lnTo>
                  <a:close/>
                </a:path>
                <a:path w="1701165" h="882650">
                  <a:moveTo>
                    <a:pt x="1700784" y="877824"/>
                  </a:moveTo>
                  <a:lnTo>
                    <a:pt x="1691640" y="877824"/>
                  </a:lnTo>
                  <a:lnTo>
                    <a:pt x="1696212" y="874776"/>
                  </a:lnTo>
                  <a:lnTo>
                    <a:pt x="1700784" y="874776"/>
                  </a:lnTo>
                  <a:lnTo>
                    <a:pt x="1700784" y="877824"/>
                  </a:lnTo>
                  <a:close/>
                </a:path>
              </a:pathLst>
            </a:custGeom>
            <a:solidFill>
              <a:srgbClr val="2F5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596128" y="3215640"/>
            <a:ext cx="1691639" cy="8737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84480" marR="281305" algn="ctr">
              <a:lnSpc>
                <a:spcPct val="100000"/>
              </a:lnSpc>
              <a:spcBef>
                <a:spcPts val="140"/>
              </a:spcBef>
            </a:pPr>
            <a:r>
              <a:rPr sz="1800" spc="-5" dirty="0">
                <a:latin typeface="Arial"/>
                <a:cs typeface="Arial"/>
              </a:rPr>
              <a:t>40%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49%  </a:t>
            </a:r>
            <a:r>
              <a:rPr sz="1800" dirty="0">
                <a:latin typeface="Arial"/>
                <a:cs typeface="Arial"/>
              </a:rPr>
              <a:t>ОПОП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50"/>
              </a:lnSpc>
            </a:pPr>
            <a:r>
              <a:rPr sz="1800" spc="-5" dirty="0">
                <a:latin typeface="Arial"/>
                <a:cs typeface="Arial"/>
              </a:rPr>
              <a:t>не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достигли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602223" y="4210811"/>
            <a:ext cx="1701164" cy="882650"/>
            <a:chOff x="5602223" y="4210811"/>
            <a:chExt cx="1701164" cy="882650"/>
          </a:xfrm>
        </p:grpSpPr>
        <p:sp>
          <p:nvSpPr>
            <p:cNvPr id="44" name="object 44"/>
            <p:cNvSpPr/>
            <p:nvPr/>
          </p:nvSpPr>
          <p:spPr>
            <a:xfrm>
              <a:off x="5606795" y="4215383"/>
              <a:ext cx="1691639" cy="873760"/>
            </a:xfrm>
            <a:custGeom>
              <a:avLst/>
              <a:gdLst/>
              <a:ahLst/>
              <a:cxnLst/>
              <a:rect l="l" t="t" r="r" b="b"/>
              <a:pathLst>
                <a:path w="1691640" h="873760">
                  <a:moveTo>
                    <a:pt x="1691640" y="873251"/>
                  </a:moveTo>
                  <a:lnTo>
                    <a:pt x="0" y="873251"/>
                  </a:lnTo>
                  <a:lnTo>
                    <a:pt x="0" y="0"/>
                  </a:lnTo>
                  <a:lnTo>
                    <a:pt x="1691640" y="0"/>
                  </a:lnTo>
                  <a:lnTo>
                    <a:pt x="1691640" y="873251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02223" y="4210811"/>
              <a:ext cx="1701164" cy="882650"/>
            </a:xfrm>
            <a:custGeom>
              <a:avLst/>
              <a:gdLst/>
              <a:ahLst/>
              <a:cxnLst/>
              <a:rect l="l" t="t" r="r" b="b"/>
              <a:pathLst>
                <a:path w="1701165" h="882650">
                  <a:moveTo>
                    <a:pt x="1700784" y="882396"/>
                  </a:moveTo>
                  <a:lnTo>
                    <a:pt x="0" y="882396"/>
                  </a:lnTo>
                  <a:lnTo>
                    <a:pt x="0" y="0"/>
                  </a:lnTo>
                  <a:lnTo>
                    <a:pt x="1700784" y="0"/>
                  </a:lnTo>
                  <a:lnTo>
                    <a:pt x="1700784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873252"/>
                  </a:lnTo>
                  <a:lnTo>
                    <a:pt x="4572" y="873252"/>
                  </a:lnTo>
                  <a:lnTo>
                    <a:pt x="9144" y="877824"/>
                  </a:lnTo>
                  <a:lnTo>
                    <a:pt x="1700784" y="877824"/>
                  </a:lnTo>
                  <a:lnTo>
                    <a:pt x="1700784" y="882396"/>
                  </a:lnTo>
                  <a:close/>
                </a:path>
                <a:path w="1701165" h="882650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701165" h="882650">
                  <a:moveTo>
                    <a:pt x="1691640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691640" y="4572"/>
                  </a:lnTo>
                  <a:lnTo>
                    <a:pt x="1691640" y="9144"/>
                  </a:lnTo>
                  <a:close/>
                </a:path>
                <a:path w="1701165" h="882650">
                  <a:moveTo>
                    <a:pt x="1691640" y="877824"/>
                  </a:moveTo>
                  <a:lnTo>
                    <a:pt x="1691640" y="4572"/>
                  </a:lnTo>
                  <a:lnTo>
                    <a:pt x="1696212" y="9144"/>
                  </a:lnTo>
                  <a:lnTo>
                    <a:pt x="1700784" y="9144"/>
                  </a:lnTo>
                  <a:lnTo>
                    <a:pt x="1700784" y="873252"/>
                  </a:lnTo>
                  <a:lnTo>
                    <a:pt x="1696212" y="873252"/>
                  </a:lnTo>
                  <a:lnTo>
                    <a:pt x="1691640" y="877824"/>
                  </a:lnTo>
                  <a:close/>
                </a:path>
                <a:path w="1701165" h="882650">
                  <a:moveTo>
                    <a:pt x="1700784" y="9144"/>
                  </a:moveTo>
                  <a:lnTo>
                    <a:pt x="1696212" y="9144"/>
                  </a:lnTo>
                  <a:lnTo>
                    <a:pt x="1691640" y="4572"/>
                  </a:lnTo>
                  <a:lnTo>
                    <a:pt x="1700784" y="4572"/>
                  </a:lnTo>
                  <a:lnTo>
                    <a:pt x="1700784" y="9144"/>
                  </a:lnTo>
                  <a:close/>
                </a:path>
                <a:path w="1701165" h="882650">
                  <a:moveTo>
                    <a:pt x="9144" y="877824"/>
                  </a:moveTo>
                  <a:lnTo>
                    <a:pt x="4572" y="873252"/>
                  </a:lnTo>
                  <a:lnTo>
                    <a:pt x="9144" y="873252"/>
                  </a:lnTo>
                  <a:lnTo>
                    <a:pt x="9144" y="877824"/>
                  </a:lnTo>
                  <a:close/>
                </a:path>
                <a:path w="1701165" h="882650">
                  <a:moveTo>
                    <a:pt x="1691640" y="877824"/>
                  </a:moveTo>
                  <a:lnTo>
                    <a:pt x="9144" y="877824"/>
                  </a:lnTo>
                  <a:lnTo>
                    <a:pt x="9144" y="873252"/>
                  </a:lnTo>
                  <a:lnTo>
                    <a:pt x="1691640" y="873252"/>
                  </a:lnTo>
                  <a:lnTo>
                    <a:pt x="1691640" y="877824"/>
                  </a:lnTo>
                  <a:close/>
                </a:path>
                <a:path w="1701165" h="882650">
                  <a:moveTo>
                    <a:pt x="1700784" y="877824"/>
                  </a:moveTo>
                  <a:lnTo>
                    <a:pt x="1691640" y="877824"/>
                  </a:lnTo>
                  <a:lnTo>
                    <a:pt x="1696212" y="873252"/>
                  </a:lnTo>
                  <a:lnTo>
                    <a:pt x="1700784" y="873252"/>
                  </a:lnTo>
                  <a:lnTo>
                    <a:pt x="1700784" y="877824"/>
                  </a:lnTo>
                  <a:close/>
                </a:path>
              </a:pathLst>
            </a:custGeom>
            <a:solidFill>
              <a:srgbClr val="2F5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606796" y="4215384"/>
            <a:ext cx="1691639" cy="8737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56845" marR="152400" algn="ctr">
              <a:lnSpc>
                <a:spcPct val="100000"/>
              </a:lnSpc>
              <a:spcBef>
                <a:spcPts val="140"/>
              </a:spcBef>
            </a:pPr>
            <a:r>
              <a:rPr sz="1800" spc="-5" dirty="0">
                <a:latin typeface="Arial"/>
                <a:cs typeface="Arial"/>
              </a:rPr>
              <a:t>39% 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менее  </a:t>
            </a:r>
            <a:r>
              <a:rPr sz="1800" dirty="0">
                <a:latin typeface="Arial"/>
                <a:cs typeface="Arial"/>
              </a:rPr>
              <a:t>ОПОП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50"/>
              </a:lnSpc>
            </a:pPr>
            <a:r>
              <a:rPr sz="1800" spc="-5" dirty="0">
                <a:latin typeface="Arial"/>
                <a:cs typeface="Arial"/>
              </a:rPr>
              <a:t>не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достигли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33454" y="4438878"/>
            <a:ext cx="140462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Arial"/>
                <a:cs typeface="Arial"/>
              </a:rPr>
              <a:t>Зона </a:t>
            </a:r>
            <a:r>
              <a:rPr sz="1100" b="1" spc="5" dirty="0">
                <a:latin typeface="Arial"/>
                <a:cs typeface="Arial"/>
              </a:rPr>
              <a:t>низкого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10" dirty="0">
                <a:latin typeface="Arial"/>
                <a:cs typeface="Arial"/>
              </a:rPr>
              <a:t>риска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433454" y="3547331"/>
            <a:ext cx="154368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Arial"/>
                <a:cs typeface="Arial"/>
              </a:rPr>
              <a:t>Зона среднего</a:t>
            </a:r>
            <a:r>
              <a:rPr sz="1100" b="1" spc="260" dirty="0">
                <a:latin typeface="Arial"/>
                <a:cs typeface="Arial"/>
              </a:rPr>
              <a:t> </a:t>
            </a:r>
            <a:r>
              <a:rPr sz="1100" b="1" spc="10" dirty="0">
                <a:latin typeface="Arial"/>
                <a:cs typeface="Arial"/>
              </a:rPr>
              <a:t>риска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433454" y="2480546"/>
            <a:ext cx="15367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Arial"/>
                <a:cs typeface="Arial"/>
              </a:rPr>
              <a:t>Зона </a:t>
            </a:r>
            <a:r>
              <a:rPr sz="1100" b="1" spc="5" dirty="0">
                <a:latin typeface="Arial"/>
                <a:cs typeface="Arial"/>
              </a:rPr>
              <a:t>высокого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10" dirty="0">
                <a:latin typeface="Arial"/>
                <a:cs typeface="Arial"/>
              </a:rPr>
              <a:t>риска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382011" y="6836664"/>
            <a:ext cx="4910455" cy="553720"/>
            <a:chOff x="2382011" y="6836664"/>
            <a:chExt cx="4910455" cy="553720"/>
          </a:xfrm>
        </p:grpSpPr>
        <p:sp>
          <p:nvSpPr>
            <p:cNvPr id="51" name="object 51"/>
            <p:cNvSpPr/>
            <p:nvPr/>
          </p:nvSpPr>
          <p:spPr>
            <a:xfrm>
              <a:off x="2386583" y="6841236"/>
              <a:ext cx="4901565" cy="544195"/>
            </a:xfrm>
            <a:custGeom>
              <a:avLst/>
              <a:gdLst/>
              <a:ahLst/>
              <a:cxnLst/>
              <a:rect l="l" t="t" r="r" b="b"/>
              <a:pathLst>
                <a:path w="4901565" h="544195">
                  <a:moveTo>
                    <a:pt x="4901184" y="544067"/>
                  </a:moveTo>
                  <a:lnTo>
                    <a:pt x="0" y="544067"/>
                  </a:lnTo>
                  <a:lnTo>
                    <a:pt x="0" y="0"/>
                  </a:lnTo>
                  <a:lnTo>
                    <a:pt x="4901184" y="0"/>
                  </a:lnTo>
                  <a:lnTo>
                    <a:pt x="4901184" y="544067"/>
                  </a:lnTo>
                  <a:close/>
                </a:path>
              </a:pathLst>
            </a:custGeom>
            <a:solidFill>
              <a:srgbClr val="EF6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82011" y="6836664"/>
              <a:ext cx="4910455" cy="553720"/>
            </a:xfrm>
            <a:custGeom>
              <a:avLst/>
              <a:gdLst/>
              <a:ahLst/>
              <a:cxnLst/>
              <a:rect l="l" t="t" r="r" b="b"/>
              <a:pathLst>
                <a:path w="4910455" h="553720">
                  <a:moveTo>
                    <a:pt x="4910328" y="553212"/>
                  </a:moveTo>
                  <a:lnTo>
                    <a:pt x="0" y="553212"/>
                  </a:lnTo>
                  <a:lnTo>
                    <a:pt x="0" y="0"/>
                  </a:lnTo>
                  <a:lnTo>
                    <a:pt x="4910328" y="0"/>
                  </a:lnTo>
                  <a:lnTo>
                    <a:pt x="4910328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544068"/>
                  </a:lnTo>
                  <a:lnTo>
                    <a:pt x="4572" y="544068"/>
                  </a:lnTo>
                  <a:lnTo>
                    <a:pt x="9144" y="548640"/>
                  </a:lnTo>
                  <a:lnTo>
                    <a:pt x="4910328" y="548640"/>
                  </a:lnTo>
                  <a:lnTo>
                    <a:pt x="4910328" y="553212"/>
                  </a:lnTo>
                  <a:close/>
                </a:path>
                <a:path w="4910455" h="553720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4910455" h="553720">
                  <a:moveTo>
                    <a:pt x="4901184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4901184" y="4572"/>
                  </a:lnTo>
                  <a:lnTo>
                    <a:pt x="4901184" y="9144"/>
                  </a:lnTo>
                  <a:close/>
                </a:path>
                <a:path w="4910455" h="553720">
                  <a:moveTo>
                    <a:pt x="4901184" y="548640"/>
                  </a:moveTo>
                  <a:lnTo>
                    <a:pt x="4901184" y="4572"/>
                  </a:lnTo>
                  <a:lnTo>
                    <a:pt x="4905756" y="9144"/>
                  </a:lnTo>
                  <a:lnTo>
                    <a:pt x="4910328" y="9144"/>
                  </a:lnTo>
                  <a:lnTo>
                    <a:pt x="4910328" y="544068"/>
                  </a:lnTo>
                  <a:lnTo>
                    <a:pt x="4905756" y="544068"/>
                  </a:lnTo>
                  <a:lnTo>
                    <a:pt x="4901184" y="548640"/>
                  </a:lnTo>
                  <a:close/>
                </a:path>
                <a:path w="4910455" h="553720">
                  <a:moveTo>
                    <a:pt x="4910328" y="9144"/>
                  </a:moveTo>
                  <a:lnTo>
                    <a:pt x="4905756" y="9144"/>
                  </a:lnTo>
                  <a:lnTo>
                    <a:pt x="4901184" y="4572"/>
                  </a:lnTo>
                  <a:lnTo>
                    <a:pt x="4910328" y="4572"/>
                  </a:lnTo>
                  <a:lnTo>
                    <a:pt x="4910328" y="9144"/>
                  </a:lnTo>
                  <a:close/>
                </a:path>
                <a:path w="4910455" h="553720">
                  <a:moveTo>
                    <a:pt x="9144" y="548640"/>
                  </a:moveTo>
                  <a:lnTo>
                    <a:pt x="4572" y="544068"/>
                  </a:lnTo>
                  <a:lnTo>
                    <a:pt x="9144" y="544068"/>
                  </a:lnTo>
                  <a:lnTo>
                    <a:pt x="9144" y="548640"/>
                  </a:lnTo>
                  <a:close/>
                </a:path>
                <a:path w="4910455" h="553720">
                  <a:moveTo>
                    <a:pt x="4901184" y="548640"/>
                  </a:moveTo>
                  <a:lnTo>
                    <a:pt x="9144" y="548640"/>
                  </a:lnTo>
                  <a:lnTo>
                    <a:pt x="9144" y="544068"/>
                  </a:lnTo>
                  <a:lnTo>
                    <a:pt x="4901184" y="544068"/>
                  </a:lnTo>
                  <a:lnTo>
                    <a:pt x="4901184" y="548640"/>
                  </a:lnTo>
                  <a:close/>
                </a:path>
                <a:path w="4910455" h="553720">
                  <a:moveTo>
                    <a:pt x="4910328" y="548640"/>
                  </a:moveTo>
                  <a:lnTo>
                    <a:pt x="4901184" y="548640"/>
                  </a:lnTo>
                  <a:lnTo>
                    <a:pt x="4905756" y="544068"/>
                  </a:lnTo>
                  <a:lnTo>
                    <a:pt x="4910328" y="544068"/>
                  </a:lnTo>
                  <a:lnTo>
                    <a:pt x="4910328" y="548640"/>
                  </a:lnTo>
                  <a:close/>
                </a:path>
              </a:pathLst>
            </a:custGeom>
            <a:solidFill>
              <a:srgbClr val="2F5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386583" y="6841235"/>
            <a:ext cx="4901565" cy="54419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1005"/>
              </a:spcBef>
            </a:pPr>
            <a:r>
              <a:rPr sz="1800" spc="-5" dirty="0">
                <a:latin typeface="Arial"/>
                <a:cs typeface="Arial"/>
              </a:rPr>
              <a:t>Лишение </a:t>
            </a:r>
            <a:r>
              <a:rPr sz="1800" spc="-10" dirty="0">
                <a:latin typeface="Arial"/>
                <a:cs typeface="Arial"/>
              </a:rPr>
              <a:t>аккредитации </a:t>
            </a:r>
            <a:r>
              <a:rPr sz="1800" spc="-5" dirty="0">
                <a:latin typeface="Arial"/>
                <a:cs typeface="Arial"/>
              </a:rPr>
              <a:t>НЕ </a:t>
            </a:r>
            <a:r>
              <a:rPr sz="1800" spc="-15" dirty="0">
                <a:latin typeface="Arial"/>
                <a:cs typeface="Arial"/>
              </a:rPr>
              <a:t>предусмотрено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382011" y="6329172"/>
            <a:ext cx="4910455" cy="516890"/>
            <a:chOff x="2382011" y="6329172"/>
            <a:chExt cx="4910455" cy="516890"/>
          </a:xfrm>
        </p:grpSpPr>
        <p:sp>
          <p:nvSpPr>
            <p:cNvPr id="55" name="object 55"/>
            <p:cNvSpPr/>
            <p:nvPr/>
          </p:nvSpPr>
          <p:spPr>
            <a:xfrm>
              <a:off x="2386583" y="6333744"/>
              <a:ext cx="4901565" cy="508000"/>
            </a:xfrm>
            <a:custGeom>
              <a:avLst/>
              <a:gdLst/>
              <a:ahLst/>
              <a:cxnLst/>
              <a:rect l="l" t="t" r="r" b="b"/>
              <a:pathLst>
                <a:path w="4901565" h="508000">
                  <a:moveTo>
                    <a:pt x="4901184" y="507492"/>
                  </a:moveTo>
                  <a:lnTo>
                    <a:pt x="0" y="507492"/>
                  </a:lnTo>
                  <a:lnTo>
                    <a:pt x="0" y="0"/>
                  </a:lnTo>
                  <a:lnTo>
                    <a:pt x="4901184" y="0"/>
                  </a:lnTo>
                  <a:lnTo>
                    <a:pt x="4901184" y="507492"/>
                  </a:lnTo>
                  <a:close/>
                </a:path>
              </a:pathLst>
            </a:custGeom>
            <a:solidFill>
              <a:srgbClr val="F4B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382011" y="6329172"/>
              <a:ext cx="4910455" cy="516890"/>
            </a:xfrm>
            <a:custGeom>
              <a:avLst/>
              <a:gdLst/>
              <a:ahLst/>
              <a:cxnLst/>
              <a:rect l="l" t="t" r="r" b="b"/>
              <a:pathLst>
                <a:path w="4910455" h="516890">
                  <a:moveTo>
                    <a:pt x="4910328" y="516636"/>
                  </a:moveTo>
                  <a:lnTo>
                    <a:pt x="0" y="516636"/>
                  </a:lnTo>
                  <a:lnTo>
                    <a:pt x="0" y="0"/>
                  </a:lnTo>
                  <a:lnTo>
                    <a:pt x="4910328" y="0"/>
                  </a:lnTo>
                  <a:lnTo>
                    <a:pt x="4910328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507492"/>
                  </a:lnTo>
                  <a:lnTo>
                    <a:pt x="4572" y="507492"/>
                  </a:lnTo>
                  <a:lnTo>
                    <a:pt x="9144" y="512064"/>
                  </a:lnTo>
                  <a:lnTo>
                    <a:pt x="4910328" y="512064"/>
                  </a:lnTo>
                  <a:lnTo>
                    <a:pt x="4910328" y="516636"/>
                  </a:lnTo>
                  <a:close/>
                </a:path>
                <a:path w="4910455" h="516890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4910455" h="516890">
                  <a:moveTo>
                    <a:pt x="4901184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4901184" y="4572"/>
                  </a:lnTo>
                  <a:lnTo>
                    <a:pt x="4901184" y="9144"/>
                  </a:lnTo>
                  <a:close/>
                </a:path>
                <a:path w="4910455" h="516890">
                  <a:moveTo>
                    <a:pt x="4901184" y="512064"/>
                  </a:moveTo>
                  <a:lnTo>
                    <a:pt x="4901184" y="4572"/>
                  </a:lnTo>
                  <a:lnTo>
                    <a:pt x="4905756" y="9144"/>
                  </a:lnTo>
                  <a:lnTo>
                    <a:pt x="4910328" y="9144"/>
                  </a:lnTo>
                  <a:lnTo>
                    <a:pt x="4910328" y="507492"/>
                  </a:lnTo>
                  <a:lnTo>
                    <a:pt x="4905756" y="507492"/>
                  </a:lnTo>
                  <a:lnTo>
                    <a:pt x="4901184" y="512064"/>
                  </a:lnTo>
                  <a:close/>
                </a:path>
                <a:path w="4910455" h="516890">
                  <a:moveTo>
                    <a:pt x="4910328" y="9144"/>
                  </a:moveTo>
                  <a:lnTo>
                    <a:pt x="4905756" y="9144"/>
                  </a:lnTo>
                  <a:lnTo>
                    <a:pt x="4901184" y="4572"/>
                  </a:lnTo>
                  <a:lnTo>
                    <a:pt x="4910328" y="4572"/>
                  </a:lnTo>
                  <a:lnTo>
                    <a:pt x="4910328" y="9144"/>
                  </a:lnTo>
                  <a:close/>
                </a:path>
                <a:path w="4910455" h="516890">
                  <a:moveTo>
                    <a:pt x="9144" y="512064"/>
                  </a:moveTo>
                  <a:lnTo>
                    <a:pt x="4572" y="507492"/>
                  </a:lnTo>
                  <a:lnTo>
                    <a:pt x="9144" y="507492"/>
                  </a:lnTo>
                  <a:lnTo>
                    <a:pt x="9144" y="512064"/>
                  </a:lnTo>
                  <a:close/>
                </a:path>
                <a:path w="4910455" h="516890">
                  <a:moveTo>
                    <a:pt x="4901184" y="512064"/>
                  </a:moveTo>
                  <a:lnTo>
                    <a:pt x="9144" y="512064"/>
                  </a:lnTo>
                  <a:lnTo>
                    <a:pt x="9144" y="507492"/>
                  </a:lnTo>
                  <a:lnTo>
                    <a:pt x="4901184" y="507492"/>
                  </a:lnTo>
                  <a:lnTo>
                    <a:pt x="4901184" y="512064"/>
                  </a:lnTo>
                  <a:close/>
                </a:path>
                <a:path w="4910455" h="516890">
                  <a:moveTo>
                    <a:pt x="4910328" y="512064"/>
                  </a:moveTo>
                  <a:lnTo>
                    <a:pt x="4901184" y="512064"/>
                  </a:lnTo>
                  <a:lnTo>
                    <a:pt x="4905756" y="507492"/>
                  </a:lnTo>
                  <a:lnTo>
                    <a:pt x="4910328" y="507492"/>
                  </a:lnTo>
                  <a:lnTo>
                    <a:pt x="4910328" y="512064"/>
                  </a:lnTo>
                  <a:close/>
                </a:path>
              </a:pathLst>
            </a:custGeom>
            <a:solidFill>
              <a:srgbClr val="2F5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386583" y="6333744"/>
            <a:ext cx="4901565" cy="5080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860"/>
              </a:spcBef>
            </a:pPr>
            <a:r>
              <a:rPr sz="1800" spc="-10" dirty="0">
                <a:latin typeface="Arial"/>
                <a:cs typeface="Arial"/>
              </a:rPr>
              <a:t>Контрольно-надзорная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деятельность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420560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 dirty="0"/>
              <a:t>АНАЛИЗ</a:t>
            </a:r>
            <a:r>
              <a:rPr spc="-75" dirty="0"/>
              <a:t> </a:t>
            </a:r>
            <a:r>
              <a:rPr spc="-65" dirty="0"/>
              <a:t>РЕЗУЛЬТАТОВ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618045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ИНФОРМАЦИОННАЯ</a:t>
            </a:r>
            <a:r>
              <a:rPr spc="-90" dirty="0"/>
              <a:t> </a:t>
            </a:r>
            <a:r>
              <a:rPr spc="10" dirty="0"/>
              <a:t>ПОДДЕРЖКА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60500" y="1453896"/>
            <a:ext cx="2293620" cy="1223010"/>
            <a:chOff x="1566672" y="2368296"/>
            <a:chExt cx="2293620" cy="1379220"/>
          </a:xfrm>
        </p:grpSpPr>
        <p:sp>
          <p:nvSpPr>
            <p:cNvPr id="4" name="object 4"/>
            <p:cNvSpPr/>
            <p:nvPr/>
          </p:nvSpPr>
          <p:spPr>
            <a:xfrm>
              <a:off x="1571244" y="2372868"/>
              <a:ext cx="2284730" cy="1371600"/>
            </a:xfrm>
            <a:custGeom>
              <a:avLst/>
              <a:gdLst/>
              <a:ahLst/>
              <a:cxnLst/>
              <a:rect l="l" t="t" r="r" b="b"/>
              <a:pathLst>
                <a:path w="2284729" h="1371600">
                  <a:moveTo>
                    <a:pt x="2284476" y="1371600"/>
                  </a:moveTo>
                  <a:lnTo>
                    <a:pt x="0" y="1371600"/>
                  </a:lnTo>
                  <a:lnTo>
                    <a:pt x="0" y="0"/>
                  </a:lnTo>
                  <a:lnTo>
                    <a:pt x="2284476" y="0"/>
                  </a:lnTo>
                  <a:lnTo>
                    <a:pt x="2284476" y="1371600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66672" y="2368296"/>
              <a:ext cx="2293620" cy="1379220"/>
            </a:xfrm>
            <a:custGeom>
              <a:avLst/>
              <a:gdLst/>
              <a:ahLst/>
              <a:cxnLst/>
              <a:rect l="l" t="t" r="r" b="b"/>
              <a:pathLst>
                <a:path w="2293620" h="1379220">
                  <a:moveTo>
                    <a:pt x="2293620" y="1379220"/>
                  </a:moveTo>
                  <a:lnTo>
                    <a:pt x="0" y="1379220"/>
                  </a:lnTo>
                  <a:lnTo>
                    <a:pt x="0" y="0"/>
                  </a:lnTo>
                  <a:lnTo>
                    <a:pt x="2293620" y="0"/>
                  </a:lnTo>
                  <a:lnTo>
                    <a:pt x="2293620" y="4572"/>
                  </a:lnTo>
                  <a:lnTo>
                    <a:pt x="7620" y="4572"/>
                  </a:lnTo>
                  <a:lnTo>
                    <a:pt x="4572" y="9144"/>
                  </a:lnTo>
                  <a:lnTo>
                    <a:pt x="7620" y="9144"/>
                  </a:lnTo>
                  <a:lnTo>
                    <a:pt x="7620" y="1371600"/>
                  </a:lnTo>
                  <a:lnTo>
                    <a:pt x="4572" y="1371600"/>
                  </a:lnTo>
                  <a:lnTo>
                    <a:pt x="7620" y="1376172"/>
                  </a:lnTo>
                  <a:lnTo>
                    <a:pt x="2293620" y="1376172"/>
                  </a:lnTo>
                  <a:lnTo>
                    <a:pt x="2293620" y="1379220"/>
                  </a:lnTo>
                  <a:close/>
                </a:path>
                <a:path w="2293620" h="1379220">
                  <a:moveTo>
                    <a:pt x="7620" y="9144"/>
                  </a:moveTo>
                  <a:lnTo>
                    <a:pt x="4572" y="9144"/>
                  </a:lnTo>
                  <a:lnTo>
                    <a:pt x="7620" y="4572"/>
                  </a:lnTo>
                  <a:lnTo>
                    <a:pt x="7620" y="9144"/>
                  </a:lnTo>
                  <a:close/>
                </a:path>
                <a:path w="2293620" h="1379220">
                  <a:moveTo>
                    <a:pt x="2284476" y="9144"/>
                  </a:moveTo>
                  <a:lnTo>
                    <a:pt x="7620" y="9144"/>
                  </a:lnTo>
                  <a:lnTo>
                    <a:pt x="7620" y="4572"/>
                  </a:lnTo>
                  <a:lnTo>
                    <a:pt x="2284476" y="4572"/>
                  </a:lnTo>
                  <a:lnTo>
                    <a:pt x="2284476" y="9144"/>
                  </a:lnTo>
                  <a:close/>
                </a:path>
                <a:path w="2293620" h="1379220">
                  <a:moveTo>
                    <a:pt x="2284476" y="1376172"/>
                  </a:moveTo>
                  <a:lnTo>
                    <a:pt x="2284476" y="4572"/>
                  </a:lnTo>
                  <a:lnTo>
                    <a:pt x="2289048" y="9144"/>
                  </a:lnTo>
                  <a:lnTo>
                    <a:pt x="2293620" y="9144"/>
                  </a:lnTo>
                  <a:lnTo>
                    <a:pt x="2293620" y="1371600"/>
                  </a:lnTo>
                  <a:lnTo>
                    <a:pt x="2289048" y="1371600"/>
                  </a:lnTo>
                  <a:lnTo>
                    <a:pt x="2284476" y="1376172"/>
                  </a:lnTo>
                  <a:close/>
                </a:path>
                <a:path w="2293620" h="1379220">
                  <a:moveTo>
                    <a:pt x="2293620" y="9144"/>
                  </a:moveTo>
                  <a:lnTo>
                    <a:pt x="2289048" y="9144"/>
                  </a:lnTo>
                  <a:lnTo>
                    <a:pt x="2284476" y="4572"/>
                  </a:lnTo>
                  <a:lnTo>
                    <a:pt x="2293620" y="4572"/>
                  </a:lnTo>
                  <a:lnTo>
                    <a:pt x="2293620" y="9144"/>
                  </a:lnTo>
                  <a:close/>
                </a:path>
                <a:path w="2293620" h="1379220">
                  <a:moveTo>
                    <a:pt x="7620" y="1376172"/>
                  </a:moveTo>
                  <a:lnTo>
                    <a:pt x="4572" y="1371600"/>
                  </a:lnTo>
                  <a:lnTo>
                    <a:pt x="7620" y="1371600"/>
                  </a:lnTo>
                  <a:lnTo>
                    <a:pt x="7620" y="1376172"/>
                  </a:lnTo>
                  <a:close/>
                </a:path>
                <a:path w="2293620" h="1379220">
                  <a:moveTo>
                    <a:pt x="2284476" y="1376172"/>
                  </a:moveTo>
                  <a:lnTo>
                    <a:pt x="7620" y="1376172"/>
                  </a:lnTo>
                  <a:lnTo>
                    <a:pt x="7620" y="1371600"/>
                  </a:lnTo>
                  <a:lnTo>
                    <a:pt x="2284476" y="1371600"/>
                  </a:lnTo>
                  <a:lnTo>
                    <a:pt x="2284476" y="1376172"/>
                  </a:lnTo>
                  <a:close/>
                </a:path>
                <a:path w="2293620" h="1379220">
                  <a:moveTo>
                    <a:pt x="2293620" y="1376172"/>
                  </a:moveTo>
                  <a:lnTo>
                    <a:pt x="2284476" y="1376172"/>
                  </a:lnTo>
                  <a:lnTo>
                    <a:pt x="2289048" y="1371600"/>
                  </a:lnTo>
                  <a:lnTo>
                    <a:pt x="2293620" y="1371600"/>
                  </a:lnTo>
                  <a:lnTo>
                    <a:pt x="2293620" y="13761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71244" y="1461516"/>
            <a:ext cx="2284730" cy="13716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Чат</a:t>
            </a:r>
            <a:endParaRPr sz="1600" dirty="0">
              <a:latin typeface="Arial"/>
              <a:cs typeface="Arial"/>
            </a:endParaRPr>
          </a:p>
          <a:p>
            <a:pPr marL="109220" marR="105410" indent="-2540" algn="ctr">
              <a:lnSpc>
                <a:spcPct val="121900"/>
              </a:lnSpc>
            </a:pPr>
            <a:r>
              <a:rPr sz="1600" b="1" spc="5" dirty="0">
                <a:latin typeface="Arial"/>
                <a:cs typeface="Arial"/>
              </a:rPr>
              <a:t>«Школы_  </a:t>
            </a:r>
            <a:r>
              <a:rPr sz="1600" b="1" dirty="0">
                <a:latin typeface="Arial"/>
                <a:cs typeface="Arial"/>
              </a:rPr>
              <a:t>А</a:t>
            </a:r>
            <a:r>
              <a:rPr sz="1600" b="1" spc="10" dirty="0">
                <a:latin typeface="Arial"/>
                <a:cs typeface="Arial"/>
              </a:rPr>
              <a:t>ккр</a:t>
            </a:r>
            <a:r>
              <a:rPr sz="1600" b="1" spc="20" dirty="0">
                <a:latin typeface="Arial"/>
                <a:cs typeface="Arial"/>
              </a:rPr>
              <a:t>е</a:t>
            </a:r>
            <a:r>
              <a:rPr sz="1600" b="1" spc="10" dirty="0">
                <a:latin typeface="Arial"/>
                <a:cs typeface="Arial"/>
              </a:rPr>
              <a:t>д</a:t>
            </a:r>
            <a:r>
              <a:rPr sz="1600" b="1" dirty="0">
                <a:latin typeface="Arial"/>
                <a:cs typeface="Arial"/>
              </a:rPr>
              <a:t>м</a:t>
            </a:r>
            <a:r>
              <a:rPr sz="1600" b="1" spc="10" dirty="0">
                <a:latin typeface="Arial"/>
                <a:cs typeface="Arial"/>
              </a:rPr>
              <a:t>о</a:t>
            </a:r>
            <a:r>
              <a:rPr sz="1600" b="1" spc="5" dirty="0">
                <a:latin typeface="Arial"/>
                <a:cs typeface="Arial"/>
              </a:rPr>
              <a:t>н</a:t>
            </a:r>
            <a:r>
              <a:rPr sz="1600" b="1" spc="20" dirty="0">
                <a:latin typeface="Arial"/>
                <a:cs typeface="Arial"/>
              </a:rPr>
              <a:t>и</a:t>
            </a:r>
            <a:r>
              <a:rPr sz="1600" b="1" spc="-35" dirty="0">
                <a:latin typeface="Arial"/>
                <a:cs typeface="Arial"/>
              </a:rPr>
              <a:t>т</a:t>
            </a:r>
            <a:r>
              <a:rPr sz="1600" b="1" spc="10" dirty="0">
                <a:latin typeface="Arial"/>
                <a:cs typeface="Arial"/>
              </a:rPr>
              <a:t>ор</a:t>
            </a:r>
            <a:r>
              <a:rPr sz="1600" b="1" spc="20" dirty="0">
                <a:latin typeface="Arial"/>
                <a:cs typeface="Arial"/>
              </a:rPr>
              <a:t>и</a:t>
            </a:r>
            <a:r>
              <a:rPr sz="1600" b="1" spc="5" dirty="0">
                <a:latin typeface="Arial"/>
                <a:cs typeface="Arial"/>
              </a:rPr>
              <a:t>н</a:t>
            </a:r>
            <a:r>
              <a:rPr sz="1600" b="1" spc="15" dirty="0">
                <a:latin typeface="Arial"/>
                <a:cs typeface="Arial"/>
              </a:rPr>
              <a:t>г»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16910" y="1453898"/>
            <a:ext cx="2295525" cy="1220306"/>
            <a:chOff x="4079747" y="2368296"/>
            <a:chExt cx="2295525" cy="1379220"/>
          </a:xfrm>
        </p:grpSpPr>
        <p:sp>
          <p:nvSpPr>
            <p:cNvPr id="8" name="object 8"/>
            <p:cNvSpPr/>
            <p:nvPr/>
          </p:nvSpPr>
          <p:spPr>
            <a:xfrm>
              <a:off x="4084319" y="2372868"/>
              <a:ext cx="2286000" cy="1371600"/>
            </a:xfrm>
            <a:custGeom>
              <a:avLst/>
              <a:gdLst/>
              <a:ahLst/>
              <a:cxnLst/>
              <a:rect l="l" t="t" r="r" b="b"/>
              <a:pathLst>
                <a:path w="2286000" h="1371600">
                  <a:moveTo>
                    <a:pt x="2285999" y="1371600"/>
                  </a:moveTo>
                  <a:lnTo>
                    <a:pt x="0" y="1371600"/>
                  </a:lnTo>
                  <a:lnTo>
                    <a:pt x="0" y="0"/>
                  </a:lnTo>
                  <a:lnTo>
                    <a:pt x="2285999" y="0"/>
                  </a:lnTo>
                  <a:lnTo>
                    <a:pt x="2285999" y="137160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9747" y="2368296"/>
              <a:ext cx="2295525" cy="1379220"/>
            </a:xfrm>
            <a:custGeom>
              <a:avLst/>
              <a:gdLst/>
              <a:ahLst/>
              <a:cxnLst/>
              <a:rect l="l" t="t" r="r" b="b"/>
              <a:pathLst>
                <a:path w="2295525" h="1379220">
                  <a:moveTo>
                    <a:pt x="2295144" y="1379220"/>
                  </a:moveTo>
                  <a:lnTo>
                    <a:pt x="0" y="1379220"/>
                  </a:lnTo>
                  <a:lnTo>
                    <a:pt x="0" y="0"/>
                  </a:lnTo>
                  <a:lnTo>
                    <a:pt x="2295144" y="0"/>
                  </a:lnTo>
                  <a:lnTo>
                    <a:pt x="2295144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1371600"/>
                  </a:lnTo>
                  <a:lnTo>
                    <a:pt x="4572" y="1371600"/>
                  </a:lnTo>
                  <a:lnTo>
                    <a:pt x="9144" y="1376172"/>
                  </a:lnTo>
                  <a:lnTo>
                    <a:pt x="2295144" y="1376172"/>
                  </a:lnTo>
                  <a:lnTo>
                    <a:pt x="2295144" y="1379220"/>
                  </a:lnTo>
                  <a:close/>
                </a:path>
                <a:path w="2295525" h="1379220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2295525" h="1379220">
                  <a:moveTo>
                    <a:pt x="2286000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2286000" y="4572"/>
                  </a:lnTo>
                  <a:lnTo>
                    <a:pt x="2286000" y="9144"/>
                  </a:lnTo>
                  <a:close/>
                </a:path>
                <a:path w="2295525" h="1379220">
                  <a:moveTo>
                    <a:pt x="2286000" y="1376172"/>
                  </a:moveTo>
                  <a:lnTo>
                    <a:pt x="2286000" y="4572"/>
                  </a:lnTo>
                  <a:lnTo>
                    <a:pt x="2290572" y="9144"/>
                  </a:lnTo>
                  <a:lnTo>
                    <a:pt x="2295144" y="9144"/>
                  </a:lnTo>
                  <a:lnTo>
                    <a:pt x="2295144" y="1371600"/>
                  </a:lnTo>
                  <a:lnTo>
                    <a:pt x="2290572" y="1371600"/>
                  </a:lnTo>
                  <a:lnTo>
                    <a:pt x="2286000" y="1376172"/>
                  </a:lnTo>
                  <a:close/>
                </a:path>
                <a:path w="2295525" h="1379220">
                  <a:moveTo>
                    <a:pt x="2295144" y="9144"/>
                  </a:moveTo>
                  <a:lnTo>
                    <a:pt x="2290572" y="9144"/>
                  </a:lnTo>
                  <a:lnTo>
                    <a:pt x="2286000" y="4572"/>
                  </a:lnTo>
                  <a:lnTo>
                    <a:pt x="2295144" y="4572"/>
                  </a:lnTo>
                  <a:lnTo>
                    <a:pt x="2295144" y="9144"/>
                  </a:lnTo>
                  <a:close/>
                </a:path>
                <a:path w="2295525" h="1379220">
                  <a:moveTo>
                    <a:pt x="9144" y="1376172"/>
                  </a:moveTo>
                  <a:lnTo>
                    <a:pt x="4572" y="1371600"/>
                  </a:lnTo>
                  <a:lnTo>
                    <a:pt x="9144" y="1371600"/>
                  </a:lnTo>
                  <a:lnTo>
                    <a:pt x="9144" y="1376172"/>
                  </a:lnTo>
                  <a:close/>
                </a:path>
                <a:path w="2295525" h="1379220">
                  <a:moveTo>
                    <a:pt x="2286000" y="1376172"/>
                  </a:moveTo>
                  <a:lnTo>
                    <a:pt x="9144" y="1376172"/>
                  </a:lnTo>
                  <a:lnTo>
                    <a:pt x="9144" y="1371600"/>
                  </a:lnTo>
                  <a:lnTo>
                    <a:pt x="2286000" y="1371600"/>
                  </a:lnTo>
                  <a:lnTo>
                    <a:pt x="2286000" y="1376172"/>
                  </a:lnTo>
                  <a:close/>
                </a:path>
                <a:path w="2295525" h="1379220">
                  <a:moveTo>
                    <a:pt x="2295144" y="1376172"/>
                  </a:moveTo>
                  <a:lnTo>
                    <a:pt x="2286000" y="1376172"/>
                  </a:lnTo>
                  <a:lnTo>
                    <a:pt x="2290572" y="1371600"/>
                  </a:lnTo>
                  <a:lnTo>
                    <a:pt x="2295144" y="1371600"/>
                  </a:lnTo>
                  <a:lnTo>
                    <a:pt x="2295144" y="13761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111957" y="1305306"/>
            <a:ext cx="2286000" cy="13716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Чат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600" b="1" spc="20" dirty="0">
                <a:latin typeface="Arial"/>
                <a:cs typeface="Arial"/>
              </a:rPr>
              <a:t>«СПО_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600" b="1" spc="10" dirty="0">
                <a:latin typeface="Arial"/>
                <a:cs typeface="Arial"/>
              </a:rPr>
              <a:t>аккредмониторинг»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741360" y="1453896"/>
            <a:ext cx="2295525" cy="1220306"/>
            <a:chOff x="6594347" y="2368296"/>
            <a:chExt cx="2295525" cy="1379220"/>
          </a:xfrm>
        </p:grpSpPr>
        <p:sp>
          <p:nvSpPr>
            <p:cNvPr id="12" name="object 12"/>
            <p:cNvSpPr/>
            <p:nvPr/>
          </p:nvSpPr>
          <p:spPr>
            <a:xfrm>
              <a:off x="6598919" y="2372868"/>
              <a:ext cx="2286000" cy="1371600"/>
            </a:xfrm>
            <a:custGeom>
              <a:avLst/>
              <a:gdLst/>
              <a:ahLst/>
              <a:cxnLst/>
              <a:rect l="l" t="t" r="r" b="b"/>
              <a:pathLst>
                <a:path w="2286000" h="1371600">
                  <a:moveTo>
                    <a:pt x="2286000" y="1371600"/>
                  </a:moveTo>
                  <a:lnTo>
                    <a:pt x="0" y="1371600"/>
                  </a:lnTo>
                  <a:lnTo>
                    <a:pt x="0" y="0"/>
                  </a:lnTo>
                  <a:lnTo>
                    <a:pt x="2286000" y="0"/>
                  </a:lnTo>
                  <a:lnTo>
                    <a:pt x="2286000" y="1371600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6594347" y="2368296"/>
              <a:ext cx="2295525" cy="1379220"/>
            </a:xfrm>
            <a:custGeom>
              <a:avLst/>
              <a:gdLst/>
              <a:ahLst/>
              <a:cxnLst/>
              <a:rect l="l" t="t" r="r" b="b"/>
              <a:pathLst>
                <a:path w="2295525" h="1379220">
                  <a:moveTo>
                    <a:pt x="2295144" y="1379220"/>
                  </a:moveTo>
                  <a:lnTo>
                    <a:pt x="0" y="1379220"/>
                  </a:lnTo>
                  <a:lnTo>
                    <a:pt x="0" y="0"/>
                  </a:lnTo>
                  <a:lnTo>
                    <a:pt x="2295144" y="0"/>
                  </a:lnTo>
                  <a:lnTo>
                    <a:pt x="2295144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1371600"/>
                  </a:lnTo>
                  <a:lnTo>
                    <a:pt x="4572" y="1371600"/>
                  </a:lnTo>
                  <a:lnTo>
                    <a:pt x="9144" y="1376172"/>
                  </a:lnTo>
                  <a:lnTo>
                    <a:pt x="2295144" y="1376172"/>
                  </a:lnTo>
                  <a:lnTo>
                    <a:pt x="2295144" y="1379220"/>
                  </a:lnTo>
                  <a:close/>
                </a:path>
                <a:path w="2295525" h="1379220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2295525" h="1379220">
                  <a:moveTo>
                    <a:pt x="2286000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2286000" y="4572"/>
                  </a:lnTo>
                  <a:lnTo>
                    <a:pt x="2286000" y="9144"/>
                  </a:lnTo>
                  <a:close/>
                </a:path>
                <a:path w="2295525" h="1379220">
                  <a:moveTo>
                    <a:pt x="2286000" y="1376172"/>
                  </a:moveTo>
                  <a:lnTo>
                    <a:pt x="2286000" y="4572"/>
                  </a:lnTo>
                  <a:lnTo>
                    <a:pt x="2290572" y="9144"/>
                  </a:lnTo>
                  <a:lnTo>
                    <a:pt x="2295144" y="9144"/>
                  </a:lnTo>
                  <a:lnTo>
                    <a:pt x="2295144" y="1371600"/>
                  </a:lnTo>
                  <a:lnTo>
                    <a:pt x="2290572" y="1371600"/>
                  </a:lnTo>
                  <a:lnTo>
                    <a:pt x="2286000" y="1376172"/>
                  </a:lnTo>
                  <a:close/>
                </a:path>
                <a:path w="2295525" h="1379220">
                  <a:moveTo>
                    <a:pt x="2295144" y="9144"/>
                  </a:moveTo>
                  <a:lnTo>
                    <a:pt x="2290572" y="9144"/>
                  </a:lnTo>
                  <a:lnTo>
                    <a:pt x="2286000" y="4572"/>
                  </a:lnTo>
                  <a:lnTo>
                    <a:pt x="2295144" y="4572"/>
                  </a:lnTo>
                  <a:lnTo>
                    <a:pt x="2295144" y="9144"/>
                  </a:lnTo>
                  <a:close/>
                </a:path>
                <a:path w="2295525" h="1379220">
                  <a:moveTo>
                    <a:pt x="9144" y="1376172"/>
                  </a:moveTo>
                  <a:lnTo>
                    <a:pt x="4572" y="1371600"/>
                  </a:lnTo>
                  <a:lnTo>
                    <a:pt x="9144" y="1371600"/>
                  </a:lnTo>
                  <a:lnTo>
                    <a:pt x="9144" y="1376172"/>
                  </a:lnTo>
                  <a:close/>
                </a:path>
                <a:path w="2295525" h="1379220">
                  <a:moveTo>
                    <a:pt x="2286000" y="1376172"/>
                  </a:moveTo>
                  <a:lnTo>
                    <a:pt x="9144" y="1376172"/>
                  </a:lnTo>
                  <a:lnTo>
                    <a:pt x="9144" y="1371600"/>
                  </a:lnTo>
                  <a:lnTo>
                    <a:pt x="2286000" y="1371600"/>
                  </a:lnTo>
                  <a:lnTo>
                    <a:pt x="2286000" y="1376172"/>
                  </a:lnTo>
                  <a:close/>
                </a:path>
                <a:path w="2295525" h="1379220">
                  <a:moveTo>
                    <a:pt x="2295144" y="1376172"/>
                  </a:moveTo>
                  <a:lnTo>
                    <a:pt x="2286000" y="1376172"/>
                  </a:lnTo>
                  <a:lnTo>
                    <a:pt x="2290572" y="1371600"/>
                  </a:lnTo>
                  <a:lnTo>
                    <a:pt x="2295144" y="1371600"/>
                  </a:lnTo>
                  <a:lnTo>
                    <a:pt x="2295144" y="13761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653940" y="1647825"/>
            <a:ext cx="2382945" cy="823752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5" dirty="0" err="1">
                <a:latin typeface="Arial"/>
                <a:cs typeface="Arial"/>
              </a:rPr>
              <a:t>Чат</a:t>
            </a:r>
            <a:endParaRPr sz="1600" dirty="0">
              <a:latin typeface="Arial"/>
              <a:cs typeface="Arial"/>
            </a:endParaRPr>
          </a:p>
          <a:p>
            <a:pPr marL="126364" marR="123189" indent="-635" algn="ctr">
              <a:lnSpc>
                <a:spcPct val="121900"/>
              </a:lnSpc>
            </a:pPr>
            <a:r>
              <a:rPr sz="1600" b="1" spc="10" dirty="0">
                <a:latin typeface="Arial"/>
                <a:cs typeface="Arial"/>
              </a:rPr>
              <a:t>«Вузы_  </a:t>
            </a:r>
            <a:r>
              <a:rPr sz="1600" b="1" spc="20" dirty="0">
                <a:latin typeface="Arial"/>
                <a:cs typeface="Arial"/>
              </a:rPr>
              <a:t>а</a:t>
            </a:r>
            <a:r>
              <a:rPr sz="1600" b="1" spc="10" dirty="0">
                <a:latin typeface="Arial"/>
                <a:cs typeface="Arial"/>
              </a:rPr>
              <a:t>ккр</a:t>
            </a:r>
            <a:r>
              <a:rPr sz="1600" b="1" spc="20" dirty="0">
                <a:latin typeface="Arial"/>
                <a:cs typeface="Arial"/>
              </a:rPr>
              <a:t>е</a:t>
            </a:r>
            <a:r>
              <a:rPr sz="1600" b="1" spc="10" dirty="0">
                <a:latin typeface="Arial"/>
                <a:cs typeface="Arial"/>
              </a:rPr>
              <a:t>д</a:t>
            </a:r>
            <a:r>
              <a:rPr sz="1600" b="1" dirty="0">
                <a:latin typeface="Arial"/>
                <a:cs typeface="Arial"/>
              </a:rPr>
              <a:t>м</a:t>
            </a:r>
            <a:r>
              <a:rPr sz="1600" b="1" spc="10" dirty="0">
                <a:latin typeface="Arial"/>
                <a:cs typeface="Arial"/>
              </a:rPr>
              <a:t>о</a:t>
            </a:r>
            <a:r>
              <a:rPr sz="1600" b="1" spc="5" dirty="0">
                <a:latin typeface="Arial"/>
                <a:cs typeface="Arial"/>
              </a:rPr>
              <a:t>ни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5" dirty="0">
                <a:latin typeface="Arial"/>
                <a:cs typeface="Arial"/>
              </a:rPr>
              <a:t>о</a:t>
            </a:r>
            <a:r>
              <a:rPr sz="1600" b="1" spc="25" dirty="0">
                <a:latin typeface="Arial"/>
                <a:cs typeface="Arial"/>
              </a:rPr>
              <a:t>р</a:t>
            </a:r>
            <a:r>
              <a:rPr sz="1600" b="1" spc="5" dirty="0">
                <a:latin typeface="Arial"/>
                <a:cs typeface="Arial"/>
              </a:rPr>
              <a:t>и</a:t>
            </a:r>
            <a:r>
              <a:rPr sz="1600" b="1" spc="2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г</a:t>
            </a:r>
            <a:r>
              <a:rPr sz="1600" b="1" spc="15" dirty="0">
                <a:latin typeface="Arial"/>
                <a:cs typeface="Arial"/>
              </a:rPr>
              <a:t>»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18591" y="2840736"/>
            <a:ext cx="2435529" cy="1295626"/>
            <a:chOff x="1566672" y="3968496"/>
            <a:chExt cx="2293620" cy="1379220"/>
          </a:xfrm>
        </p:grpSpPr>
        <p:sp>
          <p:nvSpPr>
            <p:cNvPr id="16" name="object 16"/>
            <p:cNvSpPr/>
            <p:nvPr/>
          </p:nvSpPr>
          <p:spPr>
            <a:xfrm>
              <a:off x="1571244" y="3971544"/>
              <a:ext cx="2284730" cy="1371600"/>
            </a:xfrm>
            <a:custGeom>
              <a:avLst/>
              <a:gdLst/>
              <a:ahLst/>
              <a:cxnLst/>
              <a:rect l="l" t="t" r="r" b="b"/>
              <a:pathLst>
                <a:path w="2284729" h="1371600">
                  <a:moveTo>
                    <a:pt x="2284476" y="1371600"/>
                  </a:moveTo>
                  <a:lnTo>
                    <a:pt x="0" y="1371600"/>
                  </a:lnTo>
                  <a:lnTo>
                    <a:pt x="0" y="0"/>
                  </a:lnTo>
                  <a:lnTo>
                    <a:pt x="2284476" y="0"/>
                  </a:lnTo>
                  <a:lnTo>
                    <a:pt x="2284476" y="1371600"/>
                  </a:lnTo>
                  <a:close/>
                </a:path>
              </a:pathLst>
            </a:custGeom>
            <a:solidFill>
              <a:srgbClr val="5B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6672" y="3968496"/>
              <a:ext cx="2293620" cy="1379220"/>
            </a:xfrm>
            <a:custGeom>
              <a:avLst/>
              <a:gdLst/>
              <a:ahLst/>
              <a:cxnLst/>
              <a:rect l="l" t="t" r="r" b="b"/>
              <a:pathLst>
                <a:path w="2293620" h="1379220">
                  <a:moveTo>
                    <a:pt x="2293620" y="1379220"/>
                  </a:moveTo>
                  <a:lnTo>
                    <a:pt x="0" y="1379220"/>
                  </a:lnTo>
                  <a:lnTo>
                    <a:pt x="0" y="0"/>
                  </a:lnTo>
                  <a:lnTo>
                    <a:pt x="2293620" y="0"/>
                  </a:lnTo>
                  <a:lnTo>
                    <a:pt x="2293620" y="3048"/>
                  </a:lnTo>
                  <a:lnTo>
                    <a:pt x="7620" y="3048"/>
                  </a:lnTo>
                  <a:lnTo>
                    <a:pt x="4572" y="7620"/>
                  </a:lnTo>
                  <a:lnTo>
                    <a:pt x="7620" y="7620"/>
                  </a:lnTo>
                  <a:lnTo>
                    <a:pt x="7620" y="1370076"/>
                  </a:lnTo>
                  <a:lnTo>
                    <a:pt x="4572" y="1370076"/>
                  </a:lnTo>
                  <a:lnTo>
                    <a:pt x="7620" y="1374648"/>
                  </a:lnTo>
                  <a:lnTo>
                    <a:pt x="2293620" y="1374648"/>
                  </a:lnTo>
                  <a:lnTo>
                    <a:pt x="2293620" y="1379220"/>
                  </a:lnTo>
                  <a:close/>
                </a:path>
                <a:path w="2293620" h="1379220">
                  <a:moveTo>
                    <a:pt x="7620" y="7620"/>
                  </a:moveTo>
                  <a:lnTo>
                    <a:pt x="4572" y="7620"/>
                  </a:lnTo>
                  <a:lnTo>
                    <a:pt x="7620" y="3048"/>
                  </a:lnTo>
                  <a:lnTo>
                    <a:pt x="7620" y="7620"/>
                  </a:lnTo>
                  <a:close/>
                </a:path>
                <a:path w="2293620" h="1379220">
                  <a:moveTo>
                    <a:pt x="2284476" y="7620"/>
                  </a:moveTo>
                  <a:lnTo>
                    <a:pt x="7620" y="7620"/>
                  </a:lnTo>
                  <a:lnTo>
                    <a:pt x="7620" y="3048"/>
                  </a:lnTo>
                  <a:lnTo>
                    <a:pt x="2284476" y="3048"/>
                  </a:lnTo>
                  <a:lnTo>
                    <a:pt x="2284476" y="7620"/>
                  </a:lnTo>
                  <a:close/>
                </a:path>
                <a:path w="2293620" h="1379220">
                  <a:moveTo>
                    <a:pt x="2284476" y="1374648"/>
                  </a:moveTo>
                  <a:lnTo>
                    <a:pt x="2284476" y="3048"/>
                  </a:lnTo>
                  <a:lnTo>
                    <a:pt x="2289048" y="7620"/>
                  </a:lnTo>
                  <a:lnTo>
                    <a:pt x="2293620" y="7620"/>
                  </a:lnTo>
                  <a:lnTo>
                    <a:pt x="2293620" y="1370076"/>
                  </a:lnTo>
                  <a:lnTo>
                    <a:pt x="2289048" y="1370076"/>
                  </a:lnTo>
                  <a:lnTo>
                    <a:pt x="2284476" y="1374648"/>
                  </a:lnTo>
                  <a:close/>
                </a:path>
                <a:path w="2293620" h="1379220">
                  <a:moveTo>
                    <a:pt x="2293620" y="7620"/>
                  </a:moveTo>
                  <a:lnTo>
                    <a:pt x="2289048" y="7620"/>
                  </a:lnTo>
                  <a:lnTo>
                    <a:pt x="2284476" y="3048"/>
                  </a:lnTo>
                  <a:lnTo>
                    <a:pt x="2293620" y="3048"/>
                  </a:lnTo>
                  <a:lnTo>
                    <a:pt x="2293620" y="7620"/>
                  </a:lnTo>
                  <a:close/>
                </a:path>
                <a:path w="2293620" h="1379220">
                  <a:moveTo>
                    <a:pt x="7620" y="1374648"/>
                  </a:moveTo>
                  <a:lnTo>
                    <a:pt x="4572" y="1370076"/>
                  </a:lnTo>
                  <a:lnTo>
                    <a:pt x="7620" y="1370076"/>
                  </a:lnTo>
                  <a:lnTo>
                    <a:pt x="7620" y="1374648"/>
                  </a:lnTo>
                  <a:close/>
                </a:path>
                <a:path w="2293620" h="1379220">
                  <a:moveTo>
                    <a:pt x="2284476" y="1374648"/>
                  </a:moveTo>
                  <a:lnTo>
                    <a:pt x="7620" y="1374648"/>
                  </a:lnTo>
                  <a:lnTo>
                    <a:pt x="7620" y="1370076"/>
                  </a:lnTo>
                  <a:lnTo>
                    <a:pt x="2284476" y="1370076"/>
                  </a:lnTo>
                  <a:lnTo>
                    <a:pt x="2284476" y="1374648"/>
                  </a:lnTo>
                  <a:close/>
                </a:path>
                <a:path w="2293620" h="1379220">
                  <a:moveTo>
                    <a:pt x="2293620" y="1374648"/>
                  </a:moveTo>
                  <a:lnTo>
                    <a:pt x="2284476" y="1374648"/>
                  </a:lnTo>
                  <a:lnTo>
                    <a:pt x="2289048" y="1370076"/>
                  </a:lnTo>
                  <a:lnTo>
                    <a:pt x="2293620" y="1370076"/>
                  </a:lnTo>
                  <a:lnTo>
                    <a:pt x="2293620" y="1374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420445" y="2610881"/>
            <a:ext cx="2435529" cy="815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409575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Техподдержка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949183" y="2815556"/>
            <a:ext cx="2506917" cy="1316512"/>
            <a:chOff x="4079747" y="3968496"/>
            <a:chExt cx="2295525" cy="1379220"/>
          </a:xfrm>
        </p:grpSpPr>
        <p:sp>
          <p:nvSpPr>
            <p:cNvPr id="20" name="object 20"/>
            <p:cNvSpPr/>
            <p:nvPr/>
          </p:nvSpPr>
          <p:spPr>
            <a:xfrm>
              <a:off x="4084319" y="3971544"/>
              <a:ext cx="2286000" cy="1371600"/>
            </a:xfrm>
            <a:custGeom>
              <a:avLst/>
              <a:gdLst/>
              <a:ahLst/>
              <a:cxnLst/>
              <a:rect l="l" t="t" r="r" b="b"/>
              <a:pathLst>
                <a:path w="2286000" h="1371600">
                  <a:moveTo>
                    <a:pt x="2285999" y="1371600"/>
                  </a:moveTo>
                  <a:lnTo>
                    <a:pt x="0" y="1371600"/>
                  </a:lnTo>
                  <a:lnTo>
                    <a:pt x="0" y="0"/>
                  </a:lnTo>
                  <a:lnTo>
                    <a:pt x="2285999" y="0"/>
                  </a:lnTo>
                  <a:lnTo>
                    <a:pt x="2285999" y="1371600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79747" y="3968496"/>
              <a:ext cx="2295525" cy="1379220"/>
            </a:xfrm>
            <a:custGeom>
              <a:avLst/>
              <a:gdLst/>
              <a:ahLst/>
              <a:cxnLst/>
              <a:rect l="l" t="t" r="r" b="b"/>
              <a:pathLst>
                <a:path w="2295525" h="1379220">
                  <a:moveTo>
                    <a:pt x="2295144" y="1379220"/>
                  </a:moveTo>
                  <a:lnTo>
                    <a:pt x="0" y="1379220"/>
                  </a:lnTo>
                  <a:lnTo>
                    <a:pt x="0" y="0"/>
                  </a:lnTo>
                  <a:lnTo>
                    <a:pt x="2295144" y="0"/>
                  </a:lnTo>
                  <a:lnTo>
                    <a:pt x="2295144" y="3048"/>
                  </a:lnTo>
                  <a:lnTo>
                    <a:pt x="9144" y="3048"/>
                  </a:lnTo>
                  <a:lnTo>
                    <a:pt x="4572" y="7620"/>
                  </a:lnTo>
                  <a:lnTo>
                    <a:pt x="9144" y="7620"/>
                  </a:lnTo>
                  <a:lnTo>
                    <a:pt x="9144" y="1370076"/>
                  </a:lnTo>
                  <a:lnTo>
                    <a:pt x="4572" y="1370076"/>
                  </a:lnTo>
                  <a:lnTo>
                    <a:pt x="9144" y="1374648"/>
                  </a:lnTo>
                  <a:lnTo>
                    <a:pt x="2295144" y="1374648"/>
                  </a:lnTo>
                  <a:lnTo>
                    <a:pt x="2295144" y="1379220"/>
                  </a:lnTo>
                  <a:close/>
                </a:path>
                <a:path w="2295525" h="1379220">
                  <a:moveTo>
                    <a:pt x="9144" y="7620"/>
                  </a:moveTo>
                  <a:lnTo>
                    <a:pt x="4572" y="7620"/>
                  </a:lnTo>
                  <a:lnTo>
                    <a:pt x="9144" y="3048"/>
                  </a:lnTo>
                  <a:lnTo>
                    <a:pt x="9144" y="7620"/>
                  </a:lnTo>
                  <a:close/>
                </a:path>
                <a:path w="2295525" h="1379220">
                  <a:moveTo>
                    <a:pt x="2286000" y="7620"/>
                  </a:moveTo>
                  <a:lnTo>
                    <a:pt x="9144" y="7620"/>
                  </a:lnTo>
                  <a:lnTo>
                    <a:pt x="9144" y="3048"/>
                  </a:lnTo>
                  <a:lnTo>
                    <a:pt x="2286000" y="3048"/>
                  </a:lnTo>
                  <a:lnTo>
                    <a:pt x="2286000" y="7620"/>
                  </a:lnTo>
                  <a:close/>
                </a:path>
                <a:path w="2295525" h="1379220">
                  <a:moveTo>
                    <a:pt x="2286000" y="1374648"/>
                  </a:moveTo>
                  <a:lnTo>
                    <a:pt x="2286000" y="3048"/>
                  </a:lnTo>
                  <a:lnTo>
                    <a:pt x="2290572" y="7620"/>
                  </a:lnTo>
                  <a:lnTo>
                    <a:pt x="2295144" y="7620"/>
                  </a:lnTo>
                  <a:lnTo>
                    <a:pt x="2295144" y="1370076"/>
                  </a:lnTo>
                  <a:lnTo>
                    <a:pt x="2290572" y="1370076"/>
                  </a:lnTo>
                  <a:lnTo>
                    <a:pt x="2286000" y="1374648"/>
                  </a:lnTo>
                  <a:close/>
                </a:path>
                <a:path w="2295525" h="1379220">
                  <a:moveTo>
                    <a:pt x="2295144" y="7620"/>
                  </a:moveTo>
                  <a:lnTo>
                    <a:pt x="2290572" y="7620"/>
                  </a:lnTo>
                  <a:lnTo>
                    <a:pt x="2286000" y="3048"/>
                  </a:lnTo>
                  <a:lnTo>
                    <a:pt x="2295144" y="3048"/>
                  </a:lnTo>
                  <a:lnTo>
                    <a:pt x="2295144" y="7620"/>
                  </a:lnTo>
                  <a:close/>
                </a:path>
                <a:path w="2295525" h="1379220">
                  <a:moveTo>
                    <a:pt x="9144" y="1374648"/>
                  </a:moveTo>
                  <a:lnTo>
                    <a:pt x="4572" y="1370076"/>
                  </a:lnTo>
                  <a:lnTo>
                    <a:pt x="9144" y="1370076"/>
                  </a:lnTo>
                  <a:lnTo>
                    <a:pt x="9144" y="1374648"/>
                  </a:lnTo>
                  <a:close/>
                </a:path>
                <a:path w="2295525" h="1379220">
                  <a:moveTo>
                    <a:pt x="2286000" y="1374648"/>
                  </a:moveTo>
                  <a:lnTo>
                    <a:pt x="9144" y="1374648"/>
                  </a:lnTo>
                  <a:lnTo>
                    <a:pt x="9144" y="1370076"/>
                  </a:lnTo>
                  <a:lnTo>
                    <a:pt x="2286000" y="1370076"/>
                  </a:lnTo>
                  <a:lnTo>
                    <a:pt x="2286000" y="1374648"/>
                  </a:lnTo>
                  <a:close/>
                </a:path>
                <a:path w="2295525" h="1379220">
                  <a:moveTo>
                    <a:pt x="2295144" y="1374648"/>
                  </a:moveTo>
                  <a:lnTo>
                    <a:pt x="2286000" y="1374648"/>
                  </a:lnTo>
                  <a:lnTo>
                    <a:pt x="2290572" y="1370076"/>
                  </a:lnTo>
                  <a:lnTo>
                    <a:pt x="2295144" y="1370076"/>
                  </a:lnTo>
                  <a:lnTo>
                    <a:pt x="2295144" y="1374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051037" y="2723734"/>
            <a:ext cx="2319283" cy="928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345440" marR="339090" indent="34925">
              <a:lnSpc>
                <a:spcPts val="1689"/>
              </a:lnSpc>
            </a:pPr>
            <a:r>
              <a:rPr sz="1600" b="1" dirty="0">
                <a:latin typeface="Arial"/>
                <a:cs typeface="Arial"/>
              </a:rPr>
              <a:t>Горячая </a:t>
            </a:r>
            <a:r>
              <a:rPr sz="1600" b="1" spc="15" dirty="0">
                <a:latin typeface="Arial"/>
                <a:cs typeface="Arial"/>
              </a:rPr>
              <a:t>линия  </a:t>
            </a:r>
            <a:r>
              <a:rPr sz="1600" b="1" spc="-10" dirty="0">
                <a:latin typeface="Arial"/>
                <a:cs typeface="Arial"/>
              </a:rPr>
              <a:t>Р</a:t>
            </a:r>
            <a:r>
              <a:rPr sz="1600" b="1" spc="-20" dirty="0">
                <a:latin typeface="Arial"/>
                <a:cs typeface="Arial"/>
              </a:rPr>
              <a:t>о</a:t>
            </a:r>
            <a:r>
              <a:rPr sz="1600" b="1" spc="20" dirty="0">
                <a:latin typeface="Arial"/>
                <a:cs typeface="Arial"/>
              </a:rPr>
              <a:t>с</a:t>
            </a:r>
            <a:r>
              <a:rPr sz="1600" b="1" spc="10" dirty="0">
                <a:latin typeface="Arial"/>
                <a:cs typeface="Arial"/>
              </a:rPr>
              <a:t>о</a:t>
            </a:r>
            <a:r>
              <a:rPr sz="1600" b="1" spc="15" dirty="0">
                <a:latin typeface="Arial"/>
                <a:cs typeface="Arial"/>
              </a:rPr>
              <a:t>б</a:t>
            </a:r>
            <a:r>
              <a:rPr sz="1600" b="1" spc="10" dirty="0">
                <a:latin typeface="Arial"/>
                <a:cs typeface="Arial"/>
              </a:rPr>
              <a:t>р</a:t>
            </a:r>
            <a:r>
              <a:rPr sz="1600" b="1" spc="5" dirty="0">
                <a:latin typeface="Arial"/>
                <a:cs typeface="Arial"/>
              </a:rPr>
              <a:t>на</a:t>
            </a:r>
            <a:r>
              <a:rPr sz="1600" b="1" spc="40" dirty="0">
                <a:latin typeface="Arial"/>
                <a:cs typeface="Arial"/>
              </a:rPr>
              <a:t>д</a:t>
            </a:r>
            <a:r>
              <a:rPr sz="1600" b="1" spc="-30" dirty="0">
                <a:latin typeface="Arial"/>
                <a:cs typeface="Arial"/>
              </a:rPr>
              <a:t>з</a:t>
            </a:r>
            <a:r>
              <a:rPr sz="1600" b="1" spc="10" dirty="0">
                <a:latin typeface="Arial"/>
                <a:cs typeface="Arial"/>
              </a:rPr>
              <a:t>ор</a:t>
            </a:r>
            <a:r>
              <a:rPr sz="1600" b="1" spc="15" dirty="0">
                <a:latin typeface="Arial"/>
                <a:cs typeface="Arial"/>
              </a:rPr>
              <a:t>а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651163" y="2815555"/>
            <a:ext cx="2581737" cy="1328044"/>
            <a:chOff x="6594347" y="3968496"/>
            <a:chExt cx="2295525" cy="1379220"/>
          </a:xfrm>
        </p:grpSpPr>
        <p:sp>
          <p:nvSpPr>
            <p:cNvPr id="24" name="object 24"/>
            <p:cNvSpPr/>
            <p:nvPr/>
          </p:nvSpPr>
          <p:spPr>
            <a:xfrm>
              <a:off x="6598919" y="3971544"/>
              <a:ext cx="2286000" cy="1371600"/>
            </a:xfrm>
            <a:custGeom>
              <a:avLst/>
              <a:gdLst/>
              <a:ahLst/>
              <a:cxnLst/>
              <a:rect l="l" t="t" r="r" b="b"/>
              <a:pathLst>
                <a:path w="2286000" h="1371600">
                  <a:moveTo>
                    <a:pt x="2286000" y="1371600"/>
                  </a:moveTo>
                  <a:lnTo>
                    <a:pt x="0" y="1371600"/>
                  </a:lnTo>
                  <a:lnTo>
                    <a:pt x="0" y="0"/>
                  </a:lnTo>
                  <a:lnTo>
                    <a:pt x="2286000" y="0"/>
                  </a:lnTo>
                  <a:lnTo>
                    <a:pt x="2286000" y="1371600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94347" y="3968496"/>
              <a:ext cx="2295525" cy="1379220"/>
            </a:xfrm>
            <a:custGeom>
              <a:avLst/>
              <a:gdLst/>
              <a:ahLst/>
              <a:cxnLst/>
              <a:rect l="l" t="t" r="r" b="b"/>
              <a:pathLst>
                <a:path w="2295525" h="1379220">
                  <a:moveTo>
                    <a:pt x="2295144" y="1379220"/>
                  </a:moveTo>
                  <a:lnTo>
                    <a:pt x="0" y="1379220"/>
                  </a:lnTo>
                  <a:lnTo>
                    <a:pt x="0" y="0"/>
                  </a:lnTo>
                  <a:lnTo>
                    <a:pt x="2295144" y="0"/>
                  </a:lnTo>
                  <a:lnTo>
                    <a:pt x="2295144" y="3048"/>
                  </a:lnTo>
                  <a:lnTo>
                    <a:pt x="9144" y="3048"/>
                  </a:lnTo>
                  <a:lnTo>
                    <a:pt x="4572" y="7620"/>
                  </a:lnTo>
                  <a:lnTo>
                    <a:pt x="9144" y="7620"/>
                  </a:lnTo>
                  <a:lnTo>
                    <a:pt x="9144" y="1370076"/>
                  </a:lnTo>
                  <a:lnTo>
                    <a:pt x="4572" y="1370076"/>
                  </a:lnTo>
                  <a:lnTo>
                    <a:pt x="9144" y="1374648"/>
                  </a:lnTo>
                  <a:lnTo>
                    <a:pt x="2295144" y="1374648"/>
                  </a:lnTo>
                  <a:lnTo>
                    <a:pt x="2295144" y="1379220"/>
                  </a:lnTo>
                  <a:close/>
                </a:path>
                <a:path w="2295525" h="1379220">
                  <a:moveTo>
                    <a:pt x="9144" y="7620"/>
                  </a:moveTo>
                  <a:lnTo>
                    <a:pt x="4572" y="7620"/>
                  </a:lnTo>
                  <a:lnTo>
                    <a:pt x="9144" y="3048"/>
                  </a:lnTo>
                  <a:lnTo>
                    <a:pt x="9144" y="7620"/>
                  </a:lnTo>
                  <a:close/>
                </a:path>
                <a:path w="2295525" h="1379220">
                  <a:moveTo>
                    <a:pt x="2286000" y="7620"/>
                  </a:moveTo>
                  <a:lnTo>
                    <a:pt x="9144" y="7620"/>
                  </a:lnTo>
                  <a:lnTo>
                    <a:pt x="9144" y="3048"/>
                  </a:lnTo>
                  <a:lnTo>
                    <a:pt x="2286000" y="3048"/>
                  </a:lnTo>
                  <a:lnTo>
                    <a:pt x="2286000" y="7620"/>
                  </a:lnTo>
                  <a:close/>
                </a:path>
                <a:path w="2295525" h="1379220">
                  <a:moveTo>
                    <a:pt x="2286000" y="1374648"/>
                  </a:moveTo>
                  <a:lnTo>
                    <a:pt x="2286000" y="3048"/>
                  </a:lnTo>
                  <a:lnTo>
                    <a:pt x="2290572" y="7620"/>
                  </a:lnTo>
                  <a:lnTo>
                    <a:pt x="2295144" y="7620"/>
                  </a:lnTo>
                  <a:lnTo>
                    <a:pt x="2295144" y="1370076"/>
                  </a:lnTo>
                  <a:lnTo>
                    <a:pt x="2290572" y="1370076"/>
                  </a:lnTo>
                  <a:lnTo>
                    <a:pt x="2286000" y="1374648"/>
                  </a:lnTo>
                  <a:close/>
                </a:path>
                <a:path w="2295525" h="1379220">
                  <a:moveTo>
                    <a:pt x="2295144" y="7620"/>
                  </a:moveTo>
                  <a:lnTo>
                    <a:pt x="2290572" y="7620"/>
                  </a:lnTo>
                  <a:lnTo>
                    <a:pt x="2286000" y="3048"/>
                  </a:lnTo>
                  <a:lnTo>
                    <a:pt x="2295144" y="3048"/>
                  </a:lnTo>
                  <a:lnTo>
                    <a:pt x="2295144" y="7620"/>
                  </a:lnTo>
                  <a:close/>
                </a:path>
                <a:path w="2295525" h="1379220">
                  <a:moveTo>
                    <a:pt x="9144" y="1374648"/>
                  </a:moveTo>
                  <a:lnTo>
                    <a:pt x="4572" y="1370076"/>
                  </a:lnTo>
                  <a:lnTo>
                    <a:pt x="9144" y="1370076"/>
                  </a:lnTo>
                  <a:lnTo>
                    <a:pt x="9144" y="1374648"/>
                  </a:lnTo>
                  <a:close/>
                </a:path>
                <a:path w="2295525" h="1379220">
                  <a:moveTo>
                    <a:pt x="2286000" y="1374648"/>
                  </a:moveTo>
                  <a:lnTo>
                    <a:pt x="9144" y="1374648"/>
                  </a:lnTo>
                  <a:lnTo>
                    <a:pt x="9144" y="1370076"/>
                  </a:lnTo>
                  <a:lnTo>
                    <a:pt x="2286000" y="1370076"/>
                  </a:lnTo>
                  <a:lnTo>
                    <a:pt x="2286000" y="1374648"/>
                  </a:lnTo>
                  <a:close/>
                </a:path>
                <a:path w="2295525" h="1379220">
                  <a:moveTo>
                    <a:pt x="2295144" y="1374648"/>
                  </a:moveTo>
                  <a:lnTo>
                    <a:pt x="2286000" y="1374648"/>
                  </a:lnTo>
                  <a:lnTo>
                    <a:pt x="2290572" y="1370076"/>
                  </a:lnTo>
                  <a:lnTo>
                    <a:pt x="2295144" y="1370076"/>
                  </a:lnTo>
                  <a:lnTo>
                    <a:pt x="2295144" y="1374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731534" y="2861389"/>
            <a:ext cx="2305350" cy="128221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56845" marR="154940" indent="150495" algn="just">
              <a:lnSpc>
                <a:spcPct val="87800"/>
              </a:lnSpc>
              <a:spcBef>
                <a:spcPts val="830"/>
              </a:spcBef>
            </a:pPr>
            <a:r>
              <a:rPr sz="1600" b="1" spc="15" dirty="0">
                <a:latin typeface="Arial"/>
                <a:cs typeface="Arial"/>
              </a:rPr>
              <a:t>Раздел </a:t>
            </a:r>
            <a:r>
              <a:rPr sz="1600" b="1" spc="10" dirty="0">
                <a:latin typeface="Arial"/>
                <a:cs typeface="Arial"/>
              </a:rPr>
              <a:t>на </a:t>
            </a:r>
            <a:r>
              <a:rPr sz="1600" b="1" spc="15" dirty="0">
                <a:latin typeface="Arial"/>
                <a:cs typeface="Arial"/>
              </a:rPr>
              <a:t>сайте  </a:t>
            </a:r>
            <a:r>
              <a:rPr sz="1600" b="1" spc="5" dirty="0">
                <a:latin typeface="Arial"/>
                <a:cs typeface="Arial"/>
              </a:rPr>
              <a:t>Рособрнадзора </a:t>
            </a:r>
            <a:r>
              <a:rPr sz="1600" b="1" spc="15" dirty="0">
                <a:latin typeface="Arial"/>
                <a:cs typeface="Arial"/>
              </a:rPr>
              <a:t>и  </a:t>
            </a:r>
            <a:r>
              <a:rPr sz="1600" b="1" spc="-10" dirty="0">
                <a:latin typeface="Arial"/>
                <a:cs typeface="Arial"/>
              </a:rPr>
              <a:t>Р</a:t>
            </a:r>
            <a:r>
              <a:rPr sz="1600" b="1" spc="-20" dirty="0">
                <a:latin typeface="Arial"/>
                <a:cs typeface="Arial"/>
              </a:rPr>
              <a:t>о</a:t>
            </a:r>
            <a:r>
              <a:rPr sz="1600" b="1" spc="50" dirty="0">
                <a:latin typeface="Arial"/>
                <a:cs typeface="Arial"/>
              </a:rPr>
              <a:t>с</a:t>
            </a:r>
            <a:r>
              <a:rPr sz="1600" b="1" spc="20" dirty="0">
                <a:latin typeface="Arial"/>
                <a:cs typeface="Arial"/>
              </a:rPr>
              <a:t>а</a:t>
            </a:r>
            <a:r>
              <a:rPr sz="1600" b="1" spc="10" dirty="0">
                <a:latin typeface="Arial"/>
                <a:cs typeface="Arial"/>
              </a:rPr>
              <a:t>кк</a:t>
            </a:r>
            <a:r>
              <a:rPr sz="1600" b="1" spc="-5" dirty="0">
                <a:latin typeface="Arial"/>
                <a:cs typeface="Arial"/>
              </a:rPr>
              <a:t>р</a:t>
            </a:r>
            <a:r>
              <a:rPr sz="1600" b="1" spc="20" dirty="0">
                <a:latin typeface="Arial"/>
                <a:cs typeface="Arial"/>
              </a:rPr>
              <a:t>е</a:t>
            </a:r>
            <a:r>
              <a:rPr sz="1600" b="1" spc="5" dirty="0">
                <a:latin typeface="Arial"/>
                <a:cs typeface="Arial"/>
              </a:rPr>
              <a:t>да</a:t>
            </a:r>
            <a:r>
              <a:rPr sz="1600" b="1" spc="15" dirty="0">
                <a:latin typeface="Arial"/>
                <a:cs typeface="Arial"/>
              </a:rPr>
              <a:t>г</a:t>
            </a:r>
            <a:r>
              <a:rPr sz="1600" b="1" spc="5" dirty="0">
                <a:latin typeface="Arial"/>
                <a:cs typeface="Arial"/>
              </a:rPr>
              <a:t>ен</a:t>
            </a:r>
            <a:r>
              <a:rPr sz="1600" b="1" spc="20" dirty="0">
                <a:latin typeface="Arial"/>
                <a:cs typeface="Arial"/>
              </a:rPr>
              <a:t>с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5" dirty="0">
                <a:latin typeface="Arial"/>
                <a:cs typeface="Arial"/>
              </a:rPr>
              <a:t>в</a:t>
            </a:r>
            <a:r>
              <a:rPr sz="1600" b="1" spc="15" dirty="0">
                <a:latin typeface="Arial"/>
                <a:cs typeface="Arial"/>
              </a:rPr>
              <a:t>а</a:t>
            </a:r>
            <a:endParaRPr sz="1600" dirty="0">
              <a:latin typeface="Arial"/>
              <a:cs typeface="Arial"/>
            </a:endParaRPr>
          </a:p>
          <a:p>
            <a:pPr marL="522605" marR="75565" indent="-443865">
              <a:lnSpc>
                <a:spcPts val="1689"/>
              </a:lnSpc>
              <a:spcBef>
                <a:spcPts val="655"/>
              </a:spcBef>
            </a:pPr>
            <a:r>
              <a:rPr sz="1600" b="1" spc="10" dirty="0">
                <a:latin typeface="Arial"/>
                <a:cs typeface="Arial"/>
              </a:rPr>
              <a:t>«Аккредитационный  мониоринг»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949183" y="4223890"/>
            <a:ext cx="2501508" cy="2529335"/>
            <a:chOff x="4079747" y="5567172"/>
            <a:chExt cx="2295525" cy="1381125"/>
          </a:xfrm>
        </p:grpSpPr>
        <p:sp>
          <p:nvSpPr>
            <p:cNvPr id="28" name="object 28"/>
            <p:cNvSpPr/>
            <p:nvPr/>
          </p:nvSpPr>
          <p:spPr>
            <a:xfrm>
              <a:off x="4084319" y="5571744"/>
              <a:ext cx="2286000" cy="1371600"/>
            </a:xfrm>
            <a:custGeom>
              <a:avLst/>
              <a:gdLst/>
              <a:ahLst/>
              <a:cxnLst/>
              <a:rect l="l" t="t" r="r" b="b"/>
              <a:pathLst>
                <a:path w="2286000" h="1371600">
                  <a:moveTo>
                    <a:pt x="2285999" y="1371600"/>
                  </a:moveTo>
                  <a:lnTo>
                    <a:pt x="0" y="1371600"/>
                  </a:lnTo>
                  <a:lnTo>
                    <a:pt x="0" y="0"/>
                  </a:lnTo>
                  <a:lnTo>
                    <a:pt x="2285999" y="0"/>
                  </a:lnTo>
                  <a:lnTo>
                    <a:pt x="2285999" y="1371600"/>
                  </a:lnTo>
                  <a:close/>
                </a:path>
              </a:pathLst>
            </a:custGeom>
            <a:solidFill>
              <a:srgbClr val="9C9CD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079747" y="5567172"/>
              <a:ext cx="2295525" cy="1381125"/>
            </a:xfrm>
            <a:custGeom>
              <a:avLst/>
              <a:gdLst/>
              <a:ahLst/>
              <a:cxnLst/>
              <a:rect l="l" t="t" r="r" b="b"/>
              <a:pathLst>
                <a:path w="2295525" h="1381125">
                  <a:moveTo>
                    <a:pt x="2295144" y="1380744"/>
                  </a:moveTo>
                  <a:lnTo>
                    <a:pt x="0" y="1380744"/>
                  </a:lnTo>
                  <a:lnTo>
                    <a:pt x="0" y="0"/>
                  </a:lnTo>
                  <a:lnTo>
                    <a:pt x="2295144" y="0"/>
                  </a:lnTo>
                  <a:lnTo>
                    <a:pt x="2295144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1371600"/>
                  </a:lnTo>
                  <a:lnTo>
                    <a:pt x="4572" y="1371600"/>
                  </a:lnTo>
                  <a:lnTo>
                    <a:pt x="9144" y="1376172"/>
                  </a:lnTo>
                  <a:lnTo>
                    <a:pt x="2295144" y="1376172"/>
                  </a:lnTo>
                  <a:lnTo>
                    <a:pt x="2295144" y="1380744"/>
                  </a:lnTo>
                  <a:close/>
                </a:path>
                <a:path w="2295525" h="1381125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2295525" h="1381125">
                  <a:moveTo>
                    <a:pt x="2286000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2286000" y="4572"/>
                  </a:lnTo>
                  <a:lnTo>
                    <a:pt x="2286000" y="9144"/>
                  </a:lnTo>
                  <a:close/>
                </a:path>
                <a:path w="2295525" h="1381125">
                  <a:moveTo>
                    <a:pt x="2286000" y="1376172"/>
                  </a:moveTo>
                  <a:lnTo>
                    <a:pt x="2286000" y="4572"/>
                  </a:lnTo>
                  <a:lnTo>
                    <a:pt x="2290572" y="9144"/>
                  </a:lnTo>
                  <a:lnTo>
                    <a:pt x="2295144" y="9144"/>
                  </a:lnTo>
                  <a:lnTo>
                    <a:pt x="2295144" y="1371600"/>
                  </a:lnTo>
                  <a:lnTo>
                    <a:pt x="2290572" y="1371600"/>
                  </a:lnTo>
                  <a:lnTo>
                    <a:pt x="2286000" y="1376172"/>
                  </a:lnTo>
                  <a:close/>
                </a:path>
                <a:path w="2295525" h="1381125">
                  <a:moveTo>
                    <a:pt x="2295144" y="9144"/>
                  </a:moveTo>
                  <a:lnTo>
                    <a:pt x="2290572" y="9144"/>
                  </a:lnTo>
                  <a:lnTo>
                    <a:pt x="2286000" y="4572"/>
                  </a:lnTo>
                  <a:lnTo>
                    <a:pt x="2295144" y="4572"/>
                  </a:lnTo>
                  <a:lnTo>
                    <a:pt x="2295144" y="9144"/>
                  </a:lnTo>
                  <a:close/>
                </a:path>
                <a:path w="2295525" h="1381125">
                  <a:moveTo>
                    <a:pt x="9144" y="1376172"/>
                  </a:moveTo>
                  <a:lnTo>
                    <a:pt x="4572" y="1371600"/>
                  </a:lnTo>
                  <a:lnTo>
                    <a:pt x="9144" y="1371600"/>
                  </a:lnTo>
                  <a:lnTo>
                    <a:pt x="9144" y="1376172"/>
                  </a:lnTo>
                  <a:close/>
                </a:path>
                <a:path w="2295525" h="1381125">
                  <a:moveTo>
                    <a:pt x="2286000" y="1376172"/>
                  </a:moveTo>
                  <a:lnTo>
                    <a:pt x="9144" y="1376172"/>
                  </a:lnTo>
                  <a:lnTo>
                    <a:pt x="9144" y="1371600"/>
                  </a:lnTo>
                  <a:lnTo>
                    <a:pt x="2286000" y="1371600"/>
                  </a:lnTo>
                  <a:lnTo>
                    <a:pt x="2286000" y="1376172"/>
                  </a:lnTo>
                  <a:close/>
                </a:path>
                <a:path w="2295525" h="1381125">
                  <a:moveTo>
                    <a:pt x="2295144" y="1376172"/>
                  </a:moveTo>
                  <a:lnTo>
                    <a:pt x="2286000" y="1376172"/>
                  </a:lnTo>
                  <a:lnTo>
                    <a:pt x="2290572" y="1371600"/>
                  </a:lnTo>
                  <a:lnTo>
                    <a:pt x="2295144" y="1371600"/>
                  </a:lnTo>
                  <a:lnTo>
                    <a:pt x="2295144" y="13761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949183" y="4265369"/>
            <a:ext cx="2598369" cy="2239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479425" marR="375920" indent="-96520">
              <a:lnSpc>
                <a:spcPts val="1689"/>
              </a:lnSpc>
            </a:pPr>
            <a:r>
              <a:rPr lang="ru-RU" sz="1600" b="1" spc="-10" dirty="0">
                <a:latin typeface="Arial"/>
                <a:cs typeface="Arial"/>
              </a:rPr>
              <a:t>  </a:t>
            </a:r>
            <a:r>
              <a:rPr sz="1600" b="1" spc="-10" dirty="0" err="1">
                <a:latin typeface="Arial"/>
                <a:cs typeface="Arial"/>
              </a:rPr>
              <a:t>Р</a:t>
            </a:r>
            <a:r>
              <a:rPr sz="1600" b="1" spc="20" dirty="0" err="1">
                <a:latin typeface="Arial"/>
                <a:cs typeface="Arial"/>
              </a:rPr>
              <a:t>ег</a:t>
            </a:r>
            <a:r>
              <a:rPr sz="1600" b="1" spc="5" dirty="0" err="1">
                <a:latin typeface="Arial"/>
                <a:cs typeface="Arial"/>
              </a:rPr>
              <a:t>и</a:t>
            </a:r>
            <a:r>
              <a:rPr sz="1600" b="1" spc="10" dirty="0" err="1">
                <a:latin typeface="Arial"/>
                <a:cs typeface="Arial"/>
              </a:rPr>
              <a:t>о</a:t>
            </a:r>
            <a:r>
              <a:rPr sz="1600" b="1" spc="5" dirty="0" err="1">
                <a:latin typeface="Arial"/>
                <a:cs typeface="Arial"/>
              </a:rPr>
              <a:t>н</a:t>
            </a:r>
            <a:r>
              <a:rPr sz="1600" b="1" spc="20" dirty="0" err="1">
                <a:latin typeface="Arial"/>
                <a:cs typeface="Arial"/>
              </a:rPr>
              <a:t>а</a:t>
            </a:r>
            <a:r>
              <a:rPr sz="1600" b="1" spc="5" dirty="0" err="1">
                <a:latin typeface="Arial"/>
                <a:cs typeface="Arial"/>
              </a:rPr>
              <a:t>льн</a:t>
            </a:r>
            <a:r>
              <a:rPr sz="1600" b="1" spc="30" dirty="0" err="1">
                <a:latin typeface="Arial"/>
                <a:cs typeface="Arial"/>
              </a:rPr>
              <a:t>ы</a:t>
            </a:r>
            <a:r>
              <a:rPr sz="1600" b="1" spc="10" dirty="0" err="1">
                <a:latin typeface="Arial"/>
                <a:cs typeface="Arial"/>
              </a:rPr>
              <a:t>й</a:t>
            </a:r>
            <a:r>
              <a:rPr sz="1600" b="1" spc="10" dirty="0">
                <a:latin typeface="Arial"/>
                <a:cs typeface="Arial"/>
              </a:rPr>
              <a:t>  </a:t>
            </a:r>
            <a:r>
              <a:rPr sz="1600" b="1" spc="5" dirty="0" err="1">
                <a:latin typeface="Arial"/>
                <a:cs typeface="Arial"/>
              </a:rPr>
              <a:t>координатор</a:t>
            </a:r>
            <a:r>
              <a:rPr lang="ru-RU" sz="1600" b="1" spc="5" dirty="0">
                <a:latin typeface="Arial"/>
                <a:cs typeface="Arial"/>
              </a:rPr>
              <a:t> РД</a:t>
            </a:r>
          </a:p>
          <a:p>
            <a:pPr marL="479425" marR="375920" indent="-96520">
              <a:lnSpc>
                <a:spcPts val="1689"/>
              </a:lnSpc>
            </a:pPr>
            <a:r>
              <a:rPr lang="ru-RU" sz="1600" b="1" spc="5" dirty="0">
                <a:latin typeface="Arial"/>
                <a:cs typeface="Arial"/>
              </a:rPr>
              <a:t>     </a:t>
            </a:r>
          </a:p>
          <a:p>
            <a:pPr marL="479425" marR="375920" indent="-96520">
              <a:lnSpc>
                <a:spcPts val="1689"/>
              </a:lnSpc>
            </a:pPr>
            <a:r>
              <a:rPr lang="ru-RU" sz="1600" b="1" spc="5" dirty="0">
                <a:solidFill>
                  <a:srgbClr val="FFFF00"/>
                </a:solidFill>
                <a:latin typeface="Arial"/>
                <a:cs typeface="Arial"/>
              </a:rPr>
              <a:t>    </a:t>
            </a:r>
            <a:r>
              <a:rPr lang="ru-RU" sz="1600" b="1" spc="5" dirty="0">
                <a:solidFill>
                  <a:schemeClr val="tx2"/>
                </a:solidFill>
                <a:latin typeface="Arial"/>
                <a:cs typeface="Arial"/>
              </a:rPr>
              <a:t>АГАБЕКОВ </a:t>
            </a:r>
          </a:p>
          <a:p>
            <a:pPr marL="479425" marR="375920" indent="-96520">
              <a:lnSpc>
                <a:spcPts val="1689"/>
              </a:lnSpc>
            </a:pPr>
            <a:r>
              <a:rPr lang="ru-RU" sz="1600" b="1" spc="5" dirty="0" err="1">
                <a:solidFill>
                  <a:schemeClr val="tx2"/>
                </a:solidFill>
                <a:latin typeface="Arial"/>
                <a:cs typeface="Arial"/>
              </a:rPr>
              <a:t>Насир</a:t>
            </a:r>
            <a:r>
              <a:rPr lang="ru-RU" sz="1600" b="1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ru-RU" sz="1600" b="1" spc="5" dirty="0" err="1">
                <a:solidFill>
                  <a:schemeClr val="tx2"/>
                </a:solidFill>
                <a:latin typeface="Arial"/>
                <a:cs typeface="Arial"/>
              </a:rPr>
              <a:t>Расимович</a:t>
            </a:r>
            <a:endParaRPr lang="ru-RU" sz="1600" b="1" spc="5" dirty="0">
              <a:solidFill>
                <a:schemeClr val="tx2"/>
              </a:solidFill>
              <a:latin typeface="Arial"/>
              <a:cs typeface="Arial"/>
            </a:endParaRPr>
          </a:p>
          <a:p>
            <a:pPr marL="479425" marR="375920" indent="-96520">
              <a:lnSpc>
                <a:spcPts val="1689"/>
              </a:lnSpc>
            </a:pPr>
            <a:r>
              <a:rPr lang="ru-RU" sz="1600" b="1" spc="5" dirty="0">
                <a:latin typeface="Arial"/>
                <a:cs typeface="Arial"/>
              </a:rPr>
              <a:t>_______________</a:t>
            </a:r>
          </a:p>
          <a:p>
            <a:pPr marL="479425" marR="375920" indent="-96520">
              <a:lnSpc>
                <a:spcPts val="1689"/>
              </a:lnSpc>
            </a:pPr>
            <a:endParaRPr lang="ru-RU" sz="1600" b="1" spc="5" dirty="0">
              <a:latin typeface="Arial"/>
              <a:cs typeface="Arial"/>
            </a:endParaRPr>
          </a:p>
          <a:p>
            <a:pPr marL="479425" marR="375920" indent="-96520">
              <a:lnSpc>
                <a:spcPts val="1689"/>
              </a:lnSpc>
            </a:pPr>
            <a:r>
              <a:rPr lang="ru-RU" sz="16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Муниципальный координатор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085" y="464274"/>
            <a:ext cx="510159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УЧАСТНИКИ</a:t>
            </a:r>
            <a:r>
              <a:rPr spc="-75" dirty="0"/>
              <a:t> </a:t>
            </a:r>
            <a:r>
              <a:rPr spc="-5" dirty="0"/>
              <a:t>МОНИТОРИНГА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216" y="1994916"/>
            <a:ext cx="5280660" cy="1198661"/>
          </a:xfrm>
          <a:prstGeom prst="rect">
            <a:avLst/>
          </a:prstGeom>
          <a:solidFill>
            <a:srgbClr val="8989CF"/>
          </a:solidFill>
        </p:spPr>
        <p:txBody>
          <a:bodyPr vert="horz" wrap="square" lIns="0" tIns="5080" rIns="0" bIns="0" rtlCol="0">
            <a:spAutoFit/>
          </a:bodyPr>
          <a:lstStyle/>
          <a:p>
            <a:pPr marL="1383665" marR="849630" indent="-530860" algn="ctr">
              <a:lnSpc>
                <a:spcPct val="101499"/>
              </a:lnSpc>
            </a:pPr>
            <a:endParaRPr lang="ru-RU" sz="1950" b="1" spc="-5" dirty="0">
              <a:latin typeface="Arial"/>
              <a:cs typeface="Arial"/>
            </a:endParaRPr>
          </a:p>
          <a:p>
            <a:pPr marL="1383665" marR="849630" indent="-530860" algn="ctr">
              <a:lnSpc>
                <a:spcPct val="101499"/>
              </a:lnSpc>
            </a:pPr>
            <a:r>
              <a:rPr lang="ru-RU" sz="1950" b="1" spc="-5" dirty="0">
                <a:latin typeface="Arial"/>
                <a:cs typeface="Arial"/>
              </a:rPr>
              <a:t>О</a:t>
            </a:r>
            <a:r>
              <a:rPr sz="1950" b="1" spc="10" dirty="0" err="1">
                <a:latin typeface="Arial"/>
                <a:cs typeface="Arial"/>
              </a:rPr>
              <a:t>бразовательны</a:t>
            </a:r>
            <a:r>
              <a:rPr lang="ru-RU" sz="1950" b="1" spc="10" dirty="0">
                <a:latin typeface="Arial"/>
                <a:cs typeface="Arial"/>
              </a:rPr>
              <a:t>е </a:t>
            </a:r>
            <a:r>
              <a:rPr sz="1950" b="1" spc="10" dirty="0" err="1">
                <a:latin typeface="Arial"/>
                <a:cs typeface="Arial"/>
              </a:rPr>
              <a:t>организаци</a:t>
            </a:r>
            <a:r>
              <a:rPr lang="ru-RU" sz="1950" b="1" spc="10" dirty="0">
                <a:latin typeface="Arial"/>
                <a:cs typeface="Arial"/>
              </a:rPr>
              <a:t>и общего образования</a:t>
            </a:r>
            <a:r>
              <a:rPr sz="1950" b="1" spc="10" dirty="0">
                <a:latin typeface="Arial"/>
                <a:cs typeface="Arial"/>
              </a:rPr>
              <a:t>-</a:t>
            </a:r>
            <a:r>
              <a:rPr sz="1950" b="1" spc="-15" dirty="0">
                <a:latin typeface="Arial"/>
                <a:cs typeface="Arial"/>
              </a:rPr>
              <a:t> </a:t>
            </a:r>
            <a:r>
              <a:rPr lang="ru-RU" sz="1950" b="1" spc="15" dirty="0">
                <a:solidFill>
                  <a:srgbClr val="FFFF00"/>
                </a:solidFill>
                <a:latin typeface="Arial"/>
                <a:cs typeface="Arial"/>
              </a:rPr>
              <a:t>1175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216" y="3589968"/>
            <a:ext cx="5280660" cy="1079783"/>
          </a:xfrm>
          <a:prstGeom prst="rect">
            <a:avLst/>
          </a:prstGeom>
          <a:solidFill>
            <a:srgbClr val="8989CF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375"/>
              </a:spcBef>
            </a:pPr>
            <a:endParaRPr lang="ru-RU" sz="1950" b="1" spc="1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lang="ru-RU" sz="1950" b="1" spc="10" dirty="0">
                <a:latin typeface="Arial"/>
                <a:cs typeface="Arial"/>
              </a:rPr>
              <a:t>Организации среднего профессионального образования</a:t>
            </a:r>
            <a:r>
              <a:rPr sz="1950" b="1" spc="10" dirty="0">
                <a:latin typeface="Arial"/>
                <a:cs typeface="Arial"/>
              </a:rPr>
              <a:t> </a:t>
            </a:r>
            <a:r>
              <a:rPr lang="ru-RU" sz="1950" b="1" spc="10" dirty="0">
                <a:latin typeface="Arial"/>
                <a:cs typeface="Arial"/>
              </a:rPr>
              <a:t>–</a:t>
            </a:r>
            <a:r>
              <a:rPr sz="1950" b="1" spc="-15" dirty="0">
                <a:latin typeface="Arial"/>
                <a:cs typeface="Arial"/>
              </a:rPr>
              <a:t> </a:t>
            </a:r>
            <a:r>
              <a:rPr lang="ru-RU" sz="1950" b="1" spc="20" dirty="0">
                <a:solidFill>
                  <a:srgbClr val="FFFF00"/>
                </a:solidFill>
                <a:latin typeface="Arial"/>
                <a:cs typeface="Arial"/>
              </a:rPr>
              <a:t>59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67044" y="2867025"/>
            <a:ext cx="3927856" cy="1415772"/>
          </a:xfrm>
          <a:prstGeom prst="rect">
            <a:avLst/>
          </a:prstGeom>
          <a:solidFill>
            <a:srgbClr val="565087"/>
          </a:solidFill>
        </p:spPr>
        <p:txBody>
          <a:bodyPr vert="horz" wrap="square" lIns="0" tIns="2540" rIns="0" bIns="0" rtlCol="0">
            <a:spAutoFit/>
          </a:bodyPr>
          <a:lstStyle/>
          <a:p>
            <a:pPr marL="748030" algn="ctr">
              <a:lnSpc>
                <a:spcPct val="100000"/>
              </a:lnSpc>
            </a:pPr>
            <a:r>
              <a:rPr lang="ru-RU" sz="4800" dirty="0">
                <a:solidFill>
                  <a:srgbClr val="FFFF00"/>
                </a:solidFill>
                <a:latin typeface="Arial"/>
                <a:cs typeface="Arial"/>
              </a:rPr>
              <a:t>1250</a:t>
            </a:r>
            <a:endParaRPr sz="48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194310" algn="ctr">
              <a:lnSpc>
                <a:spcPct val="100000"/>
              </a:lnSpc>
              <a:spcBef>
                <a:spcPts val="1910"/>
              </a:spcBef>
            </a:pPr>
            <a:r>
              <a:rPr lang="ru-RU" sz="2800" b="1" spc="-5" dirty="0">
                <a:solidFill>
                  <a:srgbClr val="FFFFFF"/>
                </a:solidFill>
                <a:latin typeface="Arial"/>
                <a:cs typeface="Arial"/>
              </a:rPr>
              <a:t>      ВСЕГО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216" y="4985004"/>
            <a:ext cx="5280660" cy="1245662"/>
          </a:xfrm>
          <a:prstGeom prst="rect">
            <a:avLst/>
          </a:prstGeom>
          <a:solidFill>
            <a:srgbClr val="8989CF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2435225" marR="263525" indent="-2167255" algn="ctr">
              <a:lnSpc>
                <a:spcPct val="101499"/>
              </a:lnSpc>
              <a:spcBef>
                <a:spcPts val="5"/>
              </a:spcBef>
            </a:pPr>
            <a:r>
              <a:rPr lang="ru-RU" sz="1950" b="1" spc="-5" dirty="0">
                <a:latin typeface="Arial"/>
                <a:cs typeface="Arial"/>
              </a:rPr>
              <a:t>Организации высшего учебного заведения </a:t>
            </a:r>
            <a:r>
              <a:rPr sz="1950" b="1" spc="10" dirty="0">
                <a:latin typeface="Arial"/>
                <a:cs typeface="Arial"/>
              </a:rPr>
              <a:t>-  </a:t>
            </a:r>
            <a:r>
              <a:rPr lang="ru-RU" sz="1950" b="1" spc="-20" dirty="0">
                <a:solidFill>
                  <a:srgbClr val="FFFF00"/>
                </a:solidFill>
                <a:latin typeface="Arial"/>
                <a:cs typeface="Arial"/>
              </a:rPr>
              <a:t>16</a:t>
            </a:r>
          </a:p>
          <a:p>
            <a:pPr marL="2435225" marR="263525" indent="-2167255">
              <a:lnSpc>
                <a:spcPct val="101499"/>
              </a:lnSpc>
              <a:spcBef>
                <a:spcPts val="5"/>
              </a:spcBef>
            </a:pPr>
            <a:endParaRPr sz="195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5416" y="1514369"/>
            <a:ext cx="5545455" cy="4936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34645" algn="l"/>
              </a:tabLst>
            </a:pPr>
            <a:r>
              <a:rPr sz="1700" b="1" spc="-15" dirty="0">
                <a:latin typeface="Arial"/>
                <a:cs typeface="Arial"/>
              </a:rPr>
              <a:t>1.	</a:t>
            </a:r>
            <a:r>
              <a:rPr sz="1700" b="1" spc="-25" dirty="0">
                <a:latin typeface="Arial"/>
                <a:cs typeface="Arial"/>
              </a:rPr>
              <a:t>Подготовить</a:t>
            </a:r>
            <a:r>
              <a:rPr sz="1700" b="1" spc="5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приказы:</a:t>
            </a:r>
            <a:endParaRPr sz="1700">
              <a:latin typeface="Arial"/>
              <a:cs typeface="Arial"/>
            </a:endParaRPr>
          </a:p>
          <a:p>
            <a:pPr marL="320040" marR="650240" indent="-307975">
              <a:lnSpc>
                <a:spcPct val="100000"/>
              </a:lnSpc>
              <a:buChar char="-"/>
              <a:tabLst>
                <a:tab pos="319405" algn="l"/>
                <a:tab pos="320040" algn="l"/>
              </a:tabLst>
            </a:pPr>
            <a:r>
              <a:rPr sz="1700" spc="-5" dirty="0">
                <a:latin typeface="Arial"/>
                <a:cs typeface="Arial"/>
              </a:rPr>
              <a:t>о </a:t>
            </a:r>
            <a:r>
              <a:rPr sz="1700" spc="-15" dirty="0">
                <a:latin typeface="Arial"/>
                <a:cs typeface="Arial"/>
              </a:rPr>
              <a:t>назначении </a:t>
            </a:r>
            <a:r>
              <a:rPr sz="1700" spc="-20" dirty="0">
                <a:latin typeface="Arial"/>
                <a:cs typeface="Arial"/>
              </a:rPr>
              <a:t>ответственных </a:t>
            </a:r>
            <a:r>
              <a:rPr sz="1700" spc="-5" dirty="0">
                <a:latin typeface="Arial"/>
                <a:cs typeface="Arial"/>
              </a:rPr>
              <a:t>за </a:t>
            </a:r>
            <a:r>
              <a:rPr sz="1700" spc="-15" dirty="0">
                <a:latin typeface="Arial"/>
                <a:cs typeface="Arial"/>
              </a:rPr>
              <a:t>участие </a:t>
            </a:r>
            <a:r>
              <a:rPr sz="1700" spc="-10" dirty="0">
                <a:latin typeface="Arial"/>
                <a:cs typeface="Arial"/>
              </a:rPr>
              <a:t>ОО </a:t>
            </a:r>
            <a:r>
              <a:rPr sz="1700" spc="-5" dirty="0">
                <a:latin typeface="Arial"/>
                <a:cs typeface="Arial"/>
              </a:rPr>
              <a:t>в  </a:t>
            </a:r>
            <a:r>
              <a:rPr sz="1700" spc="-15" dirty="0">
                <a:latin typeface="Arial"/>
                <a:cs typeface="Arial"/>
              </a:rPr>
              <a:t>аккредитационном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15" dirty="0">
                <a:latin typeface="Arial"/>
                <a:cs typeface="Arial"/>
              </a:rPr>
              <a:t>мониторинге;</a:t>
            </a:r>
            <a:endParaRPr sz="1700">
              <a:latin typeface="Arial"/>
              <a:cs typeface="Arial"/>
            </a:endParaRPr>
          </a:p>
          <a:p>
            <a:pPr marL="320040" marR="601345" indent="-307975">
              <a:lnSpc>
                <a:spcPts val="2039"/>
              </a:lnSpc>
              <a:spcBef>
                <a:spcPts val="55"/>
              </a:spcBef>
              <a:buChar char="-"/>
              <a:tabLst>
                <a:tab pos="319405" algn="l"/>
                <a:tab pos="320040" algn="l"/>
              </a:tabLst>
            </a:pPr>
            <a:r>
              <a:rPr sz="1700" spc="-5" dirty="0">
                <a:latin typeface="Arial"/>
                <a:cs typeface="Arial"/>
              </a:rPr>
              <a:t>о </a:t>
            </a:r>
            <a:r>
              <a:rPr sz="1700" spc="-15" dirty="0">
                <a:latin typeface="Arial"/>
                <a:cs typeface="Arial"/>
              </a:rPr>
              <a:t>назначении </a:t>
            </a:r>
            <a:r>
              <a:rPr sz="1700" spc="-20" dirty="0">
                <a:latin typeface="Arial"/>
                <a:cs typeface="Arial"/>
              </a:rPr>
              <a:t>ответственных </a:t>
            </a:r>
            <a:r>
              <a:rPr sz="1700" spc="-5" dirty="0">
                <a:latin typeface="Arial"/>
                <a:cs typeface="Arial"/>
              </a:rPr>
              <a:t>за </a:t>
            </a:r>
            <a:r>
              <a:rPr sz="1700" spc="-10" dirty="0">
                <a:latin typeface="Arial"/>
                <a:cs typeface="Arial"/>
              </a:rPr>
              <a:t>актуализацию  информации на </a:t>
            </a:r>
            <a:r>
              <a:rPr sz="1700" spc="-15" dirty="0">
                <a:latin typeface="Arial"/>
                <a:cs typeface="Arial"/>
              </a:rPr>
              <a:t>сайте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ОО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Arial"/>
              <a:cs typeface="Arial"/>
            </a:endParaRPr>
          </a:p>
          <a:p>
            <a:pPr marL="358140" marR="5080" indent="-346075">
              <a:lnSpc>
                <a:spcPct val="100000"/>
              </a:lnSpc>
              <a:buAutoNum type="arabicPeriod" startAt="2"/>
              <a:tabLst>
                <a:tab pos="358140" algn="l"/>
                <a:tab pos="358775" algn="l"/>
              </a:tabLst>
            </a:pPr>
            <a:r>
              <a:rPr sz="1700" b="1" spc="-20" dirty="0">
                <a:latin typeface="Arial"/>
                <a:cs typeface="Arial"/>
              </a:rPr>
              <a:t>Обеспечить </a:t>
            </a:r>
            <a:r>
              <a:rPr sz="1700" b="1" spc="-25" dirty="0">
                <a:latin typeface="Arial"/>
                <a:cs typeface="Arial"/>
              </a:rPr>
              <a:t>подготовку </a:t>
            </a:r>
            <a:r>
              <a:rPr sz="1700" spc="-10" dirty="0">
                <a:latin typeface="Arial"/>
                <a:cs typeface="Arial"/>
              </a:rPr>
              <a:t>специалистов, </a:t>
            </a:r>
            <a:r>
              <a:rPr sz="1700" spc="-15" dirty="0">
                <a:latin typeface="Arial"/>
                <a:cs typeface="Arial"/>
              </a:rPr>
              <a:t>которые  </a:t>
            </a:r>
            <a:r>
              <a:rPr sz="1700" spc="-40" dirty="0">
                <a:latin typeface="Arial"/>
                <a:cs typeface="Arial"/>
              </a:rPr>
              <a:t>будут </a:t>
            </a:r>
            <a:r>
              <a:rPr sz="1700" spc="-5" dirty="0">
                <a:latin typeface="Arial"/>
                <a:cs typeface="Arial"/>
              </a:rPr>
              <a:t>вносить </a:t>
            </a:r>
            <a:r>
              <a:rPr sz="1700" spc="-10" dirty="0">
                <a:latin typeface="Arial"/>
                <a:cs typeface="Arial"/>
              </a:rPr>
              <a:t>данные по </a:t>
            </a:r>
            <a:r>
              <a:rPr sz="1700" spc="-20" dirty="0">
                <a:latin typeface="Arial"/>
                <a:cs typeface="Arial"/>
              </a:rPr>
              <a:t>показателям</a:t>
            </a:r>
            <a:r>
              <a:rPr sz="1700" spc="175" dirty="0">
                <a:latin typeface="Arial"/>
                <a:cs typeface="Arial"/>
              </a:rPr>
              <a:t> </a:t>
            </a:r>
            <a:r>
              <a:rPr sz="1700" spc="-15" dirty="0">
                <a:latin typeface="Arial"/>
                <a:cs typeface="Arial"/>
              </a:rPr>
              <a:t>мониторинга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 startAt="2"/>
            </a:pPr>
            <a:endParaRPr sz="1800">
              <a:latin typeface="Arial"/>
              <a:cs typeface="Arial"/>
            </a:endParaRPr>
          </a:p>
          <a:p>
            <a:pPr marL="358140" marR="914400" indent="-346075">
              <a:lnSpc>
                <a:spcPts val="2030"/>
              </a:lnSpc>
              <a:buAutoNum type="arabicPeriod" startAt="2"/>
              <a:tabLst>
                <a:tab pos="358140" algn="l"/>
                <a:tab pos="358775" algn="l"/>
              </a:tabLst>
            </a:pPr>
            <a:r>
              <a:rPr sz="1700" b="1" spc="-15" dirty="0">
                <a:latin typeface="Arial"/>
                <a:cs typeface="Arial"/>
              </a:rPr>
              <a:t>Внимательно </a:t>
            </a:r>
            <a:r>
              <a:rPr sz="1700" b="1" spc="-20" dirty="0">
                <a:latin typeface="Arial"/>
                <a:cs typeface="Arial"/>
              </a:rPr>
              <a:t>изучить методику </a:t>
            </a:r>
            <a:r>
              <a:rPr sz="1700" spc="-25" dirty="0">
                <a:latin typeface="Arial"/>
                <a:cs typeface="Arial"/>
              </a:rPr>
              <a:t>расчета  </a:t>
            </a:r>
            <a:r>
              <a:rPr sz="1700" spc="-15" dirty="0">
                <a:latin typeface="Arial"/>
                <a:cs typeface="Arial"/>
              </a:rPr>
              <a:t>аккредитационных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показателей.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eriod" startAt="2"/>
            </a:pPr>
            <a:endParaRPr sz="1700">
              <a:latin typeface="Arial"/>
              <a:cs typeface="Arial"/>
            </a:endParaRPr>
          </a:p>
          <a:p>
            <a:pPr marL="358140" marR="67945" indent="-346075">
              <a:lnSpc>
                <a:spcPct val="99700"/>
              </a:lnSpc>
              <a:buAutoNum type="arabicPeriod" startAt="2"/>
              <a:tabLst>
                <a:tab pos="358140" algn="l"/>
                <a:tab pos="358775" algn="l"/>
              </a:tabLst>
            </a:pPr>
            <a:r>
              <a:rPr sz="1700" b="1" spc="-15" dirty="0">
                <a:latin typeface="Arial"/>
                <a:cs typeface="Arial"/>
              </a:rPr>
              <a:t>Проверить </a:t>
            </a:r>
            <a:r>
              <a:rPr sz="1700" b="1" spc="-10" dirty="0">
                <a:latin typeface="Arial"/>
                <a:cs typeface="Arial"/>
              </a:rPr>
              <a:t>наличие </a:t>
            </a:r>
            <a:r>
              <a:rPr sz="1700" b="1" spc="-20" dirty="0">
                <a:latin typeface="Arial"/>
                <a:cs typeface="Arial"/>
              </a:rPr>
              <a:t>информации </a:t>
            </a:r>
            <a:r>
              <a:rPr sz="1700" spc="-5" dirty="0">
                <a:latin typeface="Arial"/>
                <a:cs typeface="Arial"/>
              </a:rPr>
              <a:t>и </a:t>
            </a:r>
            <a:r>
              <a:rPr sz="1700" spc="-15" dirty="0">
                <a:latin typeface="Arial"/>
                <a:cs typeface="Arial"/>
              </a:rPr>
              <a:t>данных </a:t>
            </a:r>
            <a:r>
              <a:rPr sz="1700" spc="-10" dirty="0">
                <a:latin typeface="Arial"/>
                <a:cs typeface="Arial"/>
              </a:rPr>
              <a:t>по  </a:t>
            </a:r>
            <a:r>
              <a:rPr sz="1700" spc="-20" dirty="0">
                <a:latin typeface="Arial"/>
                <a:cs typeface="Arial"/>
              </a:rPr>
              <a:t>показателям </a:t>
            </a:r>
            <a:r>
              <a:rPr sz="1700" spc="-15" dirty="0">
                <a:latin typeface="Arial"/>
                <a:cs typeface="Arial"/>
              </a:rPr>
              <a:t>аккредитационного мониторинга </a:t>
            </a:r>
            <a:r>
              <a:rPr sz="1700" spc="-5" dirty="0">
                <a:latin typeface="Arial"/>
                <a:cs typeface="Arial"/>
              </a:rPr>
              <a:t>(чек-  лист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5" dirty="0">
                <a:latin typeface="Arial"/>
                <a:cs typeface="Arial"/>
              </a:rPr>
              <a:t>готовности)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rabicPeriod" startAt="2"/>
            </a:pPr>
            <a:endParaRPr sz="1750">
              <a:latin typeface="Arial"/>
              <a:cs typeface="Arial"/>
            </a:endParaRPr>
          </a:p>
          <a:p>
            <a:pPr marL="358140" marR="196215" indent="-346075" algn="just">
              <a:lnSpc>
                <a:spcPct val="99700"/>
              </a:lnSpc>
              <a:buAutoNum type="arabicPeriod" startAt="2"/>
              <a:tabLst>
                <a:tab pos="358775" algn="l"/>
              </a:tabLst>
            </a:pPr>
            <a:r>
              <a:rPr sz="1700" b="1" spc="-20" dirty="0">
                <a:latin typeface="Arial"/>
                <a:cs typeface="Arial"/>
              </a:rPr>
              <a:t>Провести </a:t>
            </a:r>
            <a:r>
              <a:rPr sz="1700" b="1" spc="-15" dirty="0">
                <a:latin typeface="Arial"/>
                <a:cs typeface="Arial"/>
              </a:rPr>
              <a:t>заседания </a:t>
            </a:r>
            <a:r>
              <a:rPr sz="1700" spc="-15" dirty="0">
                <a:latin typeface="Arial"/>
                <a:cs typeface="Arial"/>
              </a:rPr>
              <a:t>педагогических </a:t>
            </a:r>
            <a:r>
              <a:rPr sz="1700" spc="-20" dirty="0">
                <a:latin typeface="Arial"/>
                <a:cs typeface="Arial"/>
              </a:rPr>
              <a:t>советов, </a:t>
            </a:r>
            <a:r>
              <a:rPr sz="1700" spc="-10" dirty="0">
                <a:latin typeface="Arial"/>
                <a:cs typeface="Arial"/>
              </a:rPr>
              <a:t>по  </a:t>
            </a:r>
            <a:r>
              <a:rPr sz="1700" spc="-15" dirty="0">
                <a:latin typeface="Arial"/>
                <a:cs typeface="Arial"/>
              </a:rPr>
              <a:t>разъяснению </a:t>
            </a:r>
            <a:r>
              <a:rPr sz="1700" spc="-10" dirty="0">
                <a:latin typeface="Arial"/>
                <a:cs typeface="Arial"/>
              </a:rPr>
              <a:t>коллективам </a:t>
            </a:r>
            <a:r>
              <a:rPr sz="1700" spc="-5" dirty="0">
                <a:latin typeface="Arial"/>
                <a:cs typeface="Arial"/>
              </a:rPr>
              <a:t>смыслов и </a:t>
            </a:r>
            <a:r>
              <a:rPr sz="1700" spc="-20" dirty="0">
                <a:latin typeface="Arial"/>
                <a:cs typeface="Arial"/>
              </a:rPr>
              <a:t>технологии  проведения </a:t>
            </a:r>
            <a:r>
              <a:rPr sz="1700" spc="-15" dirty="0">
                <a:latin typeface="Arial"/>
                <a:cs typeface="Arial"/>
              </a:rPr>
              <a:t>аккредитационного</a:t>
            </a:r>
            <a:r>
              <a:rPr sz="1700" spc="114" dirty="0">
                <a:latin typeface="Arial"/>
                <a:cs typeface="Arial"/>
              </a:rPr>
              <a:t> </a:t>
            </a:r>
            <a:r>
              <a:rPr sz="1700" spc="-15" dirty="0">
                <a:latin typeface="Arial"/>
                <a:cs typeface="Arial"/>
              </a:rPr>
              <a:t>мониторинга.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7538" y="464274"/>
            <a:ext cx="570928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ПОДГОТОВКА </a:t>
            </a:r>
            <a:r>
              <a:rPr spc="15" dirty="0"/>
              <a:t>К</a:t>
            </a:r>
            <a:r>
              <a:rPr spc="-50" dirty="0"/>
              <a:t> </a:t>
            </a:r>
            <a:r>
              <a:rPr spc="10" dirty="0"/>
              <a:t>МОНИТОРИНГУ</a:t>
            </a:r>
          </a:p>
        </p:txBody>
      </p:sp>
      <p:sp>
        <p:nvSpPr>
          <p:cNvPr id="5" name="object 5"/>
          <p:cNvSpPr/>
          <p:nvPr/>
        </p:nvSpPr>
        <p:spPr>
          <a:xfrm>
            <a:off x="6266688" y="1501140"/>
            <a:ext cx="4425695" cy="5724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304" y="242316"/>
            <a:ext cx="637031" cy="57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71727" y="1804416"/>
            <a:ext cx="7981315" cy="4300855"/>
            <a:chOff x="871727" y="1804416"/>
            <a:chExt cx="7981315" cy="4300855"/>
          </a:xfrm>
        </p:grpSpPr>
        <p:sp>
          <p:nvSpPr>
            <p:cNvPr id="4" name="object 4"/>
            <p:cNvSpPr/>
            <p:nvPr/>
          </p:nvSpPr>
          <p:spPr>
            <a:xfrm>
              <a:off x="1527047" y="1804416"/>
              <a:ext cx="7325995" cy="4300855"/>
            </a:xfrm>
            <a:custGeom>
              <a:avLst/>
              <a:gdLst/>
              <a:ahLst/>
              <a:cxnLst/>
              <a:rect l="l" t="t" r="r" b="b"/>
              <a:pathLst>
                <a:path w="7325995" h="4300855">
                  <a:moveTo>
                    <a:pt x="5175504" y="4300728"/>
                  </a:moveTo>
                  <a:lnTo>
                    <a:pt x="5175504" y="3226308"/>
                  </a:lnTo>
                  <a:lnTo>
                    <a:pt x="0" y="3226308"/>
                  </a:lnTo>
                  <a:lnTo>
                    <a:pt x="0" y="1075944"/>
                  </a:lnTo>
                  <a:lnTo>
                    <a:pt x="5175504" y="1075944"/>
                  </a:lnTo>
                  <a:lnTo>
                    <a:pt x="5175504" y="0"/>
                  </a:lnTo>
                  <a:lnTo>
                    <a:pt x="7325868" y="2150364"/>
                  </a:lnTo>
                  <a:lnTo>
                    <a:pt x="5175504" y="4300728"/>
                  </a:lnTo>
                  <a:close/>
                </a:path>
              </a:pathLst>
            </a:custGeom>
            <a:solidFill>
              <a:srgbClr val="D1DD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1727" y="3087624"/>
              <a:ext cx="2602991" cy="17343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17552" y="3459037"/>
            <a:ext cx="2309495" cy="9525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065" marR="5080" indent="2540" algn="ctr">
              <a:lnSpc>
                <a:spcPct val="86100"/>
              </a:lnSpc>
              <a:spcBef>
                <a:spcPts val="375"/>
              </a:spcBef>
            </a:pPr>
            <a:r>
              <a:rPr sz="1700" b="1" spc="-15" dirty="0">
                <a:latin typeface="Arial"/>
                <a:cs typeface="Arial"/>
              </a:rPr>
              <a:t>Выгрузка  аккредитованных </a:t>
            </a:r>
            <a:r>
              <a:rPr sz="1700" b="1" spc="-10" dirty="0">
                <a:latin typeface="Arial"/>
                <a:cs typeface="Arial"/>
              </a:rPr>
              <a:t>ОП  </a:t>
            </a:r>
            <a:r>
              <a:rPr sz="1700" b="1" spc="-5" dirty="0">
                <a:latin typeface="Arial"/>
                <a:cs typeface="Arial"/>
              </a:rPr>
              <a:t>из </a:t>
            </a:r>
            <a:r>
              <a:rPr sz="1700" b="1" spc="-15" dirty="0">
                <a:latin typeface="Arial"/>
                <a:cs typeface="Arial"/>
              </a:rPr>
              <a:t>АКНД ПП </a:t>
            </a:r>
            <a:r>
              <a:rPr sz="1700" b="1" spc="-5" dirty="0">
                <a:latin typeface="Arial"/>
                <a:cs typeface="Arial"/>
              </a:rPr>
              <a:t>в </a:t>
            </a:r>
            <a:r>
              <a:rPr sz="1700" b="1" spc="-15" dirty="0">
                <a:latin typeface="Arial"/>
                <a:cs typeface="Arial"/>
              </a:rPr>
              <a:t>адрес  РОИВ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89247" y="3087624"/>
            <a:ext cx="2602991" cy="1734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47242" y="3459037"/>
            <a:ext cx="2287905" cy="9525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ct val="86100"/>
              </a:lnSpc>
              <a:spcBef>
                <a:spcPts val="375"/>
              </a:spcBef>
            </a:pPr>
            <a:r>
              <a:rPr sz="1700" b="1" spc="-15" dirty="0">
                <a:latin typeface="Arial"/>
                <a:cs typeface="Arial"/>
              </a:rPr>
              <a:t>Анализ сведений  РОИВ </a:t>
            </a:r>
            <a:r>
              <a:rPr sz="1700" b="1" spc="-5" dirty="0">
                <a:latin typeface="Arial"/>
                <a:cs typeface="Arial"/>
              </a:rPr>
              <a:t>и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b="1" spc="-15" dirty="0">
                <a:latin typeface="Arial"/>
                <a:cs typeface="Arial"/>
              </a:rPr>
              <a:t>направление  перечня </a:t>
            </a:r>
            <a:r>
              <a:rPr sz="1700" b="1" spc="-5" dirty="0">
                <a:latin typeface="Arial"/>
                <a:cs typeface="Arial"/>
              </a:rPr>
              <a:t>ОП,  </a:t>
            </a:r>
            <a:r>
              <a:rPr sz="1700" b="1" spc="-20" dirty="0">
                <a:latin typeface="Arial"/>
                <a:cs typeface="Arial"/>
              </a:rPr>
              <a:t>подлежащих</a:t>
            </a:r>
            <a:r>
              <a:rPr sz="1700" b="1" spc="40" dirty="0">
                <a:latin typeface="Arial"/>
                <a:cs typeface="Arial"/>
              </a:rPr>
              <a:t> </a:t>
            </a:r>
            <a:r>
              <a:rPr sz="1700" b="1" spc="-35" dirty="0">
                <a:latin typeface="Arial"/>
                <a:cs typeface="Arial"/>
              </a:rPr>
              <a:t>АМ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03719" y="3087624"/>
            <a:ext cx="2606040" cy="1734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47141" y="3459037"/>
            <a:ext cx="2119630" cy="9525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-1270" algn="ctr">
              <a:lnSpc>
                <a:spcPct val="86100"/>
              </a:lnSpc>
              <a:spcBef>
                <a:spcPts val="375"/>
              </a:spcBef>
            </a:pPr>
            <a:r>
              <a:rPr sz="1700" b="1" spc="-10" dirty="0">
                <a:latin typeface="Arial"/>
                <a:cs typeface="Arial"/>
              </a:rPr>
              <a:t>Корректировка  </a:t>
            </a:r>
            <a:r>
              <a:rPr sz="1700" b="1" spc="-15" dirty="0">
                <a:latin typeface="Arial"/>
                <a:cs typeface="Arial"/>
              </a:rPr>
              <a:t>перечня </a:t>
            </a:r>
            <a:r>
              <a:rPr sz="1700" b="1" spc="-10" dirty="0">
                <a:latin typeface="Arial"/>
                <a:cs typeface="Arial"/>
              </a:rPr>
              <a:t>программ  о</a:t>
            </a:r>
            <a:r>
              <a:rPr sz="1700" b="1" spc="-5" dirty="0">
                <a:latin typeface="Arial"/>
                <a:cs typeface="Arial"/>
              </a:rPr>
              <a:t>б</a:t>
            </a:r>
            <a:r>
              <a:rPr sz="1700" b="1" spc="-10" dirty="0">
                <a:latin typeface="Arial"/>
                <a:cs typeface="Arial"/>
              </a:rPr>
              <a:t>р</a:t>
            </a:r>
            <a:r>
              <a:rPr sz="1700" b="1" dirty="0">
                <a:latin typeface="Arial"/>
                <a:cs typeface="Arial"/>
              </a:rPr>
              <a:t>а</a:t>
            </a:r>
            <a:r>
              <a:rPr sz="1700" b="1" spc="-55" dirty="0">
                <a:latin typeface="Arial"/>
                <a:cs typeface="Arial"/>
              </a:rPr>
              <a:t>з</a:t>
            </a:r>
            <a:r>
              <a:rPr sz="1700" b="1" spc="-10" dirty="0">
                <a:latin typeface="Arial"/>
                <a:cs typeface="Arial"/>
              </a:rPr>
              <a:t>о</a:t>
            </a:r>
            <a:r>
              <a:rPr sz="1700" b="1" spc="-30" dirty="0">
                <a:latin typeface="Arial"/>
                <a:cs typeface="Arial"/>
              </a:rPr>
              <a:t>в</a:t>
            </a:r>
            <a:r>
              <a:rPr sz="1700" b="1" dirty="0">
                <a:latin typeface="Arial"/>
                <a:cs typeface="Arial"/>
              </a:rPr>
              <a:t>а</a:t>
            </a:r>
            <a:r>
              <a:rPr sz="1700" b="1" spc="-25" dirty="0">
                <a:latin typeface="Arial"/>
                <a:cs typeface="Arial"/>
              </a:rPr>
              <a:t>т</a:t>
            </a:r>
            <a:r>
              <a:rPr sz="1700" b="1" spc="-20" dirty="0">
                <a:latin typeface="Arial"/>
                <a:cs typeface="Arial"/>
              </a:rPr>
              <a:t>е</a:t>
            </a:r>
            <a:r>
              <a:rPr sz="1700" b="1" dirty="0">
                <a:latin typeface="Arial"/>
                <a:cs typeface="Arial"/>
              </a:rPr>
              <a:t>ль</a:t>
            </a:r>
            <a:r>
              <a:rPr sz="1700" b="1" spc="5" dirty="0">
                <a:latin typeface="Arial"/>
                <a:cs typeface="Arial"/>
              </a:rPr>
              <a:t>н</a:t>
            </a:r>
            <a:r>
              <a:rPr sz="1700" b="1" spc="-20" dirty="0">
                <a:latin typeface="Arial"/>
                <a:cs typeface="Arial"/>
              </a:rPr>
              <a:t>ы</a:t>
            </a:r>
            <a:r>
              <a:rPr sz="1700" b="1" spc="-5" dirty="0">
                <a:latin typeface="Arial"/>
                <a:cs typeface="Arial"/>
              </a:rPr>
              <a:t>ми  </a:t>
            </a:r>
            <a:r>
              <a:rPr sz="1700" b="1" spc="-10" dirty="0">
                <a:latin typeface="Arial"/>
                <a:cs typeface="Arial"/>
              </a:rPr>
              <a:t>организациями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89118" y="465854"/>
            <a:ext cx="584962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МЕХАНИЗМ </a:t>
            </a:r>
            <a:r>
              <a:rPr spc="-20" dirty="0"/>
              <a:t>ОТБОРА</a:t>
            </a:r>
            <a:r>
              <a:rPr spc="-125" dirty="0"/>
              <a:t> </a:t>
            </a:r>
            <a:r>
              <a:rPr spc="-15" dirty="0"/>
              <a:t>ПРОГРАММ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53285" y="6444508"/>
            <a:ext cx="6054725" cy="41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50" b="1" spc="-10" dirty="0">
                <a:solidFill>
                  <a:srgbClr val="BF0000"/>
                </a:solidFill>
                <a:latin typeface="Arial"/>
                <a:cs typeface="Arial"/>
              </a:rPr>
              <a:t>Все </a:t>
            </a:r>
            <a:r>
              <a:rPr sz="2550" b="1" spc="-5" dirty="0">
                <a:solidFill>
                  <a:srgbClr val="BF0000"/>
                </a:solidFill>
                <a:latin typeface="Arial"/>
                <a:cs typeface="Arial"/>
              </a:rPr>
              <a:t>ОП, </a:t>
            </a:r>
            <a:r>
              <a:rPr sz="2550" b="1" spc="-30" dirty="0">
                <a:solidFill>
                  <a:srgbClr val="BF0000"/>
                </a:solidFill>
                <a:latin typeface="Arial"/>
                <a:cs typeface="Arial"/>
              </a:rPr>
              <a:t>соответствующие</a:t>
            </a:r>
            <a:r>
              <a:rPr sz="2550" b="1" spc="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550" b="1" spc="-15" dirty="0">
                <a:solidFill>
                  <a:srgbClr val="BF0000"/>
                </a:solidFill>
                <a:latin typeface="Arial"/>
                <a:cs typeface="Arial"/>
              </a:rPr>
              <a:t>критериям</a:t>
            </a:r>
            <a:endParaRPr sz="2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3307</TotalTime>
  <Words>1978</Words>
  <Application>Microsoft Office PowerPoint</Application>
  <PresentationFormat>Произвольный</PresentationFormat>
  <Paragraphs>425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7" baseType="lpstr">
      <vt:lpstr>Arial</vt:lpstr>
      <vt:lpstr>Calibri</vt:lpstr>
      <vt:lpstr>Times New Roman</vt:lpstr>
      <vt:lpstr>Office Theme</vt:lpstr>
      <vt:lpstr>Презентация PowerPoint</vt:lpstr>
      <vt:lpstr>НОВАЯ МОДЕЛЬ ОЦЕНКИ КАЧЕСТВА  ОБРАЗОВАНИЯ</vt:lpstr>
      <vt:lpstr>НОРМАТИВНО – ПРАВОВОЕ РЕГУЛИРОВАНИЕ</vt:lpstr>
      <vt:lpstr>СРОКИ ПРОВЕДЕНИЯ</vt:lpstr>
      <vt:lpstr>ГРАФИК УЧАСТИЯ</vt:lpstr>
      <vt:lpstr>ИНФОРМАЦИОННАЯ ПОДДЕРЖКА</vt:lpstr>
      <vt:lpstr>УЧАСТНИКИ МОНИТОРИНГА</vt:lpstr>
      <vt:lpstr>ПОДГОТОВКА К МОНИТОРИНГУ</vt:lpstr>
      <vt:lpstr>МЕХАНИЗМ ОТБОРА ПРОГРАММ</vt:lpstr>
      <vt:lpstr>КРИТЕРИИ ОТБОРА ПРОГРАММ</vt:lpstr>
      <vt:lpstr>ВОПРОСЫ</vt:lpstr>
      <vt:lpstr>Условия</vt:lpstr>
      <vt:lpstr>Условия</vt:lpstr>
      <vt:lpstr>Условия</vt:lpstr>
      <vt:lpstr>ФОРМУЛА РАСЧЕТА СУММАРНОГО  КОЛИЧЕСТВА БАЛЛОВ</vt:lpstr>
      <vt:lpstr>СБОР ДАННЫХ</vt:lpstr>
      <vt:lpstr>ОБЩАЯ ЛОГИКА</vt:lpstr>
      <vt:lpstr>ЛИЧНЫЙ КАБИНЕТ ИС ГА</vt:lpstr>
      <vt:lpstr>ВКЛАДКА «МОНИТОРИНГ»</vt:lpstr>
      <vt:lpstr>ОБРАЗОВАТЕЛЬНЫЕ ПРОГРАММЫ</vt:lpstr>
      <vt:lpstr>КНОПКА «ОТКАЗ»</vt:lpstr>
      <vt:lpstr>ПОКАЗАТЕЛЬ АП1</vt:lpstr>
      <vt:lpstr>МЕТОДИКА РАСЧЕТА ПОКАЗАТЕЛЯ АП1</vt:lpstr>
      <vt:lpstr>ОТЧЕТНЫЙ ПЕРИОД ПОКАЗАТЕЛЯ АП1</vt:lpstr>
      <vt:lpstr>ПОКАЗАТЕЛЬ АП1</vt:lpstr>
      <vt:lpstr>ПОКАЗАТЕЛЬ АП2</vt:lpstr>
      <vt:lpstr>МЕТОДИКА РАСЧЕТА ПОКАЗАТЕЛЯ АП2</vt:lpstr>
      <vt:lpstr>ОТЧЕТНЫЙ ПЕРИОД ПОКАЗАТЕЛЯ АП2</vt:lpstr>
      <vt:lpstr>ПОКАЗАТЕЛЬ АП2</vt:lpstr>
      <vt:lpstr>ПОКАЗАТЕЛЬ АП3</vt:lpstr>
      <vt:lpstr>МЕТОДИКА РАСЧЕТА ПОКАЗАТЕЛЯ АП3</vt:lpstr>
      <vt:lpstr>ФОРМУЛА РАСЧЕТА ПОКАЗАТЕЛЯ АП3</vt:lpstr>
      <vt:lpstr>ОТЧЕТНЫЙ ПЕРИОД ПОКАЗАТЕЛЯ АП3</vt:lpstr>
      <vt:lpstr>ПОКАЗАТЕЛЬ АП3</vt:lpstr>
      <vt:lpstr>ПОКАЗАТЕЛЬ АП4</vt:lpstr>
      <vt:lpstr>МЕТОДИКА РАСЧЕТА ПОКАЗАТЕЛЯ АП4</vt:lpstr>
      <vt:lpstr>ФОРМУЛА РАСЧЕТА ПОКАЗАТЕЛЯ АП4</vt:lpstr>
      <vt:lpstr>ОТЧЕТНЫЙ ПЕРИОД ПОКАЗАТЕЛЯ АП4</vt:lpstr>
      <vt:lpstr>ПОКАЗАТЕЛЬ АП4</vt:lpstr>
      <vt:lpstr>ПОКАЗАТЕЛЬ АП5</vt:lpstr>
      <vt:lpstr>МЕТОДИКА РАСЧЕТА ПОКАЗАТЕЛЯ АП5</vt:lpstr>
      <vt:lpstr>ФОРМУЛА РАСЧЕТА ПОКАЗАТЕЛЯ АП5</vt:lpstr>
      <vt:lpstr>ОТЧЕТНЫЙ ПЕРИОД ПОКАЗАТЕЛЯ АП5</vt:lpstr>
      <vt:lpstr>ПОКАЗАТЕЛЬ АП5</vt:lpstr>
      <vt:lpstr>ПОКАЗАТЕЛЬ АП6</vt:lpstr>
      <vt:lpstr>МЕТОДИКА РАСЧЕТА ПОКАЗАТЕЛЯ АП6</vt:lpstr>
      <vt:lpstr>ФОРМУЛА РАСЧЕТА ПОКАЗАТЕЛЯ АП6</vt:lpstr>
      <vt:lpstr>ОТЧЕТНЫЙ ПЕРИОД ПОКАЗАТЕЛЯ АП6</vt:lpstr>
      <vt:lpstr>ПОКАЗАТЕЛЬ АП6</vt:lpstr>
      <vt:lpstr>ПРЕДПРОСМОТР</vt:lpstr>
      <vt:lpstr>ОТПРАВИТЬ</vt:lpstr>
      <vt:lpstr>ОТЧЕТ</vt:lpstr>
      <vt:lpstr>АНАЛИЗ РЕЗУЛЬТАТОВ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 ::@54&lt;&gt;=8B&gt;@8=3_˚˚</dc:title>
  <dc:creator>HONOR</dc:creator>
  <cp:lastModifiedBy>ПК-30</cp:lastModifiedBy>
  <cp:revision>36</cp:revision>
  <cp:lastPrinted>2023-09-29T13:40:59Z</cp:lastPrinted>
  <dcterms:created xsi:type="dcterms:W3CDTF">2023-09-27T06:27:11Z</dcterms:created>
  <dcterms:modified xsi:type="dcterms:W3CDTF">2023-10-04T05:09:20Z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2023-09-22T00:00:00Z</vt:filetime>
  </property>
  <property fmtid="{D5CDD505-2E9C-101B-9397-08002B2CF9AE}" pid="3" name="LastSaved">
    <vt:filetime>2023-09-27T00:00:00Z</vt:filetime>
  </property>
</Properties>
</file>